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1" r:id="rId4"/>
  </p:sldMasterIdLst>
  <p:notesMasterIdLst>
    <p:notesMasterId r:id="rId7"/>
  </p:notesMasterIdLst>
  <p:sldIdLst>
    <p:sldId id="294" r:id="rId5"/>
    <p:sldId id="300" r:id="rId6"/>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9" userDrawn="1">
          <p15:clr>
            <a:srgbClr val="A4A3A4"/>
          </p15:clr>
        </p15:guide>
        <p15:guide id="2" pos="2846" userDrawn="1">
          <p15:clr>
            <a:srgbClr val="A4A3A4"/>
          </p15:clr>
        </p15:guide>
        <p15:guide id="3" pos="158" userDrawn="1">
          <p15:clr>
            <a:srgbClr val="A4A3A4"/>
          </p15:clr>
        </p15:guide>
        <p15:guide id="4" pos="5602" userDrawn="1">
          <p15:clr>
            <a:srgbClr val="A4A3A4"/>
          </p15:clr>
        </p15:guide>
        <p15:guide id="5" orient="horz" pos="3997" userDrawn="1">
          <p15:clr>
            <a:srgbClr val="A4A3A4"/>
          </p15:clr>
        </p15:guide>
        <p15:guide id="6" pos="1673" userDrawn="1">
          <p15:clr>
            <a:srgbClr val="A4A3A4"/>
          </p15:clr>
        </p15:guide>
        <p15:guide id="7" pos="4326" userDrawn="1">
          <p15:clr>
            <a:srgbClr val="A4A3A4"/>
          </p15:clr>
        </p15:guide>
        <p15:guide id="8" pos="3374"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5CAF"/>
    <a:srgbClr val="E1EDFB"/>
    <a:srgbClr val="D7308C"/>
    <a:srgbClr val="B469A8"/>
    <a:srgbClr val="8785BF"/>
    <a:srgbClr val="4B94D0"/>
    <a:srgbClr val="00A0E7"/>
    <a:srgbClr val="E34589"/>
    <a:srgbClr val="EF93BB"/>
    <a:srgbClr val="68C9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31" autoAdjust="0"/>
    <p:restoredTop sz="91837" autoAdjust="0"/>
  </p:normalViewPr>
  <p:slideViewPr>
    <p:cSldViewPr snapToGrid="0" showGuides="1">
      <p:cViewPr varScale="1">
        <p:scale>
          <a:sx n="117" d="100"/>
          <a:sy n="117" d="100"/>
        </p:scale>
        <p:origin x="2376" y="184"/>
      </p:cViewPr>
      <p:guideLst>
        <p:guide orient="horz" pos="119"/>
        <p:guide pos="2846"/>
        <p:guide pos="158"/>
        <p:guide pos="5602"/>
        <p:guide orient="horz" pos="3997"/>
        <p:guide pos="1673"/>
        <p:guide pos="4326"/>
        <p:guide pos="33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72" d="100"/>
          <a:sy n="72" d="100"/>
        </p:scale>
        <p:origin x="4074" y="5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合計点と購入・契約の割合</c:v>
                </c:pt>
              </c:strCache>
            </c:strRef>
          </c:tx>
          <c:spPr>
            <a:solidFill>
              <a:srgbClr val="00A0E7"/>
            </a:solidFill>
            <a:ln>
              <a:noFill/>
            </a:ln>
            <a:effectLst/>
          </c:spPr>
          <c:invertIfNegative val="0"/>
          <c:dPt>
            <c:idx val="1"/>
            <c:invertIfNegative val="0"/>
            <c:bubble3D val="0"/>
            <c:spPr>
              <a:solidFill>
                <a:srgbClr val="4B94D0"/>
              </a:solidFill>
              <a:ln>
                <a:noFill/>
              </a:ln>
              <a:effectLst/>
            </c:spPr>
            <c:extLst>
              <c:ext xmlns:c16="http://schemas.microsoft.com/office/drawing/2014/chart" uri="{C3380CC4-5D6E-409C-BE32-E72D297353CC}">
                <c16:uniqueId val="{00000001-36B5-4CDA-81CC-8028FC842EA7}"/>
              </c:ext>
            </c:extLst>
          </c:dPt>
          <c:dPt>
            <c:idx val="2"/>
            <c:invertIfNegative val="0"/>
            <c:bubble3D val="0"/>
            <c:spPr>
              <a:solidFill>
                <a:srgbClr val="8785BF"/>
              </a:solidFill>
              <a:ln>
                <a:noFill/>
              </a:ln>
              <a:effectLst/>
            </c:spPr>
            <c:extLst>
              <c:ext xmlns:c16="http://schemas.microsoft.com/office/drawing/2014/chart" uri="{C3380CC4-5D6E-409C-BE32-E72D297353CC}">
                <c16:uniqueId val="{00000003-36B5-4CDA-81CC-8028FC842EA7}"/>
              </c:ext>
            </c:extLst>
          </c:dPt>
          <c:dPt>
            <c:idx val="3"/>
            <c:invertIfNegative val="0"/>
            <c:bubble3D val="0"/>
            <c:spPr>
              <a:solidFill>
                <a:srgbClr val="B469A8"/>
              </a:solidFill>
              <a:ln>
                <a:noFill/>
              </a:ln>
              <a:effectLst/>
            </c:spPr>
            <c:extLst>
              <c:ext xmlns:c16="http://schemas.microsoft.com/office/drawing/2014/chart" uri="{C3380CC4-5D6E-409C-BE32-E72D297353CC}">
                <c16:uniqueId val="{00000005-36B5-4CDA-81CC-8028FC842EA7}"/>
              </c:ext>
            </c:extLst>
          </c:dPt>
          <c:dPt>
            <c:idx val="4"/>
            <c:invertIfNegative val="0"/>
            <c:bubble3D val="0"/>
            <c:spPr>
              <a:solidFill>
                <a:srgbClr val="D7308C"/>
              </a:solidFill>
              <a:ln>
                <a:noFill/>
              </a:ln>
              <a:effectLst/>
            </c:spPr>
            <c:extLst>
              <c:ext xmlns:c16="http://schemas.microsoft.com/office/drawing/2014/chart" uri="{C3380CC4-5D6E-409C-BE32-E72D297353CC}">
                <c16:uniqueId val="{00000007-36B5-4CDA-81CC-8028FC842EA7}"/>
              </c:ext>
            </c:extLst>
          </c:dPt>
          <c:cat>
            <c:strRef>
              <c:f>Sheet1!$A$2:$A$6</c:f>
              <c:strCache>
                <c:ptCount val="5"/>
                <c:pt idx="0">
                  <c:v>30点未満</c:v>
                </c:pt>
                <c:pt idx="1">
                  <c:v>30点以上40点未満</c:v>
                </c:pt>
                <c:pt idx="2">
                  <c:v>40点以上50点未満</c:v>
                </c:pt>
                <c:pt idx="3">
                  <c:v>50点以上60点未満</c:v>
                </c:pt>
                <c:pt idx="4">
                  <c:v>60点以上</c:v>
                </c:pt>
              </c:strCache>
            </c:strRef>
          </c:cat>
          <c:val>
            <c:numRef>
              <c:f>Sheet1!$B$2:$B$6</c:f>
              <c:numCache>
                <c:formatCode>General</c:formatCode>
                <c:ptCount val="5"/>
                <c:pt idx="0">
                  <c:v>24.9</c:v>
                </c:pt>
                <c:pt idx="1">
                  <c:v>33.4</c:v>
                </c:pt>
                <c:pt idx="2">
                  <c:v>41.2</c:v>
                </c:pt>
                <c:pt idx="3">
                  <c:v>53</c:v>
                </c:pt>
                <c:pt idx="4">
                  <c:v>68.5</c:v>
                </c:pt>
              </c:numCache>
            </c:numRef>
          </c:val>
          <c:extLst>
            <c:ext xmlns:c16="http://schemas.microsoft.com/office/drawing/2014/chart" uri="{C3380CC4-5D6E-409C-BE32-E72D297353CC}">
              <c16:uniqueId val="{00000008-36B5-4CDA-81CC-8028FC842EA7}"/>
            </c:ext>
          </c:extLst>
        </c:ser>
        <c:dLbls>
          <c:showLegendKey val="0"/>
          <c:showVal val="0"/>
          <c:showCatName val="0"/>
          <c:showSerName val="0"/>
          <c:showPercent val="0"/>
          <c:showBubbleSize val="0"/>
        </c:dLbls>
        <c:gapWidth val="79"/>
        <c:axId val="1756474768"/>
        <c:axId val="1167544416"/>
      </c:barChart>
      <c:catAx>
        <c:axId val="1756474768"/>
        <c:scaling>
          <c:orientation val="minMax"/>
        </c:scaling>
        <c:delete val="0"/>
        <c:axPos val="b"/>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1167544416"/>
        <c:crosses val="autoZero"/>
        <c:auto val="1"/>
        <c:lblAlgn val="ctr"/>
        <c:lblOffset val="100"/>
        <c:tickLblSkip val="1"/>
        <c:noMultiLvlLbl val="0"/>
      </c:catAx>
      <c:valAx>
        <c:axId val="1167544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1756474768"/>
        <c:crosses val="autoZero"/>
        <c:crossBetween val="between"/>
        <c:majorUnit val="20"/>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3076363" cy="513508"/>
          </a:xfrm>
          <a:prstGeom prst="rect">
            <a:avLst/>
          </a:prstGeom>
        </p:spPr>
        <p:txBody>
          <a:bodyPr vert="horz" lIns="99026" tIns="49514" rIns="99026" bIns="4951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8" y="4"/>
            <a:ext cx="3076363" cy="513508"/>
          </a:xfrm>
          <a:prstGeom prst="rect">
            <a:avLst/>
          </a:prstGeom>
        </p:spPr>
        <p:txBody>
          <a:bodyPr vert="horz" lIns="99026" tIns="49514" rIns="99026" bIns="49514" rtlCol="0"/>
          <a:lstStyle>
            <a:lvl1pPr algn="r">
              <a:defRPr sz="1300"/>
            </a:lvl1pPr>
          </a:lstStyle>
          <a:p>
            <a:fld id="{0F4F8169-28DE-4F09-A6CA-E213F46047D9}" type="datetimeFigureOut">
              <a:rPr kumimoji="1" lang="ja-JP" altLang="en-US" smtClean="0"/>
              <a:t>2024/3/25</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2813"/>
          </a:xfrm>
          <a:prstGeom prst="rect">
            <a:avLst/>
          </a:prstGeom>
          <a:noFill/>
          <a:ln w="12700">
            <a:solidFill>
              <a:prstClr val="black"/>
            </a:solidFill>
          </a:ln>
        </p:spPr>
        <p:txBody>
          <a:bodyPr vert="horz" lIns="99026" tIns="49514" rIns="99026" bIns="49514" rtlCol="0" anchor="ctr"/>
          <a:lstStyle/>
          <a:p>
            <a:endParaRPr lang="ja-JP" altLang="en-US"/>
          </a:p>
        </p:txBody>
      </p:sp>
      <p:sp>
        <p:nvSpPr>
          <p:cNvPr id="5" name="ノート プレースホルダー 4"/>
          <p:cNvSpPr>
            <a:spLocks noGrp="1"/>
          </p:cNvSpPr>
          <p:nvPr>
            <p:ph type="body" sz="quarter" idx="3"/>
          </p:nvPr>
        </p:nvSpPr>
        <p:spPr>
          <a:xfrm>
            <a:off x="709930" y="4925411"/>
            <a:ext cx="5679440" cy="4029879"/>
          </a:xfrm>
          <a:prstGeom prst="rect">
            <a:avLst/>
          </a:prstGeom>
        </p:spPr>
        <p:txBody>
          <a:bodyPr vert="horz" lIns="99026" tIns="49514" rIns="99026" bIns="495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721110"/>
            <a:ext cx="3076363" cy="513507"/>
          </a:xfrm>
          <a:prstGeom prst="rect">
            <a:avLst/>
          </a:prstGeom>
        </p:spPr>
        <p:txBody>
          <a:bodyPr vert="horz" lIns="99026" tIns="49514" rIns="99026" bIns="4951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8" y="9721110"/>
            <a:ext cx="3076363" cy="513507"/>
          </a:xfrm>
          <a:prstGeom prst="rect">
            <a:avLst/>
          </a:prstGeom>
        </p:spPr>
        <p:txBody>
          <a:bodyPr vert="horz" lIns="99026" tIns="49514" rIns="99026" bIns="49514" rtlCol="0" anchor="b"/>
          <a:lstStyle>
            <a:lvl1pPr algn="r">
              <a:defRPr sz="1300"/>
            </a:lvl1pPr>
          </a:lstStyle>
          <a:p>
            <a:fld id="{A7A0DE74-9FCA-4082-8ABA-73C9EA963DF7}" type="slidenum">
              <a:rPr kumimoji="1" lang="ja-JP" altLang="en-US" smtClean="0"/>
              <a:t>‹#›</a:t>
            </a:fld>
            <a:endParaRPr kumimoji="1" lang="ja-JP" altLang="en-US"/>
          </a:p>
        </p:txBody>
      </p:sp>
    </p:spTree>
    <p:extLst>
      <p:ext uri="{BB962C8B-B14F-4D97-AF65-F5344CB8AC3E}">
        <p14:creationId xmlns:p14="http://schemas.microsoft.com/office/powerpoint/2010/main" val="29556964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4" userDrawn="1">
          <p15:clr>
            <a:srgbClr val="F26B43"/>
          </p15:clr>
        </p15:guide>
        <p15:guide id="2" pos="2236"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7A0DE74-9FCA-4082-8ABA-73C9EA963DF7}" type="slidenum">
              <a:rPr kumimoji="1" lang="ja-JP" altLang="en-US" smtClean="0"/>
              <a:t>1</a:t>
            </a:fld>
            <a:endParaRPr kumimoji="1" lang="ja-JP" altLang="en-US"/>
          </a:p>
        </p:txBody>
      </p:sp>
    </p:spTree>
    <p:extLst>
      <p:ext uri="{BB962C8B-B14F-4D97-AF65-F5344CB8AC3E}">
        <p14:creationId xmlns:p14="http://schemas.microsoft.com/office/powerpoint/2010/main" val="3015044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074B40-85CC-DC74-5412-FF7A44CA57D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CD92B29-FCA1-6293-1D8F-69AA4E1934AD}"/>
              </a:ext>
            </a:extLst>
          </p:cNvPr>
          <p:cNvSpPr>
            <a:spLocks noGrp="1" noRot="1" noChangeAspect="1"/>
          </p:cNvSpPr>
          <p:nvPr>
            <p:ph type="sldImg"/>
          </p:nvPr>
        </p:nvSpPr>
        <p:spPr>
          <a:xfrm>
            <a:off x="1247775" y="1279525"/>
            <a:ext cx="4603750" cy="3452813"/>
          </a:xfrm>
        </p:spPr>
      </p:sp>
      <p:sp>
        <p:nvSpPr>
          <p:cNvPr id="3" name="ノート プレースホルダー 2">
            <a:extLst>
              <a:ext uri="{FF2B5EF4-FFF2-40B4-BE49-F238E27FC236}">
                <a16:creationId xmlns:a16="http://schemas.microsoft.com/office/drawing/2014/main" id="{9CE42151-95B5-DC27-47ED-F9C23A018AB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07A0433-1E17-0C25-21FB-4031931A4063}"/>
              </a:ext>
            </a:extLst>
          </p:cNvPr>
          <p:cNvSpPr>
            <a:spLocks noGrp="1"/>
          </p:cNvSpPr>
          <p:nvPr>
            <p:ph type="sldNum" sz="quarter" idx="5"/>
          </p:nvPr>
        </p:nvSpPr>
        <p:spPr/>
        <p:txBody>
          <a:bodyPr/>
          <a:lstStyle/>
          <a:p>
            <a:fld id="{A7A0DE74-9FCA-4082-8ABA-73C9EA963DF7}" type="slidenum">
              <a:rPr kumimoji="1" lang="ja-JP" altLang="en-US" smtClean="0"/>
              <a:t>2</a:t>
            </a:fld>
            <a:endParaRPr kumimoji="1" lang="ja-JP" altLang="en-US"/>
          </a:p>
        </p:txBody>
      </p:sp>
    </p:spTree>
    <p:extLst>
      <p:ext uri="{BB962C8B-B14F-4D97-AF65-F5344CB8AC3E}">
        <p14:creationId xmlns:p14="http://schemas.microsoft.com/office/powerpoint/2010/main" val="2481868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9BB4C32B-C9C9-5A5A-E0D9-25F57A1EE9BD}"/>
              </a:ext>
            </a:extLst>
          </p:cNvPr>
          <p:cNvGraphicFramePr>
            <a:graphicFrameLocks noGrp="1"/>
          </p:cNvGraphicFramePr>
          <p:nvPr userDrawn="1">
            <p:extLst>
              <p:ext uri="{D42A27DB-BD31-4B8C-83A1-F6EECF244321}">
                <p14:modId xmlns:p14="http://schemas.microsoft.com/office/powerpoint/2010/main" val="89269090"/>
              </p:ext>
            </p:extLst>
          </p:nvPr>
        </p:nvGraphicFramePr>
        <p:xfrm>
          <a:off x="-85725" y="-158620"/>
          <a:ext cx="9315450" cy="6531428"/>
        </p:xfrm>
        <a:graphic>
          <a:graphicData uri="http://schemas.openxmlformats.org/drawingml/2006/table">
            <a:tbl>
              <a:tblPr firstRow="1" bandRow="1">
                <a:tableStyleId>{5C22544A-7EE6-4342-B048-85BDC9FD1C3A}</a:tableStyleId>
              </a:tblPr>
              <a:tblGrid>
                <a:gridCol w="9315450">
                  <a:extLst>
                    <a:ext uri="{9D8B030D-6E8A-4147-A177-3AD203B41FA5}">
                      <a16:colId xmlns:a16="http://schemas.microsoft.com/office/drawing/2014/main" val="20000"/>
                    </a:ext>
                  </a:extLst>
                </a:gridCol>
              </a:tblGrid>
              <a:tr h="6531428">
                <a:tc>
                  <a:txBody>
                    <a:bodyPr/>
                    <a:lstStyle/>
                    <a:p>
                      <a:endParaRPr kumimoji="1" lang="ja-JP" altLang="en-US" sz="1400" dirty="0">
                        <a:solidFill>
                          <a:schemeClr val="tx1"/>
                        </a:solidFill>
                      </a:endParaRPr>
                    </a:p>
                  </a:txBody>
                  <a:tcPr marL="270000" marR="67500" marT="36036" marB="36036"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155CA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0410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44671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3" name="角丸四角形 8">
            <a:extLst>
              <a:ext uri="{FF2B5EF4-FFF2-40B4-BE49-F238E27FC236}">
                <a16:creationId xmlns:a16="http://schemas.microsoft.com/office/drawing/2014/main" id="{39BBDAE7-5EAF-915C-5FC6-826D0D5DB67E}"/>
              </a:ext>
            </a:extLst>
          </p:cNvPr>
          <p:cNvSpPr/>
          <p:nvPr userDrawn="1"/>
        </p:nvSpPr>
        <p:spPr bwMode="auto">
          <a:xfrm rot="10800000" flipH="1" flipV="1">
            <a:off x="1" y="0"/>
            <a:ext cx="2808000" cy="6402388"/>
          </a:xfrm>
          <a:prstGeom prst="rect">
            <a:avLst/>
          </a:prstGeom>
          <a:solidFill>
            <a:srgbClr val="155CAF"/>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ja-JP" altLang="en-US" sz="15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013679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図 6" descr="テキスト&#10;&#10;自動的に生成された説明">
            <a:extLst>
              <a:ext uri="{FF2B5EF4-FFF2-40B4-BE49-F238E27FC236}">
                <a16:creationId xmlns:a16="http://schemas.microsoft.com/office/drawing/2014/main" id="{4EEFE7C6-4DBD-0F1A-A9AE-E9D94F32B652}"/>
              </a:ext>
            </a:extLst>
          </p:cNvPr>
          <p:cNvPicPr>
            <a:picLocks noChangeAspect="1"/>
          </p:cNvPicPr>
          <p:nvPr userDrawn="1"/>
        </p:nvPicPr>
        <p:blipFill>
          <a:blip r:embed="rId5">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172965" y="6428788"/>
            <a:ext cx="1119835" cy="360000"/>
          </a:xfrm>
          <a:prstGeom prst="rect">
            <a:avLst/>
          </a:prstGeom>
        </p:spPr>
      </p:pic>
      <p:sp>
        <p:nvSpPr>
          <p:cNvPr id="8" name="テキスト ボックス 7">
            <a:extLst>
              <a:ext uri="{FF2B5EF4-FFF2-40B4-BE49-F238E27FC236}">
                <a16:creationId xmlns:a16="http://schemas.microsoft.com/office/drawing/2014/main" id="{8BDC1F30-1454-ECFD-E8CA-A52C33E7924B}"/>
              </a:ext>
            </a:extLst>
          </p:cNvPr>
          <p:cNvSpPr txBox="1"/>
          <p:nvPr userDrawn="1"/>
        </p:nvSpPr>
        <p:spPr>
          <a:xfrm>
            <a:off x="1818217" y="6604371"/>
            <a:ext cx="7153425" cy="120546"/>
          </a:xfrm>
          <a:prstGeom prst="rect">
            <a:avLst/>
          </a:prstGeom>
          <a:noFill/>
        </p:spPr>
        <p:txBody>
          <a:bodyPr wrap="square" lIns="0" tIns="0" rIns="0" bIns="0">
            <a:spAutoFit/>
          </a:bodyPr>
          <a:lstStyle/>
          <a:p>
            <a:pPr algn="r">
              <a:lnSpc>
                <a:spcPts val="1125"/>
              </a:lnSpc>
            </a:pPr>
            <a:r>
              <a:rPr lang="ja-JP" altLang="en-US" sz="800" b="0" i="0" dirty="0">
                <a:solidFill>
                  <a:srgbClr val="222222"/>
                </a:solidFill>
                <a:effectLst/>
                <a:latin typeface="BIZ UDPゴシック" panose="020B0400000000000000" pitchFamily="50" charset="-128"/>
                <a:ea typeface="BIZ UDPゴシック" panose="020B0400000000000000" pitchFamily="50" charset="-128"/>
              </a:rPr>
              <a:t>（注）消費者庁が作成した</a:t>
            </a:r>
            <a:r>
              <a:rPr lang="en-US" altLang="ja-JP" sz="800" b="0" i="0" dirty="0">
                <a:solidFill>
                  <a:srgbClr val="222222"/>
                </a:solidFill>
                <a:effectLst/>
                <a:latin typeface="BIZ UDPゴシック" panose="020B0400000000000000" pitchFamily="50" charset="-128"/>
                <a:ea typeface="BIZ UDPゴシック" panose="020B0400000000000000" pitchFamily="50" charset="-128"/>
              </a:rPr>
              <a:t>『</a:t>
            </a:r>
            <a:r>
              <a:rPr lang="ja-JP" altLang="en-US" sz="800" b="0" i="0" dirty="0">
                <a:solidFill>
                  <a:srgbClr val="222222"/>
                </a:solidFill>
                <a:effectLst/>
                <a:latin typeface="BIZ UDPゴシック" panose="020B0400000000000000" pitchFamily="50" charset="-128"/>
                <a:ea typeface="BIZ UDPゴシック" panose="020B0400000000000000" pitchFamily="50" charset="-128"/>
              </a:rPr>
              <a:t>「リスキーな心理傾向」を測るチェックシート</a:t>
            </a:r>
            <a:r>
              <a:rPr lang="en-US" altLang="ja-JP" sz="800" b="0" i="0" dirty="0">
                <a:solidFill>
                  <a:srgbClr val="222222"/>
                </a:solidFill>
                <a:effectLst/>
                <a:latin typeface="BIZ UDPゴシック" panose="020B0400000000000000" pitchFamily="50" charset="-128"/>
                <a:ea typeface="BIZ UDPゴシック" panose="020B0400000000000000" pitchFamily="50" charset="-128"/>
              </a:rPr>
              <a:t>』</a:t>
            </a:r>
            <a:r>
              <a:rPr lang="ja-JP" altLang="en-US" sz="800" b="0" i="0" dirty="0">
                <a:solidFill>
                  <a:srgbClr val="222222"/>
                </a:solidFill>
                <a:effectLst/>
                <a:latin typeface="BIZ UDPゴシック" panose="020B0400000000000000" pitchFamily="50" charset="-128"/>
                <a:ea typeface="BIZ UDPゴシック" panose="020B0400000000000000" pitchFamily="50" charset="-128"/>
              </a:rPr>
              <a:t>をもとに、設問は変えず「消費者力」育成の観点から、結果について再構成したものです。</a:t>
            </a:r>
          </a:p>
        </p:txBody>
      </p:sp>
    </p:spTree>
    <p:extLst>
      <p:ext uri="{BB962C8B-B14F-4D97-AF65-F5344CB8AC3E}">
        <p14:creationId xmlns:p14="http://schemas.microsoft.com/office/powerpoint/2010/main" val="115958978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図 38">
            <a:extLst>
              <a:ext uri="{FF2B5EF4-FFF2-40B4-BE49-F238E27FC236}">
                <a16:creationId xmlns:a16="http://schemas.microsoft.com/office/drawing/2014/main" id="{6BDC4AA2-2C7B-63B8-65A6-D902ACC558A0}"/>
              </a:ext>
            </a:extLst>
          </p:cNvPr>
          <p:cNvPicPr>
            <a:picLocks noChangeAspect="1"/>
          </p:cNvPicPr>
          <p:nvPr/>
        </p:nvPicPr>
        <p:blipFill rotWithShape="1">
          <a:blip r:embed="rId3">
            <a:extLst>
              <a:ext uri="{28A0092B-C50C-407E-A947-70E740481C1C}">
                <a14:useLocalDpi xmlns:a14="http://schemas.microsoft.com/office/drawing/2010/main" val="0"/>
              </a:ext>
            </a:extLst>
          </a:blip>
          <a:srcRect l="1058" t="18004" r="7111" b="13486"/>
          <a:stretch/>
        </p:blipFill>
        <p:spPr>
          <a:xfrm>
            <a:off x="234387" y="1885747"/>
            <a:ext cx="2074155" cy="1600259"/>
          </a:xfrm>
          <a:prstGeom prst="rect">
            <a:avLst/>
          </a:prstGeom>
        </p:spPr>
      </p:pic>
      <p:sp>
        <p:nvSpPr>
          <p:cNvPr id="7" name="テキスト ボックス 6">
            <a:extLst>
              <a:ext uri="{FF2B5EF4-FFF2-40B4-BE49-F238E27FC236}">
                <a16:creationId xmlns:a16="http://schemas.microsoft.com/office/drawing/2014/main" id="{322A9F1D-A896-DB1F-6512-3633DC4F4708}"/>
              </a:ext>
            </a:extLst>
          </p:cNvPr>
          <p:cNvSpPr txBox="1"/>
          <p:nvPr/>
        </p:nvSpPr>
        <p:spPr>
          <a:xfrm>
            <a:off x="217081" y="1012762"/>
            <a:ext cx="2345328" cy="716119"/>
          </a:xfrm>
          <a:prstGeom prst="rect">
            <a:avLst/>
          </a:prstGeom>
          <a:noFill/>
        </p:spPr>
        <p:txBody>
          <a:bodyPr wrap="square" lIns="27000" tIns="27000" rIns="27000" bIns="27000">
            <a:spAutoFit/>
          </a:bodyPr>
          <a:lstStyle/>
          <a:p>
            <a:pPr>
              <a:lnSpc>
                <a:spcPts val="2800"/>
              </a:lnSpc>
            </a:pPr>
            <a:r>
              <a:rPr lang="ja-JP" altLang="en-US" b="1" dirty="0">
                <a:solidFill>
                  <a:schemeClr val="bg1"/>
                </a:solidFill>
                <a:latin typeface="BIZ UDPゴシック" panose="020B0400000000000000" pitchFamily="50" charset="-128"/>
                <a:ea typeface="BIZ UDPゴシック" panose="020B0400000000000000" pitchFamily="50" charset="-128"/>
              </a:rPr>
              <a:t>「自分は大丈夫」と</a:t>
            </a:r>
            <a:br>
              <a:rPr lang="en-US" altLang="ja-JP" b="1" dirty="0">
                <a:solidFill>
                  <a:schemeClr val="bg1"/>
                </a:solidFill>
                <a:latin typeface="BIZ UDPゴシック" panose="020B0400000000000000" pitchFamily="50" charset="-128"/>
                <a:ea typeface="BIZ UDPゴシック" panose="020B0400000000000000" pitchFamily="50" charset="-128"/>
              </a:rPr>
            </a:br>
            <a:r>
              <a:rPr lang="ja-JP" altLang="en-US" b="1" dirty="0">
                <a:solidFill>
                  <a:schemeClr val="bg1"/>
                </a:solidFill>
                <a:latin typeface="BIZ UDPゴシック" panose="020B0400000000000000" pitchFamily="50" charset="-128"/>
                <a:ea typeface="BIZ UDPゴシック" panose="020B0400000000000000" pitchFamily="50" charset="-128"/>
              </a:rPr>
              <a:t>思っていませんか？</a:t>
            </a:r>
            <a:endParaRPr lang="en-US" altLang="ja-JP" b="1" dirty="0">
              <a:solidFill>
                <a:schemeClr val="bg1"/>
              </a:solidFill>
              <a:latin typeface="BIZ UDPゴシック" panose="020B0400000000000000" pitchFamily="50" charset="-128"/>
              <a:ea typeface="BIZ UDPゴシック" panose="020B0400000000000000" pitchFamily="50" charset="-128"/>
            </a:endParaRPr>
          </a:p>
        </p:txBody>
      </p:sp>
      <p:grpSp>
        <p:nvGrpSpPr>
          <p:cNvPr id="36" name="グループ化 35">
            <a:extLst>
              <a:ext uri="{FF2B5EF4-FFF2-40B4-BE49-F238E27FC236}">
                <a16:creationId xmlns:a16="http://schemas.microsoft.com/office/drawing/2014/main" id="{854751EA-F6D2-EAE5-E3AB-9983A53F4871}"/>
              </a:ext>
            </a:extLst>
          </p:cNvPr>
          <p:cNvGrpSpPr/>
          <p:nvPr/>
        </p:nvGrpSpPr>
        <p:grpSpPr>
          <a:xfrm>
            <a:off x="98800" y="3452577"/>
            <a:ext cx="2282450" cy="2044561"/>
            <a:chOff x="98800" y="2414889"/>
            <a:chExt cx="2288782" cy="2044561"/>
          </a:xfrm>
        </p:grpSpPr>
        <p:sp>
          <p:nvSpPr>
            <p:cNvPr id="8" name="正方形/長方形 7">
              <a:extLst>
                <a:ext uri="{FF2B5EF4-FFF2-40B4-BE49-F238E27FC236}">
                  <a16:creationId xmlns:a16="http://schemas.microsoft.com/office/drawing/2014/main" id="{94EC7E87-557F-D36C-5B90-E08010625FA8}"/>
                </a:ext>
              </a:extLst>
            </p:cNvPr>
            <p:cNvSpPr/>
            <p:nvPr/>
          </p:nvSpPr>
          <p:spPr>
            <a:xfrm>
              <a:off x="98800" y="2414889"/>
              <a:ext cx="2288782" cy="2044561"/>
            </a:xfrm>
            <a:prstGeom prst="rect">
              <a:avLst/>
            </a:prstGeom>
            <a:solidFill>
              <a:srgbClr val="F0DC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テキスト ボックス 8">
              <a:extLst>
                <a:ext uri="{FF2B5EF4-FFF2-40B4-BE49-F238E27FC236}">
                  <a16:creationId xmlns:a16="http://schemas.microsoft.com/office/drawing/2014/main" id="{8FFF9572-5B20-04AA-EF76-3C8DA6781E09}"/>
                </a:ext>
              </a:extLst>
            </p:cNvPr>
            <p:cNvSpPr txBox="1"/>
            <p:nvPr/>
          </p:nvSpPr>
          <p:spPr>
            <a:xfrm>
              <a:off x="192623" y="2465357"/>
              <a:ext cx="2157682" cy="551651"/>
            </a:xfrm>
            <a:prstGeom prst="rect">
              <a:avLst/>
            </a:prstGeom>
            <a:noFill/>
          </p:spPr>
          <p:txBody>
            <a:bodyPr wrap="square" lIns="27000" tIns="27000" rIns="27000" bIns="27000">
              <a:spAutoFit/>
            </a:bodyPr>
            <a:lstStyle/>
            <a:p>
              <a:pPr>
                <a:lnSpc>
                  <a:spcPts val="2100"/>
                </a:lnSpc>
              </a:pPr>
              <a:r>
                <a:rPr lang="ja-JP" altLang="en-US" sz="1300" b="1" dirty="0">
                  <a:latin typeface="BIZ UDPゴシック" panose="020B0400000000000000" pitchFamily="50" charset="-128"/>
                  <a:ea typeface="BIZ UDPゴシック" panose="020B0400000000000000" pitchFamily="50" charset="-128"/>
                </a:rPr>
                <a:t>各項目の点数をつけて、</a:t>
              </a:r>
              <a:br>
                <a:rPr lang="en-US" altLang="ja-JP" sz="1300" b="1" dirty="0">
                  <a:latin typeface="BIZ UDPゴシック" panose="020B0400000000000000" pitchFamily="50" charset="-128"/>
                  <a:ea typeface="BIZ UDPゴシック" panose="020B0400000000000000" pitchFamily="50" charset="-128"/>
                </a:rPr>
              </a:br>
              <a:r>
                <a:rPr lang="ja-JP" altLang="en-US" sz="1300" b="1" dirty="0">
                  <a:latin typeface="BIZ UDPゴシック" panose="020B0400000000000000" pitchFamily="50" charset="-128"/>
                  <a:ea typeface="BIZ UDPゴシック" panose="020B0400000000000000" pitchFamily="50" charset="-128"/>
                </a:rPr>
                <a:t>合計点を出してみましょう。</a:t>
              </a:r>
            </a:p>
          </p:txBody>
        </p:sp>
        <p:sp>
          <p:nvSpPr>
            <p:cNvPr id="10" name="テキスト ボックス 9">
              <a:extLst>
                <a:ext uri="{FF2B5EF4-FFF2-40B4-BE49-F238E27FC236}">
                  <a16:creationId xmlns:a16="http://schemas.microsoft.com/office/drawing/2014/main" id="{CD783C7C-3ABC-5F17-C7BA-0698D4A10791}"/>
                </a:ext>
              </a:extLst>
            </p:cNvPr>
            <p:cNvSpPr txBox="1"/>
            <p:nvPr/>
          </p:nvSpPr>
          <p:spPr>
            <a:xfrm>
              <a:off x="192623" y="3122780"/>
              <a:ext cx="2087027" cy="1260000"/>
            </a:xfrm>
            <a:prstGeom prst="rect">
              <a:avLst/>
            </a:prstGeom>
            <a:solidFill>
              <a:schemeClr val="bg1"/>
            </a:solidFill>
          </p:spPr>
          <p:txBody>
            <a:bodyPr wrap="square" lIns="54000" tIns="54000" rIns="36000" bIns="54000" anchor="ctr">
              <a:noAutofit/>
            </a:bodyPr>
            <a:lstStyle/>
            <a:p>
              <a:pPr marL="81000" indent="-81000">
                <a:lnSpc>
                  <a:spcPts val="1800"/>
                </a:lnSpc>
                <a:buFont typeface="Arial" panose="020B0604020202020204" pitchFamily="34" charset="0"/>
                <a:buChar char="•"/>
              </a:pPr>
              <a:r>
                <a:rPr lang="en-US" altLang="ja-JP" sz="1100" b="1" dirty="0">
                  <a:latin typeface="BIZ UDPゴシック" panose="020B0400000000000000" pitchFamily="50" charset="-128"/>
                  <a:ea typeface="BIZ UDPゴシック" panose="020B0400000000000000" pitchFamily="50" charset="-128"/>
                </a:rPr>
                <a:t>1</a:t>
              </a:r>
              <a:r>
                <a:rPr lang="ja-JP" altLang="en-US" sz="1100" b="1" dirty="0">
                  <a:latin typeface="BIZ UDPゴシック" panose="020B0400000000000000" pitchFamily="50" charset="-128"/>
                  <a:ea typeface="BIZ UDPゴシック" panose="020B0400000000000000" pitchFamily="50" charset="-128"/>
                </a:rPr>
                <a:t>点 ： ほとんど当てはまらない</a:t>
              </a:r>
              <a:endParaRPr lang="en-US" altLang="ja-JP" sz="1100" b="1" dirty="0">
                <a:latin typeface="BIZ UDPゴシック" panose="020B0400000000000000" pitchFamily="50" charset="-128"/>
                <a:ea typeface="BIZ UDPゴシック" panose="020B0400000000000000" pitchFamily="50" charset="-128"/>
              </a:endParaRPr>
            </a:p>
            <a:p>
              <a:pPr marL="81000" indent="-81000">
                <a:lnSpc>
                  <a:spcPts val="1800"/>
                </a:lnSpc>
                <a:buFont typeface="Arial" panose="020B0604020202020204" pitchFamily="34" charset="0"/>
                <a:buChar char="•"/>
              </a:pPr>
              <a:r>
                <a:rPr lang="en-US" altLang="ja-JP" sz="1100" b="1" dirty="0">
                  <a:latin typeface="BIZ UDPゴシック" panose="020B0400000000000000" pitchFamily="50" charset="-128"/>
                  <a:ea typeface="BIZ UDPゴシック" panose="020B0400000000000000" pitchFamily="50" charset="-128"/>
                </a:rPr>
                <a:t>2</a:t>
              </a:r>
              <a:r>
                <a:rPr lang="ja-JP" altLang="en-US" sz="1100" b="1" dirty="0">
                  <a:latin typeface="BIZ UDPゴシック" panose="020B0400000000000000" pitchFamily="50" charset="-128"/>
                  <a:ea typeface="BIZ UDPゴシック" panose="020B0400000000000000" pitchFamily="50" charset="-128"/>
                </a:rPr>
                <a:t>点 ： あまり当てはまらない</a:t>
              </a:r>
              <a:endParaRPr lang="en-US" altLang="ja-JP" sz="1100" b="1" dirty="0">
                <a:latin typeface="BIZ UDPゴシック" panose="020B0400000000000000" pitchFamily="50" charset="-128"/>
                <a:ea typeface="BIZ UDPゴシック" panose="020B0400000000000000" pitchFamily="50" charset="-128"/>
              </a:endParaRPr>
            </a:p>
            <a:p>
              <a:pPr marL="81000" indent="-81000">
                <a:lnSpc>
                  <a:spcPts val="1800"/>
                </a:lnSpc>
                <a:buFont typeface="Arial" panose="020B0604020202020204" pitchFamily="34" charset="0"/>
                <a:buChar char="•"/>
              </a:pPr>
              <a:r>
                <a:rPr lang="en-US" altLang="ja-JP" sz="1100" b="1" dirty="0">
                  <a:latin typeface="BIZ UDPゴシック" panose="020B0400000000000000" pitchFamily="50" charset="-128"/>
                  <a:ea typeface="BIZ UDPゴシック" panose="020B0400000000000000" pitchFamily="50" charset="-128"/>
                </a:rPr>
                <a:t>3</a:t>
              </a:r>
              <a:r>
                <a:rPr lang="ja-JP" altLang="en-US" sz="1100" b="1" dirty="0">
                  <a:latin typeface="BIZ UDPゴシック" panose="020B0400000000000000" pitchFamily="50" charset="-128"/>
                  <a:ea typeface="BIZ UDPゴシック" panose="020B0400000000000000" pitchFamily="50" charset="-128"/>
                </a:rPr>
                <a:t>点 ： どちらともいえない</a:t>
              </a:r>
              <a:endParaRPr lang="en-US" altLang="ja-JP" sz="1100" b="1" dirty="0">
                <a:latin typeface="BIZ UDPゴシック" panose="020B0400000000000000" pitchFamily="50" charset="-128"/>
                <a:ea typeface="BIZ UDPゴシック" panose="020B0400000000000000" pitchFamily="50" charset="-128"/>
              </a:endParaRPr>
            </a:p>
            <a:p>
              <a:pPr marL="81000" indent="-81000">
                <a:lnSpc>
                  <a:spcPts val="1800"/>
                </a:lnSpc>
                <a:buFont typeface="Arial" panose="020B0604020202020204" pitchFamily="34" charset="0"/>
                <a:buChar char="•"/>
              </a:pPr>
              <a:r>
                <a:rPr lang="en-US" altLang="ja-JP" sz="1100" b="1" dirty="0">
                  <a:latin typeface="BIZ UDPゴシック" panose="020B0400000000000000" pitchFamily="50" charset="-128"/>
                  <a:ea typeface="BIZ UDPゴシック" panose="020B0400000000000000" pitchFamily="50" charset="-128"/>
                </a:rPr>
                <a:t>4</a:t>
              </a:r>
              <a:r>
                <a:rPr lang="ja-JP" altLang="en-US" sz="1100" b="1" dirty="0">
                  <a:latin typeface="BIZ UDPゴシック" panose="020B0400000000000000" pitchFamily="50" charset="-128"/>
                  <a:ea typeface="BIZ UDPゴシック" panose="020B0400000000000000" pitchFamily="50" charset="-128"/>
                </a:rPr>
                <a:t>点 ： やや当てはまる</a:t>
              </a:r>
              <a:endParaRPr lang="en-US" altLang="ja-JP" sz="1100" b="1" dirty="0">
                <a:latin typeface="BIZ UDPゴシック" panose="020B0400000000000000" pitchFamily="50" charset="-128"/>
                <a:ea typeface="BIZ UDPゴシック" panose="020B0400000000000000" pitchFamily="50" charset="-128"/>
              </a:endParaRPr>
            </a:p>
            <a:p>
              <a:pPr marL="81000" indent="-81000">
                <a:lnSpc>
                  <a:spcPts val="1800"/>
                </a:lnSpc>
                <a:buFont typeface="Arial" panose="020B0604020202020204" pitchFamily="34" charset="0"/>
                <a:buChar char="•"/>
              </a:pPr>
              <a:r>
                <a:rPr lang="en-US" altLang="ja-JP" sz="1100" b="1" dirty="0">
                  <a:latin typeface="BIZ UDPゴシック" panose="020B0400000000000000" pitchFamily="50" charset="-128"/>
                  <a:ea typeface="BIZ UDPゴシック" panose="020B0400000000000000" pitchFamily="50" charset="-128"/>
                </a:rPr>
                <a:t>5</a:t>
              </a:r>
              <a:r>
                <a:rPr lang="ja-JP" altLang="en-US" sz="1100" b="1" dirty="0">
                  <a:latin typeface="BIZ UDPゴシック" panose="020B0400000000000000" pitchFamily="50" charset="-128"/>
                  <a:ea typeface="BIZ UDPゴシック" panose="020B0400000000000000" pitchFamily="50" charset="-128"/>
                </a:rPr>
                <a:t>点 ： とても当てはまる</a:t>
              </a:r>
              <a:endParaRPr lang="ja-JP" altLang="en-US" sz="1000" b="1" dirty="0">
                <a:latin typeface="BIZ UDPゴシック" panose="020B0400000000000000" pitchFamily="50" charset="-128"/>
                <a:ea typeface="BIZ UDPゴシック" panose="020B0400000000000000" pitchFamily="50" charset="-128"/>
              </a:endParaRPr>
            </a:p>
          </p:txBody>
        </p:sp>
      </p:grpSp>
      <p:sp>
        <p:nvSpPr>
          <p:cNvPr id="11" name="角丸四角形 7">
            <a:extLst>
              <a:ext uri="{FF2B5EF4-FFF2-40B4-BE49-F238E27FC236}">
                <a16:creationId xmlns:a16="http://schemas.microsoft.com/office/drawing/2014/main" id="{8D90502E-76EE-2295-CA36-C8E61A643F28}"/>
              </a:ext>
            </a:extLst>
          </p:cNvPr>
          <p:cNvSpPr/>
          <p:nvPr/>
        </p:nvSpPr>
        <p:spPr>
          <a:xfrm>
            <a:off x="2527299" y="1071033"/>
            <a:ext cx="6246371" cy="5229484"/>
          </a:xfrm>
          <a:prstGeom prst="roundRect">
            <a:avLst>
              <a:gd name="adj" fmla="val 1369"/>
            </a:avLst>
          </a:prstGeom>
          <a:solidFill>
            <a:schemeClr val="bg1"/>
          </a:solidFill>
          <a:ln>
            <a:noFill/>
          </a:ln>
        </p:spPr>
        <p:style>
          <a:lnRef idx="1">
            <a:schemeClr val="dk1"/>
          </a:lnRef>
          <a:fillRef idx="3">
            <a:schemeClr val="dk1"/>
          </a:fillRef>
          <a:effectRef idx="2">
            <a:schemeClr val="dk1"/>
          </a:effectRef>
          <a:fontRef idx="minor">
            <a:schemeClr val="lt1"/>
          </a:fontRef>
        </p:style>
        <p:txBody>
          <a:bodyPr anchor="ctr"/>
          <a:lstStyle/>
          <a:p>
            <a:pPr algn="ctr">
              <a:defRPr/>
            </a:pPr>
            <a:endParaRPr lang="ja-JP" altLang="en-US" sz="1350"/>
          </a:p>
        </p:txBody>
      </p:sp>
      <p:graphicFrame>
        <p:nvGraphicFramePr>
          <p:cNvPr id="12" name="表 11">
            <a:extLst>
              <a:ext uri="{FF2B5EF4-FFF2-40B4-BE49-F238E27FC236}">
                <a16:creationId xmlns:a16="http://schemas.microsoft.com/office/drawing/2014/main" id="{CF494FD2-B909-05DF-6150-3137C535389C}"/>
              </a:ext>
            </a:extLst>
          </p:cNvPr>
          <p:cNvGraphicFramePr>
            <a:graphicFrameLocks noGrp="1"/>
          </p:cNvGraphicFramePr>
          <p:nvPr>
            <p:extLst>
              <p:ext uri="{D42A27DB-BD31-4B8C-83A1-F6EECF244321}">
                <p14:modId xmlns:p14="http://schemas.microsoft.com/office/powerpoint/2010/main" val="187422667"/>
              </p:ext>
            </p:extLst>
          </p:nvPr>
        </p:nvGraphicFramePr>
        <p:xfrm>
          <a:off x="2946703" y="1204352"/>
          <a:ext cx="4248000" cy="1717290"/>
        </p:xfrm>
        <a:graphic>
          <a:graphicData uri="http://schemas.openxmlformats.org/drawingml/2006/table">
            <a:tbl>
              <a:tblPr firstRow="1" bandRow="1"/>
              <a:tblGrid>
                <a:gridCol w="288000">
                  <a:extLst>
                    <a:ext uri="{9D8B030D-6E8A-4147-A177-3AD203B41FA5}">
                      <a16:colId xmlns:a16="http://schemas.microsoft.com/office/drawing/2014/main" val="137282548"/>
                    </a:ext>
                  </a:extLst>
                </a:gridCol>
                <a:gridCol w="3960000">
                  <a:extLst>
                    <a:ext uri="{9D8B030D-6E8A-4147-A177-3AD203B41FA5}">
                      <a16:colId xmlns:a16="http://schemas.microsoft.com/office/drawing/2014/main" val="1840973345"/>
                    </a:ext>
                  </a:extLst>
                </a:gridCol>
              </a:tblGrid>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1</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74C6B9"/>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マスコミで取り上げられた商品はすぐ試したくなる</a:t>
                      </a: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EFF7F7"/>
                    </a:solidFill>
                  </a:tcPr>
                </a:tc>
                <a:extLst>
                  <a:ext uri="{0D108BD9-81ED-4DB2-BD59-A6C34878D82A}">
                    <a16:rowId xmlns:a16="http://schemas.microsoft.com/office/drawing/2014/main" val="3312346059"/>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2</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74C6B9"/>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好きな有名人が勧める商品は買いたくなってしまう</a:t>
                      </a: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EFF7F7"/>
                    </a:solidFill>
                  </a:tcPr>
                </a:tc>
                <a:extLst>
                  <a:ext uri="{0D108BD9-81ED-4DB2-BD59-A6C34878D82A}">
                    <a16:rowId xmlns:a16="http://schemas.microsoft.com/office/drawing/2014/main" val="1951562969"/>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3</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74C6B9"/>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新しいダイエット法や美容法にはすぐにとびつく</a:t>
                      </a: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EFF7F7"/>
                    </a:solidFill>
                  </a:tcPr>
                </a:tc>
                <a:extLst>
                  <a:ext uri="{0D108BD9-81ED-4DB2-BD59-A6C34878D82A}">
                    <a16:rowId xmlns:a16="http://schemas.microsoft.com/office/drawing/2014/main" val="1570341004"/>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4</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74C6B9"/>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専門家や肩書きがすごい人の意見には従ってしまう</a:t>
                      </a: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EFF7F7"/>
                    </a:solidFill>
                  </a:tcPr>
                </a:tc>
                <a:extLst>
                  <a:ext uri="{0D108BD9-81ED-4DB2-BD59-A6C34878D82A}">
                    <a16:rowId xmlns:a16="http://schemas.microsoft.com/office/drawing/2014/main" val="3931973546"/>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5</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74C6B9"/>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200" b="1" u="none" strike="noStrike" dirty="0">
                          <a:effectLst/>
                          <a:latin typeface="BIZ UDPゴシック" panose="020B0400000000000000" pitchFamily="50" charset="-128"/>
                          <a:ea typeface="BIZ UDPゴシック" panose="020B0400000000000000" pitchFamily="50" charset="-128"/>
                        </a:rPr>
                        <a:t>無料だったり返金保証があるならいろいろ試してみたい</a:t>
                      </a:r>
                      <a:endParaRPr lang="ja-JP" altLang="en-US" sz="12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solidFill>
                      <a:srgbClr val="EFF7F7"/>
                    </a:solidFill>
                  </a:tcPr>
                </a:tc>
                <a:extLst>
                  <a:ext uri="{0D108BD9-81ED-4DB2-BD59-A6C34878D82A}">
                    <a16:rowId xmlns:a16="http://schemas.microsoft.com/office/drawing/2014/main" val="2460723343"/>
                  </a:ext>
                </a:extLst>
              </a:tr>
            </a:tbl>
          </a:graphicData>
        </a:graphic>
      </p:graphicFrame>
      <p:graphicFrame>
        <p:nvGraphicFramePr>
          <p:cNvPr id="13" name="表 12">
            <a:extLst>
              <a:ext uri="{FF2B5EF4-FFF2-40B4-BE49-F238E27FC236}">
                <a16:creationId xmlns:a16="http://schemas.microsoft.com/office/drawing/2014/main" id="{16226DCF-F98C-6953-226C-513AAC7DAA8E}"/>
              </a:ext>
            </a:extLst>
          </p:cNvPr>
          <p:cNvGraphicFramePr>
            <a:graphicFrameLocks noGrp="1"/>
          </p:cNvGraphicFramePr>
          <p:nvPr>
            <p:extLst>
              <p:ext uri="{D42A27DB-BD31-4B8C-83A1-F6EECF244321}">
                <p14:modId xmlns:p14="http://schemas.microsoft.com/office/powerpoint/2010/main" val="1242734227"/>
              </p:ext>
            </p:extLst>
          </p:nvPr>
        </p:nvGraphicFramePr>
        <p:xfrm>
          <a:off x="2946703" y="2717640"/>
          <a:ext cx="4248000" cy="1717290"/>
        </p:xfrm>
        <a:graphic>
          <a:graphicData uri="http://schemas.openxmlformats.org/drawingml/2006/table">
            <a:tbl>
              <a:tblPr firstRow="1" bandRow="1"/>
              <a:tblGrid>
                <a:gridCol w="288000">
                  <a:extLst>
                    <a:ext uri="{9D8B030D-6E8A-4147-A177-3AD203B41FA5}">
                      <a16:colId xmlns:a16="http://schemas.microsoft.com/office/drawing/2014/main" val="137282548"/>
                    </a:ext>
                  </a:extLst>
                </a:gridCol>
                <a:gridCol w="3960000">
                  <a:extLst>
                    <a:ext uri="{9D8B030D-6E8A-4147-A177-3AD203B41FA5}">
                      <a16:colId xmlns:a16="http://schemas.microsoft.com/office/drawing/2014/main" val="1840973345"/>
                    </a:ext>
                  </a:extLst>
                </a:gridCol>
              </a:tblGrid>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1</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68C9F2"/>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資格や能力アップにはお金を惜しまない</a:t>
                      </a: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AF6FD"/>
                    </a:solidFill>
                  </a:tcPr>
                </a:tc>
                <a:extLst>
                  <a:ext uri="{0D108BD9-81ED-4DB2-BD59-A6C34878D82A}">
                    <a16:rowId xmlns:a16="http://schemas.microsoft.com/office/drawing/2014/main" val="3312346059"/>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2</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68C9F2"/>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良いと思った募金にはすぐ応じている</a:t>
                      </a: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AF6FD"/>
                    </a:solidFill>
                  </a:tcPr>
                </a:tc>
                <a:extLst>
                  <a:ext uri="{0D108BD9-81ED-4DB2-BD59-A6C34878D82A}">
                    <a16:rowId xmlns:a16="http://schemas.microsoft.com/office/drawing/2014/main" val="1951562969"/>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3</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68C9F2"/>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欲しいものは多少のリスクがあっても手に入れる</a:t>
                      </a: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AF6FD"/>
                    </a:solidFill>
                  </a:tcPr>
                </a:tc>
                <a:extLst>
                  <a:ext uri="{0D108BD9-81ED-4DB2-BD59-A6C34878D82A}">
                    <a16:rowId xmlns:a16="http://schemas.microsoft.com/office/drawing/2014/main" val="1570341004"/>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4</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68C9F2"/>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どんな相手からの電話でも最後まで聞く</a:t>
                      </a: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AF6FD"/>
                    </a:solidFill>
                  </a:tcPr>
                </a:tc>
                <a:extLst>
                  <a:ext uri="{0D108BD9-81ED-4DB2-BD59-A6C34878D82A}">
                    <a16:rowId xmlns:a16="http://schemas.microsoft.com/office/drawing/2014/main" val="3931973546"/>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5</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68C9F2"/>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200" b="1" u="none" strike="noStrike" dirty="0">
                          <a:effectLst/>
                          <a:latin typeface="BIZ UDPゴシック" panose="020B0400000000000000" pitchFamily="50" charset="-128"/>
                          <a:ea typeface="BIZ UDPゴシック" panose="020B0400000000000000" pitchFamily="50" charset="-128"/>
                        </a:rPr>
                        <a:t>試着や試飲をしたために、つい買ってしまったことがある</a:t>
                      </a:r>
                    </a:p>
                  </a:txBody>
                  <a:tcPr marL="81000" marR="81000" marT="54000" marB="54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AF6FD"/>
                    </a:solidFill>
                  </a:tcPr>
                </a:tc>
                <a:extLst>
                  <a:ext uri="{0D108BD9-81ED-4DB2-BD59-A6C34878D82A}">
                    <a16:rowId xmlns:a16="http://schemas.microsoft.com/office/drawing/2014/main" val="2460723343"/>
                  </a:ext>
                </a:extLst>
              </a:tr>
            </a:tbl>
          </a:graphicData>
        </a:graphic>
      </p:graphicFrame>
      <p:graphicFrame>
        <p:nvGraphicFramePr>
          <p:cNvPr id="14" name="表 13">
            <a:extLst>
              <a:ext uri="{FF2B5EF4-FFF2-40B4-BE49-F238E27FC236}">
                <a16:creationId xmlns:a16="http://schemas.microsoft.com/office/drawing/2014/main" id="{7187EA7F-87DF-8250-1D63-626D83DBC13A}"/>
              </a:ext>
            </a:extLst>
          </p:cNvPr>
          <p:cNvGraphicFramePr>
            <a:graphicFrameLocks noGrp="1"/>
          </p:cNvGraphicFramePr>
          <p:nvPr>
            <p:extLst>
              <p:ext uri="{D42A27DB-BD31-4B8C-83A1-F6EECF244321}">
                <p14:modId xmlns:p14="http://schemas.microsoft.com/office/powerpoint/2010/main" val="2819404385"/>
              </p:ext>
            </p:extLst>
          </p:nvPr>
        </p:nvGraphicFramePr>
        <p:xfrm>
          <a:off x="2946703" y="4218994"/>
          <a:ext cx="4248000" cy="1514090"/>
        </p:xfrm>
        <a:graphic>
          <a:graphicData uri="http://schemas.openxmlformats.org/drawingml/2006/table">
            <a:tbl>
              <a:tblPr firstRow="1" bandRow="1"/>
              <a:tblGrid>
                <a:gridCol w="288000">
                  <a:extLst>
                    <a:ext uri="{9D8B030D-6E8A-4147-A177-3AD203B41FA5}">
                      <a16:colId xmlns:a16="http://schemas.microsoft.com/office/drawing/2014/main" val="137282548"/>
                    </a:ext>
                  </a:extLst>
                </a:gridCol>
                <a:gridCol w="3960000">
                  <a:extLst>
                    <a:ext uri="{9D8B030D-6E8A-4147-A177-3AD203B41FA5}">
                      <a16:colId xmlns:a16="http://schemas.microsoft.com/office/drawing/2014/main" val="1840973345"/>
                    </a:ext>
                  </a:extLst>
                </a:gridCol>
              </a:tblGrid>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1</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EF93BB"/>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拝まれるようにお願いされると弱い</a:t>
                      </a: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FDEEF4"/>
                    </a:solidFill>
                  </a:tcPr>
                </a:tc>
                <a:extLst>
                  <a:ext uri="{0D108BD9-81ED-4DB2-BD59-A6C34878D82A}">
                    <a16:rowId xmlns:a16="http://schemas.microsoft.com/office/drawing/2014/main" val="3312346059"/>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2</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EF93BB"/>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おだてに乗りやすい</a:t>
                      </a: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FDEEF4"/>
                    </a:solidFill>
                  </a:tcPr>
                </a:tc>
                <a:extLst>
                  <a:ext uri="{0D108BD9-81ED-4DB2-BD59-A6C34878D82A}">
                    <a16:rowId xmlns:a16="http://schemas.microsoft.com/office/drawing/2014/main" val="1951562969"/>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3</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EF93BB"/>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自信たっぷりに言われると納得してしまう</a:t>
                      </a: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FDEEF4"/>
                    </a:solidFill>
                  </a:tcPr>
                </a:tc>
                <a:extLst>
                  <a:ext uri="{0D108BD9-81ED-4DB2-BD59-A6C34878D82A}">
                    <a16:rowId xmlns:a16="http://schemas.microsoft.com/office/drawing/2014/main" val="1570341004"/>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4</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EF93BB"/>
                    </a:solidFill>
                  </a:tcPr>
                </a:tc>
                <a:tc>
                  <a:txBody>
                    <a:bodyPr/>
                    <a:lstStyle/>
                    <a:p>
                      <a:pPr>
                        <a:lnSpc>
                          <a:spcPts val="1600"/>
                        </a:lnSpc>
                      </a:pPr>
                      <a:r>
                        <a:rPr kumimoji="1" lang="ja-JP" altLang="en-US" sz="1200" b="1" dirty="0">
                          <a:latin typeface="BIZ UDPゴシック" panose="020B0400000000000000" pitchFamily="50" charset="-128"/>
                          <a:ea typeface="BIZ UDPゴシック" panose="020B0400000000000000" pitchFamily="50" charset="-128"/>
                        </a:rPr>
                        <a:t>見かけの良い人だとつい信じてしまう</a:t>
                      </a: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FDEEF4"/>
                    </a:solidFill>
                  </a:tcPr>
                </a:tc>
                <a:extLst>
                  <a:ext uri="{0D108BD9-81ED-4DB2-BD59-A6C34878D82A}">
                    <a16:rowId xmlns:a16="http://schemas.microsoft.com/office/drawing/2014/main" val="3931973546"/>
                  </a:ext>
                </a:extLst>
              </a:tr>
              <a:tr h="270000">
                <a:tc>
                  <a:txBody>
                    <a:bodyPr/>
                    <a:lstStyle/>
                    <a:p>
                      <a:pPr algn="ctr">
                        <a:lnSpc>
                          <a:spcPts val="1600"/>
                        </a:lnSpc>
                      </a:pPr>
                      <a:r>
                        <a:rPr kumimoji="1" lang="en-US" altLang="ja-JP" sz="1200" b="1" dirty="0">
                          <a:solidFill>
                            <a:schemeClr val="bg1"/>
                          </a:solidFill>
                          <a:latin typeface="BIZ UDPゴシック" panose="020B0400000000000000" pitchFamily="50" charset="-128"/>
                          <a:ea typeface="BIZ UDPゴシック" panose="020B0400000000000000" pitchFamily="50" charset="-128"/>
                        </a:rPr>
                        <a:t>5</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EF93BB"/>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200" b="1" u="none" strike="noStrike" dirty="0">
                          <a:effectLst/>
                          <a:latin typeface="BIZ UDPゴシック" panose="020B0400000000000000" pitchFamily="50" charset="-128"/>
                          <a:ea typeface="BIZ UDPゴシック" panose="020B0400000000000000" pitchFamily="50" charset="-128"/>
                        </a:rPr>
                        <a:t>素敵な異性からの誘いだと断れない</a:t>
                      </a:r>
                    </a:p>
                  </a:txBody>
                  <a:tcPr marL="81000" marR="81000" marT="54000" marB="54000">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solidFill>
                      <a:srgbClr val="FDEEF4"/>
                    </a:solidFill>
                  </a:tcPr>
                </a:tc>
                <a:extLst>
                  <a:ext uri="{0D108BD9-81ED-4DB2-BD59-A6C34878D82A}">
                    <a16:rowId xmlns:a16="http://schemas.microsoft.com/office/drawing/2014/main" val="2460723343"/>
                  </a:ext>
                </a:extLst>
              </a:tr>
            </a:tbl>
          </a:graphicData>
        </a:graphic>
      </p:graphicFrame>
      <p:graphicFrame>
        <p:nvGraphicFramePr>
          <p:cNvPr id="15" name="表 14">
            <a:extLst>
              <a:ext uri="{FF2B5EF4-FFF2-40B4-BE49-F238E27FC236}">
                <a16:creationId xmlns:a16="http://schemas.microsoft.com/office/drawing/2014/main" id="{8C9BD661-8270-A042-42AC-F24C7F2B0F54}"/>
              </a:ext>
            </a:extLst>
          </p:cNvPr>
          <p:cNvGraphicFramePr>
            <a:graphicFrameLocks noGrp="1"/>
          </p:cNvGraphicFramePr>
          <p:nvPr>
            <p:extLst>
              <p:ext uri="{D42A27DB-BD31-4B8C-83A1-F6EECF244321}">
                <p14:modId xmlns:p14="http://schemas.microsoft.com/office/powerpoint/2010/main" val="3490216475"/>
              </p:ext>
            </p:extLst>
          </p:nvPr>
        </p:nvGraphicFramePr>
        <p:xfrm>
          <a:off x="7260765" y="1205647"/>
          <a:ext cx="648000" cy="1410560"/>
        </p:xfrm>
        <a:graphic>
          <a:graphicData uri="http://schemas.openxmlformats.org/drawingml/2006/table">
            <a:tbl>
              <a:tblPr firstRow="1" bandRow="1"/>
              <a:tblGrid>
                <a:gridCol w="405000">
                  <a:extLst>
                    <a:ext uri="{9D8B030D-6E8A-4147-A177-3AD203B41FA5}">
                      <a16:colId xmlns:a16="http://schemas.microsoft.com/office/drawing/2014/main" val="137282548"/>
                    </a:ext>
                  </a:extLst>
                </a:gridCol>
                <a:gridCol w="243000">
                  <a:extLst>
                    <a:ext uri="{9D8B030D-6E8A-4147-A177-3AD203B41FA5}">
                      <a16:colId xmlns:a16="http://schemas.microsoft.com/office/drawing/2014/main" val="1840973345"/>
                    </a:ext>
                  </a:extLst>
                </a:gridCol>
              </a:tblGrid>
              <a:tr h="282112">
                <a:tc>
                  <a:txBody>
                    <a:bodyPr/>
                    <a:lstStyle/>
                    <a:p>
                      <a:pPr algn="l">
                        <a:lnSpc>
                          <a:spcPts val="15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tcPr>
                </a:tc>
                <a:tc>
                  <a:txBody>
                    <a:bodyPr/>
                    <a:lstStyle/>
                    <a:p>
                      <a:pPr algn="l">
                        <a:lnSpc>
                          <a:spcPts val="1500"/>
                        </a:lnSpc>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1D8D7B"/>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312346059"/>
                  </a:ext>
                </a:extLst>
              </a:tr>
              <a:tr h="282112">
                <a:tc>
                  <a:txBody>
                    <a:bodyPr/>
                    <a:lstStyle/>
                    <a:p>
                      <a:pPr algn="l">
                        <a:lnSpc>
                          <a:spcPts val="15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1D8D7B"/>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951562969"/>
                  </a:ext>
                </a:extLst>
              </a:tr>
              <a:tr h="282112">
                <a:tc>
                  <a:txBody>
                    <a:bodyPr/>
                    <a:lstStyle/>
                    <a:p>
                      <a:pPr algn="l">
                        <a:lnSpc>
                          <a:spcPts val="15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tcPr>
                </a:tc>
                <a:tc>
                  <a:txBody>
                    <a:bodyPr/>
                    <a:lstStyle/>
                    <a:p>
                      <a:pPr algn="l">
                        <a:lnSpc>
                          <a:spcPts val="1500"/>
                        </a:lnSpc>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1D8D7B"/>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570341004"/>
                  </a:ext>
                </a:extLst>
              </a:tr>
              <a:tr h="282112">
                <a:tc>
                  <a:txBody>
                    <a:bodyPr/>
                    <a:lstStyle/>
                    <a:p>
                      <a:pPr algn="l">
                        <a:lnSpc>
                          <a:spcPts val="15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1D8D7B"/>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931973546"/>
                  </a:ext>
                </a:extLst>
              </a:tr>
              <a:tr h="282112">
                <a:tc>
                  <a:txBody>
                    <a:bodyPr/>
                    <a:lstStyle/>
                    <a:p>
                      <a:pPr algn="l">
                        <a:lnSpc>
                          <a:spcPts val="15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1D8D7B"/>
                      </a:solidFill>
                      <a:prstDash val="solid"/>
                      <a:round/>
                      <a:headEnd type="none" w="med" len="med"/>
                      <a:tailEnd type="none" w="med" len="med"/>
                    </a:lnL>
                    <a:lnR w="12700" cap="flat" cmpd="sng" algn="ctr">
                      <a:solidFill>
                        <a:srgbClr val="1D8D7B"/>
                      </a:solidFill>
                      <a:prstDash val="solid"/>
                      <a:round/>
                      <a:headEnd type="none" w="med" len="med"/>
                      <a:tailEnd type="none" w="med" len="med"/>
                    </a:lnR>
                    <a:lnT w="12700" cap="flat" cmpd="sng" algn="ctr">
                      <a:solidFill>
                        <a:srgbClr val="1D8D7B"/>
                      </a:solidFill>
                      <a:prstDash val="solid"/>
                      <a:round/>
                      <a:headEnd type="none" w="med" len="med"/>
                      <a:tailEnd type="none" w="med" len="med"/>
                    </a:lnT>
                    <a:lnB w="12700" cap="flat" cmpd="sng" algn="ctr">
                      <a:solidFill>
                        <a:srgbClr val="1D8D7B"/>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1D8D7B"/>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60723343"/>
                  </a:ext>
                </a:extLst>
              </a:tr>
            </a:tbl>
          </a:graphicData>
        </a:graphic>
      </p:graphicFrame>
      <p:graphicFrame>
        <p:nvGraphicFramePr>
          <p:cNvPr id="16" name="表 15">
            <a:extLst>
              <a:ext uri="{FF2B5EF4-FFF2-40B4-BE49-F238E27FC236}">
                <a16:creationId xmlns:a16="http://schemas.microsoft.com/office/drawing/2014/main" id="{D32CB376-E955-0E9C-1891-3E92A660140A}"/>
              </a:ext>
            </a:extLst>
          </p:cNvPr>
          <p:cNvGraphicFramePr>
            <a:graphicFrameLocks noGrp="1"/>
          </p:cNvGraphicFramePr>
          <p:nvPr>
            <p:extLst>
              <p:ext uri="{D42A27DB-BD31-4B8C-83A1-F6EECF244321}">
                <p14:modId xmlns:p14="http://schemas.microsoft.com/office/powerpoint/2010/main" val="595512253"/>
              </p:ext>
            </p:extLst>
          </p:nvPr>
        </p:nvGraphicFramePr>
        <p:xfrm>
          <a:off x="7260765" y="2715789"/>
          <a:ext cx="648000" cy="1410560"/>
        </p:xfrm>
        <a:graphic>
          <a:graphicData uri="http://schemas.openxmlformats.org/drawingml/2006/table">
            <a:tbl>
              <a:tblPr firstRow="1" bandRow="1"/>
              <a:tblGrid>
                <a:gridCol w="405000">
                  <a:extLst>
                    <a:ext uri="{9D8B030D-6E8A-4147-A177-3AD203B41FA5}">
                      <a16:colId xmlns:a16="http://schemas.microsoft.com/office/drawing/2014/main" val="137282548"/>
                    </a:ext>
                  </a:extLst>
                </a:gridCol>
                <a:gridCol w="243000">
                  <a:extLst>
                    <a:ext uri="{9D8B030D-6E8A-4147-A177-3AD203B41FA5}">
                      <a16:colId xmlns:a16="http://schemas.microsoft.com/office/drawing/2014/main" val="1840973345"/>
                    </a:ext>
                  </a:extLst>
                </a:gridCol>
              </a:tblGrid>
              <a:tr h="282112">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l">
                        <a:lnSpc>
                          <a:spcPts val="1500"/>
                        </a:lnSpc>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00B0F0"/>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312346059"/>
                  </a:ext>
                </a:extLst>
              </a:tr>
              <a:tr h="282112">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00B0F0"/>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951562969"/>
                  </a:ext>
                </a:extLst>
              </a:tr>
              <a:tr h="282112">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l">
                        <a:lnSpc>
                          <a:spcPts val="1500"/>
                        </a:lnSpc>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00B0F0"/>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570341004"/>
                  </a:ext>
                </a:extLst>
              </a:tr>
              <a:tr h="282112">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00B0F0"/>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931973546"/>
                  </a:ext>
                </a:extLst>
              </a:tr>
              <a:tr h="282112">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00B0F0"/>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60723343"/>
                  </a:ext>
                </a:extLst>
              </a:tr>
            </a:tbl>
          </a:graphicData>
        </a:graphic>
      </p:graphicFrame>
      <p:graphicFrame>
        <p:nvGraphicFramePr>
          <p:cNvPr id="17" name="表 16">
            <a:extLst>
              <a:ext uri="{FF2B5EF4-FFF2-40B4-BE49-F238E27FC236}">
                <a16:creationId xmlns:a16="http://schemas.microsoft.com/office/drawing/2014/main" id="{33EA7253-C385-23A3-5B9F-8D3424060947}"/>
              </a:ext>
            </a:extLst>
          </p:cNvPr>
          <p:cNvGraphicFramePr>
            <a:graphicFrameLocks noGrp="1"/>
          </p:cNvGraphicFramePr>
          <p:nvPr>
            <p:extLst>
              <p:ext uri="{D42A27DB-BD31-4B8C-83A1-F6EECF244321}">
                <p14:modId xmlns:p14="http://schemas.microsoft.com/office/powerpoint/2010/main" val="3788017880"/>
              </p:ext>
            </p:extLst>
          </p:nvPr>
        </p:nvGraphicFramePr>
        <p:xfrm>
          <a:off x="7260765" y="4228800"/>
          <a:ext cx="648000" cy="1396275"/>
        </p:xfrm>
        <a:graphic>
          <a:graphicData uri="http://schemas.openxmlformats.org/drawingml/2006/table">
            <a:tbl>
              <a:tblPr firstRow="1" bandRow="1"/>
              <a:tblGrid>
                <a:gridCol w="405000">
                  <a:extLst>
                    <a:ext uri="{9D8B030D-6E8A-4147-A177-3AD203B41FA5}">
                      <a16:colId xmlns:a16="http://schemas.microsoft.com/office/drawing/2014/main" val="137282548"/>
                    </a:ext>
                  </a:extLst>
                </a:gridCol>
                <a:gridCol w="243000">
                  <a:extLst>
                    <a:ext uri="{9D8B030D-6E8A-4147-A177-3AD203B41FA5}">
                      <a16:colId xmlns:a16="http://schemas.microsoft.com/office/drawing/2014/main" val="1840973345"/>
                    </a:ext>
                  </a:extLst>
                </a:gridCol>
              </a:tblGrid>
              <a:tr h="279255">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tcPr>
                </a:tc>
                <a:tc>
                  <a:txBody>
                    <a:bodyPr/>
                    <a:lstStyle/>
                    <a:p>
                      <a:pPr algn="l">
                        <a:lnSpc>
                          <a:spcPts val="1500"/>
                        </a:lnSpc>
                      </a:pPr>
                      <a:r>
                        <a:rPr kumimoji="1" lang="ja-JP" altLang="en-US" sz="8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E34589"/>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312346059"/>
                  </a:ext>
                </a:extLst>
              </a:tr>
              <a:tr h="279255">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E34589"/>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951562969"/>
                  </a:ext>
                </a:extLst>
              </a:tr>
              <a:tr h="279255">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tcPr>
                </a:tc>
                <a:tc>
                  <a:txBody>
                    <a:bodyPr/>
                    <a:lstStyle/>
                    <a:p>
                      <a:pPr algn="l">
                        <a:lnSpc>
                          <a:spcPts val="1500"/>
                        </a:lnSpc>
                      </a:pPr>
                      <a:r>
                        <a:rPr kumimoji="1" lang="ja-JP" altLang="en-US" sz="8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E34589"/>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570341004"/>
                  </a:ext>
                </a:extLst>
              </a:tr>
              <a:tr h="279255">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E34589"/>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931973546"/>
                  </a:ext>
                </a:extLst>
              </a:tr>
              <a:tr h="279255">
                <a:tc>
                  <a:txBody>
                    <a:bodyPr/>
                    <a:lstStyle/>
                    <a:p>
                      <a:pPr algn="l">
                        <a:lnSpc>
                          <a:spcPts val="1500"/>
                        </a:lnSpc>
                      </a:pPr>
                      <a:endParaRPr kumimoji="1" lang="ja-JP" altLang="en-US" sz="1000" dirty="0">
                        <a:latin typeface="BIZ UDPゴシック" panose="020B0400000000000000" pitchFamily="50" charset="-128"/>
                        <a:ea typeface="BIZ UDPゴシック" panose="020B0400000000000000" pitchFamily="50" charset="-128"/>
                      </a:endParaRPr>
                    </a:p>
                  </a:txBody>
                  <a:tcPr marL="34290" marR="34290" marT="34290" marB="34290" anchor="b">
                    <a:lnL w="12700" cap="flat" cmpd="sng" algn="ctr">
                      <a:solidFill>
                        <a:srgbClr val="E34589"/>
                      </a:solidFill>
                      <a:prstDash val="solid"/>
                      <a:round/>
                      <a:headEnd type="none" w="med" len="med"/>
                      <a:tailEnd type="none" w="med" len="med"/>
                    </a:lnL>
                    <a:lnR w="12700" cap="flat" cmpd="sng" algn="ctr">
                      <a:solidFill>
                        <a:srgbClr val="E34589"/>
                      </a:solidFill>
                      <a:prstDash val="solid"/>
                      <a:round/>
                      <a:headEnd type="none" w="med" len="med"/>
                      <a:tailEnd type="none" w="med" len="med"/>
                    </a:lnR>
                    <a:lnT w="12700" cap="flat" cmpd="sng" algn="ctr">
                      <a:solidFill>
                        <a:srgbClr val="E34589"/>
                      </a:solidFill>
                      <a:prstDash val="solid"/>
                      <a:round/>
                      <a:headEnd type="none" w="med" len="med"/>
                      <a:tailEnd type="none" w="med" len="med"/>
                    </a:lnT>
                    <a:lnB w="12700" cap="flat" cmpd="sng" algn="ctr">
                      <a:solidFill>
                        <a:srgbClr val="E34589"/>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点</a:t>
                      </a:r>
                    </a:p>
                  </a:txBody>
                  <a:tcPr marL="34290" marR="34290" marT="34290" marB="34290" anchor="b">
                    <a:lnL w="12700" cap="flat" cmpd="sng" algn="ctr">
                      <a:solidFill>
                        <a:srgbClr val="E34589"/>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60723343"/>
                  </a:ext>
                </a:extLst>
              </a:tr>
            </a:tbl>
          </a:graphicData>
        </a:graphic>
      </p:graphicFrame>
      <p:sp>
        <p:nvSpPr>
          <p:cNvPr id="19" name="矢印: 山形 18">
            <a:extLst>
              <a:ext uri="{FF2B5EF4-FFF2-40B4-BE49-F238E27FC236}">
                <a16:creationId xmlns:a16="http://schemas.microsoft.com/office/drawing/2014/main" id="{01E97767-ADF8-DB28-65FE-6B29660B0E94}"/>
              </a:ext>
            </a:extLst>
          </p:cNvPr>
          <p:cNvSpPr/>
          <p:nvPr/>
        </p:nvSpPr>
        <p:spPr>
          <a:xfrm>
            <a:off x="8894500" y="3368047"/>
            <a:ext cx="172781" cy="198107"/>
          </a:xfrm>
          <a:prstGeom prst="chevron">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graphicFrame>
        <p:nvGraphicFramePr>
          <p:cNvPr id="29" name="表 28">
            <a:extLst>
              <a:ext uri="{FF2B5EF4-FFF2-40B4-BE49-F238E27FC236}">
                <a16:creationId xmlns:a16="http://schemas.microsoft.com/office/drawing/2014/main" id="{21638D5E-4389-CEE1-A9C2-E1B206FA344D}"/>
              </a:ext>
            </a:extLst>
          </p:cNvPr>
          <p:cNvGraphicFramePr>
            <a:graphicFrameLocks noGrp="1"/>
          </p:cNvGraphicFramePr>
          <p:nvPr>
            <p:extLst>
              <p:ext uri="{D42A27DB-BD31-4B8C-83A1-F6EECF244321}">
                <p14:modId xmlns:p14="http://schemas.microsoft.com/office/powerpoint/2010/main" val="3175434621"/>
              </p:ext>
            </p:extLst>
          </p:nvPr>
        </p:nvGraphicFramePr>
        <p:xfrm>
          <a:off x="7952857" y="1904408"/>
          <a:ext cx="720000" cy="684000"/>
        </p:xfrm>
        <a:graphic>
          <a:graphicData uri="http://schemas.openxmlformats.org/drawingml/2006/table">
            <a:tbl>
              <a:tblPr firstRow="1" bandRow="1"/>
              <a:tblGrid>
                <a:gridCol w="504000">
                  <a:extLst>
                    <a:ext uri="{9D8B030D-6E8A-4147-A177-3AD203B41FA5}">
                      <a16:colId xmlns:a16="http://schemas.microsoft.com/office/drawing/2014/main" val="137282548"/>
                    </a:ext>
                  </a:extLst>
                </a:gridCol>
                <a:gridCol w="216000">
                  <a:extLst>
                    <a:ext uri="{9D8B030D-6E8A-4147-A177-3AD203B41FA5}">
                      <a16:colId xmlns:a16="http://schemas.microsoft.com/office/drawing/2014/main" val="1840973345"/>
                    </a:ext>
                  </a:extLst>
                </a:gridCol>
              </a:tblGrid>
              <a:tr h="252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1D8D7B"/>
                          </a:solidFill>
                          <a:latin typeface="BIZ UDPゴシック" panose="020B0400000000000000" pitchFamily="50" charset="-128"/>
                          <a:ea typeface="BIZ UDPゴシック" panose="020B0400000000000000" pitchFamily="50" charset="-128"/>
                        </a:rPr>
                        <a:t>アの合計</a:t>
                      </a:r>
                    </a:p>
                  </a:txBody>
                  <a:tcPr marL="0" marR="0" marT="34290" marB="34290">
                    <a:lnL w="12700" cap="flat" cmpd="sng" algn="ctr">
                      <a:noFill/>
                      <a:prstDash val="solid"/>
                      <a:round/>
                      <a:headEnd type="none" w="med" len="med"/>
                      <a:tailEnd type="none" w="med" len="med"/>
                    </a:lnL>
                    <a:lnR w="12700" cmpd="sng">
                      <a:noFill/>
                      <a:prstDash val="solid"/>
                    </a:lnR>
                    <a:lnT w="12700" cap="flat" cmpd="sng" algn="ctr">
                      <a:noFill/>
                      <a:prstDash val="solid"/>
                      <a:round/>
                      <a:headEnd type="none" w="med" len="med"/>
                      <a:tailEnd type="none" w="med" len="med"/>
                    </a:lnT>
                    <a:lnB w="28575" cap="flat" cmpd="sng" algn="ctr">
                      <a:solidFill>
                        <a:srgbClr val="1D8D7B"/>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ts val="21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点</a:t>
                      </a:r>
                    </a:p>
                  </a:txBody>
                  <a:tcPr marL="45720" marR="45720" anchor="b">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931973546"/>
                  </a:ext>
                </a:extLst>
              </a:tr>
              <a:tr h="432000">
                <a:tc>
                  <a:txBody>
                    <a:bodyPr/>
                    <a:lstStyle/>
                    <a:p>
                      <a:pPr algn="l">
                        <a:lnSpc>
                          <a:spcPts val="21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28575" cap="flat" cmpd="sng" algn="ctr">
                      <a:solidFill>
                        <a:srgbClr val="1D8D7B"/>
                      </a:solidFill>
                      <a:prstDash val="solid"/>
                      <a:round/>
                      <a:headEnd type="none" w="med" len="med"/>
                      <a:tailEnd type="none" w="med" len="med"/>
                    </a:lnL>
                    <a:lnR w="28575" cap="flat" cmpd="sng" algn="ctr">
                      <a:solidFill>
                        <a:srgbClr val="1D8D7B"/>
                      </a:solidFill>
                      <a:prstDash val="solid"/>
                      <a:round/>
                      <a:headEnd type="none" w="med" len="med"/>
                      <a:tailEnd type="none" w="med" len="med"/>
                    </a:lnR>
                    <a:lnT w="28575" cap="flat" cmpd="sng" algn="ctr">
                      <a:solidFill>
                        <a:srgbClr val="1D8D7B"/>
                      </a:solidFill>
                      <a:prstDash val="solid"/>
                      <a:round/>
                      <a:headEnd type="none" w="med" len="med"/>
                      <a:tailEnd type="none" w="med" len="med"/>
                    </a:lnT>
                    <a:lnB w="28575" cap="flat" cmpd="sng" algn="ctr">
                      <a:solidFill>
                        <a:srgbClr val="1D8D7B"/>
                      </a:solidFill>
                      <a:prstDash val="solid"/>
                      <a:round/>
                      <a:headEnd type="none" w="med" len="med"/>
                      <a:tailEnd type="none" w="med" len="med"/>
                    </a:lnB>
                  </a:tcPr>
                </a:tc>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28575" cap="flat" cmpd="sng" algn="ctr">
                      <a:solidFill>
                        <a:srgbClr val="1D8D7B"/>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60723343"/>
                  </a:ext>
                </a:extLst>
              </a:tr>
            </a:tbl>
          </a:graphicData>
        </a:graphic>
      </p:graphicFrame>
      <p:graphicFrame>
        <p:nvGraphicFramePr>
          <p:cNvPr id="30" name="表 29">
            <a:extLst>
              <a:ext uri="{FF2B5EF4-FFF2-40B4-BE49-F238E27FC236}">
                <a16:creationId xmlns:a16="http://schemas.microsoft.com/office/drawing/2014/main" id="{F505B761-B254-0A1E-434B-CF638FF85150}"/>
              </a:ext>
            </a:extLst>
          </p:cNvPr>
          <p:cNvGraphicFramePr>
            <a:graphicFrameLocks noGrp="1"/>
          </p:cNvGraphicFramePr>
          <p:nvPr>
            <p:extLst>
              <p:ext uri="{D42A27DB-BD31-4B8C-83A1-F6EECF244321}">
                <p14:modId xmlns:p14="http://schemas.microsoft.com/office/powerpoint/2010/main" val="2366542417"/>
              </p:ext>
            </p:extLst>
          </p:nvPr>
        </p:nvGraphicFramePr>
        <p:xfrm>
          <a:off x="7952857" y="3431634"/>
          <a:ext cx="720000" cy="684000"/>
        </p:xfrm>
        <a:graphic>
          <a:graphicData uri="http://schemas.openxmlformats.org/drawingml/2006/table">
            <a:tbl>
              <a:tblPr firstRow="1" bandRow="1"/>
              <a:tblGrid>
                <a:gridCol w="504000">
                  <a:extLst>
                    <a:ext uri="{9D8B030D-6E8A-4147-A177-3AD203B41FA5}">
                      <a16:colId xmlns:a16="http://schemas.microsoft.com/office/drawing/2014/main" val="137282548"/>
                    </a:ext>
                  </a:extLst>
                </a:gridCol>
                <a:gridCol w="216000">
                  <a:extLst>
                    <a:ext uri="{9D8B030D-6E8A-4147-A177-3AD203B41FA5}">
                      <a16:colId xmlns:a16="http://schemas.microsoft.com/office/drawing/2014/main" val="1840973345"/>
                    </a:ext>
                  </a:extLst>
                </a:gridCol>
              </a:tblGrid>
              <a:tr h="252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B0F0"/>
                          </a:solidFill>
                          <a:latin typeface="BIZ UDPゴシック" panose="020B0400000000000000" pitchFamily="50" charset="-128"/>
                          <a:ea typeface="BIZ UDPゴシック" panose="020B0400000000000000" pitchFamily="50" charset="-128"/>
                        </a:rPr>
                        <a:t>イの合計</a:t>
                      </a:r>
                    </a:p>
                  </a:txBody>
                  <a:tcPr marL="0" marR="0" marT="34290" marB="34290">
                    <a:lnL w="12700" cap="flat" cmpd="sng" algn="ctr">
                      <a:noFill/>
                      <a:prstDash val="solid"/>
                      <a:round/>
                      <a:headEnd type="none" w="med" len="med"/>
                      <a:tailEnd type="none" w="med" len="med"/>
                    </a:lnL>
                    <a:lnR w="12700" cmpd="sng">
                      <a:noFill/>
                      <a:prstDash val="solid"/>
                    </a:lnR>
                    <a:lnT w="12700" cap="flat" cmpd="sng" algn="ctr">
                      <a:noFill/>
                      <a:prstDash val="solid"/>
                      <a:round/>
                      <a:headEnd type="none" w="med" len="med"/>
                      <a:tailEnd type="none" w="med" len="med"/>
                    </a:lnT>
                    <a:lnB w="28575" cap="flat" cmpd="sng" algn="ctr">
                      <a:solidFill>
                        <a:srgbClr val="68C9F2"/>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ts val="21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点</a:t>
                      </a:r>
                    </a:p>
                  </a:txBody>
                  <a:tcPr marL="45720" marR="45720" anchor="b">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931973546"/>
                  </a:ext>
                </a:extLst>
              </a:tr>
              <a:tr h="432000">
                <a:tc>
                  <a:txBody>
                    <a:bodyPr/>
                    <a:lstStyle/>
                    <a:p>
                      <a:pPr algn="l">
                        <a:lnSpc>
                          <a:spcPts val="21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28575" cap="flat" cmpd="sng" algn="ctr">
                      <a:solidFill>
                        <a:srgbClr val="68C9F2"/>
                      </a:solidFill>
                      <a:prstDash val="solid"/>
                      <a:round/>
                      <a:headEnd type="none" w="med" len="med"/>
                      <a:tailEnd type="none" w="med" len="med"/>
                    </a:lnL>
                    <a:lnR w="28575" cap="flat" cmpd="sng" algn="ctr">
                      <a:solidFill>
                        <a:srgbClr val="68C9F2"/>
                      </a:solidFill>
                      <a:prstDash val="solid"/>
                      <a:round/>
                      <a:headEnd type="none" w="med" len="med"/>
                      <a:tailEnd type="none" w="med" len="med"/>
                    </a:lnR>
                    <a:lnT w="28575" cap="flat" cmpd="sng" algn="ctr">
                      <a:solidFill>
                        <a:srgbClr val="68C9F2"/>
                      </a:solidFill>
                      <a:prstDash val="solid"/>
                      <a:round/>
                      <a:headEnd type="none" w="med" len="med"/>
                      <a:tailEnd type="none" w="med" len="med"/>
                    </a:lnT>
                    <a:lnB w="28575" cap="flat" cmpd="sng" algn="ctr">
                      <a:solidFill>
                        <a:srgbClr val="68C9F2"/>
                      </a:solidFill>
                      <a:prstDash val="solid"/>
                      <a:round/>
                      <a:headEnd type="none" w="med" len="med"/>
                      <a:tailEnd type="none" w="med" len="med"/>
                    </a:lnB>
                  </a:tcPr>
                </a:tc>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28575" cap="flat" cmpd="sng" algn="ctr">
                      <a:solidFill>
                        <a:srgbClr val="68C9F2"/>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60723343"/>
                  </a:ext>
                </a:extLst>
              </a:tr>
            </a:tbl>
          </a:graphicData>
        </a:graphic>
      </p:graphicFrame>
      <p:graphicFrame>
        <p:nvGraphicFramePr>
          <p:cNvPr id="31" name="表 30">
            <a:extLst>
              <a:ext uri="{FF2B5EF4-FFF2-40B4-BE49-F238E27FC236}">
                <a16:creationId xmlns:a16="http://schemas.microsoft.com/office/drawing/2014/main" id="{F9D6FC31-C41C-54F3-9B45-6BE163BCD45F}"/>
              </a:ext>
            </a:extLst>
          </p:cNvPr>
          <p:cNvGraphicFramePr>
            <a:graphicFrameLocks noGrp="1"/>
          </p:cNvGraphicFramePr>
          <p:nvPr>
            <p:extLst>
              <p:ext uri="{D42A27DB-BD31-4B8C-83A1-F6EECF244321}">
                <p14:modId xmlns:p14="http://schemas.microsoft.com/office/powerpoint/2010/main" val="1238816322"/>
              </p:ext>
            </p:extLst>
          </p:nvPr>
        </p:nvGraphicFramePr>
        <p:xfrm>
          <a:off x="7952857" y="4944437"/>
          <a:ext cx="720000" cy="684000"/>
        </p:xfrm>
        <a:graphic>
          <a:graphicData uri="http://schemas.openxmlformats.org/drawingml/2006/table">
            <a:tbl>
              <a:tblPr firstRow="1" bandRow="1"/>
              <a:tblGrid>
                <a:gridCol w="504000">
                  <a:extLst>
                    <a:ext uri="{9D8B030D-6E8A-4147-A177-3AD203B41FA5}">
                      <a16:colId xmlns:a16="http://schemas.microsoft.com/office/drawing/2014/main" val="137282548"/>
                    </a:ext>
                  </a:extLst>
                </a:gridCol>
                <a:gridCol w="216000">
                  <a:extLst>
                    <a:ext uri="{9D8B030D-6E8A-4147-A177-3AD203B41FA5}">
                      <a16:colId xmlns:a16="http://schemas.microsoft.com/office/drawing/2014/main" val="1840973345"/>
                    </a:ext>
                  </a:extLst>
                </a:gridCol>
              </a:tblGrid>
              <a:tr h="252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rgbClr val="E34589"/>
                          </a:solidFill>
                          <a:latin typeface="BIZ UDPゴシック" panose="020B0400000000000000" pitchFamily="50" charset="-128"/>
                          <a:ea typeface="BIZ UDPゴシック" panose="020B0400000000000000" pitchFamily="50" charset="-128"/>
                        </a:rPr>
                        <a:t>ウの合計</a:t>
                      </a:r>
                    </a:p>
                  </a:txBody>
                  <a:tcPr marL="0" marR="0" marT="34290" marB="34290">
                    <a:lnL w="12700" cap="flat" cmpd="sng" algn="ctr">
                      <a:noFill/>
                      <a:prstDash val="solid"/>
                      <a:round/>
                      <a:headEnd type="none" w="med" len="med"/>
                      <a:tailEnd type="none" w="med" len="med"/>
                    </a:lnL>
                    <a:lnR w="12700" cmpd="sng">
                      <a:noFill/>
                      <a:prstDash val="solid"/>
                    </a:lnR>
                    <a:lnT w="12700" cap="flat" cmpd="sng" algn="ctr">
                      <a:noFill/>
                      <a:prstDash val="solid"/>
                      <a:round/>
                      <a:headEnd type="none" w="med" len="med"/>
                      <a:tailEnd type="none" w="med" len="med"/>
                    </a:lnT>
                    <a:lnB w="28575" cap="flat" cmpd="sng" algn="ctr">
                      <a:solidFill>
                        <a:srgbClr val="E34589"/>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ts val="21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点</a:t>
                      </a:r>
                    </a:p>
                  </a:txBody>
                  <a:tcPr marL="45720" marR="45720" anchor="b">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931973546"/>
                  </a:ext>
                </a:extLst>
              </a:tr>
              <a:tr h="432000">
                <a:tc>
                  <a:txBody>
                    <a:bodyPr/>
                    <a:lstStyle/>
                    <a:p>
                      <a:pPr algn="l">
                        <a:lnSpc>
                          <a:spcPts val="21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28575" cap="flat" cmpd="sng" algn="ctr">
                      <a:solidFill>
                        <a:srgbClr val="E34589"/>
                      </a:solidFill>
                      <a:prstDash val="solid"/>
                      <a:round/>
                      <a:headEnd type="none" w="med" len="med"/>
                      <a:tailEnd type="none" w="med" len="med"/>
                    </a:lnL>
                    <a:lnR w="28575" cap="flat" cmpd="sng" algn="ctr">
                      <a:solidFill>
                        <a:srgbClr val="E34589"/>
                      </a:solidFill>
                      <a:prstDash val="solid"/>
                      <a:round/>
                      <a:headEnd type="none" w="med" len="med"/>
                      <a:tailEnd type="none" w="med" len="med"/>
                    </a:lnR>
                    <a:lnT w="28575" cap="flat" cmpd="sng" algn="ctr">
                      <a:solidFill>
                        <a:srgbClr val="E34589"/>
                      </a:solidFill>
                      <a:prstDash val="solid"/>
                      <a:round/>
                      <a:headEnd type="none" w="med" len="med"/>
                      <a:tailEnd type="none" w="med" len="med"/>
                    </a:lnT>
                    <a:lnB w="28575" cap="flat" cmpd="sng" algn="ctr">
                      <a:solidFill>
                        <a:srgbClr val="E34589"/>
                      </a:solidFill>
                      <a:prstDash val="solid"/>
                      <a:round/>
                      <a:headEnd type="none" w="med" len="med"/>
                      <a:tailEnd type="none" w="med" len="med"/>
                    </a:lnB>
                  </a:tcPr>
                </a:tc>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28575" cap="flat" cmpd="sng" algn="ctr">
                      <a:solidFill>
                        <a:srgbClr val="E34589"/>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60723343"/>
                  </a:ext>
                </a:extLst>
              </a:tr>
            </a:tbl>
          </a:graphicData>
        </a:graphic>
      </p:graphicFrame>
      <p:graphicFrame>
        <p:nvGraphicFramePr>
          <p:cNvPr id="32" name="表 31">
            <a:extLst>
              <a:ext uri="{FF2B5EF4-FFF2-40B4-BE49-F238E27FC236}">
                <a16:creationId xmlns:a16="http://schemas.microsoft.com/office/drawing/2014/main" id="{CB05640B-38BB-961C-B10F-7700D46DDEEA}"/>
              </a:ext>
            </a:extLst>
          </p:cNvPr>
          <p:cNvGraphicFramePr>
            <a:graphicFrameLocks noGrp="1"/>
          </p:cNvGraphicFramePr>
          <p:nvPr>
            <p:extLst>
              <p:ext uri="{D42A27DB-BD31-4B8C-83A1-F6EECF244321}">
                <p14:modId xmlns:p14="http://schemas.microsoft.com/office/powerpoint/2010/main" val="2423908167"/>
              </p:ext>
            </p:extLst>
          </p:nvPr>
        </p:nvGraphicFramePr>
        <p:xfrm>
          <a:off x="5283200" y="5937280"/>
          <a:ext cx="2562141" cy="325184"/>
        </p:xfrm>
        <a:graphic>
          <a:graphicData uri="http://schemas.openxmlformats.org/drawingml/2006/table">
            <a:tbl>
              <a:tblPr firstRow="1" bandRow="1"/>
              <a:tblGrid>
                <a:gridCol w="2562141">
                  <a:extLst>
                    <a:ext uri="{9D8B030D-6E8A-4147-A177-3AD203B41FA5}">
                      <a16:colId xmlns:a16="http://schemas.microsoft.com/office/drawing/2014/main" val="3720006060"/>
                    </a:ext>
                  </a:extLst>
                </a:gridCol>
              </a:tblGrid>
              <a:tr h="278100">
                <a:tc>
                  <a:txBody>
                    <a:bodyPr/>
                    <a:lstStyle/>
                    <a:p>
                      <a:pPr algn="r">
                        <a:lnSpc>
                          <a:spcPts val="2100"/>
                        </a:lnSpc>
                      </a:pPr>
                      <a:r>
                        <a:rPr kumimoji="1" lang="ja-JP" altLang="en-US" sz="1600" b="1" dirty="0">
                          <a:solidFill>
                            <a:srgbClr val="155CAF"/>
                          </a:solidFill>
                          <a:latin typeface="BIZ UDPゴシック" panose="020B0400000000000000" pitchFamily="50" charset="-128"/>
                          <a:ea typeface="BIZ UDPゴシック" panose="020B0400000000000000" pitchFamily="50" charset="-128"/>
                        </a:rPr>
                        <a:t>総合点数 （ア</a:t>
                      </a:r>
                      <a:r>
                        <a:rPr kumimoji="1" lang="en-US" altLang="ja-JP" sz="1600" b="1" dirty="0">
                          <a:solidFill>
                            <a:srgbClr val="155CAF"/>
                          </a:solidFill>
                          <a:latin typeface="BIZ UDPゴシック" panose="020B0400000000000000" pitchFamily="50" charset="-128"/>
                          <a:ea typeface="BIZ UDPゴシック" panose="020B0400000000000000" pitchFamily="50" charset="-128"/>
                        </a:rPr>
                        <a:t>+</a:t>
                      </a:r>
                      <a:r>
                        <a:rPr kumimoji="1" lang="ja-JP" altLang="en-US" sz="1600" b="1" dirty="0">
                          <a:solidFill>
                            <a:srgbClr val="155CAF"/>
                          </a:solidFill>
                          <a:latin typeface="BIZ UDPゴシック" panose="020B0400000000000000" pitchFamily="50" charset="-128"/>
                          <a:ea typeface="BIZ UDPゴシック" panose="020B0400000000000000" pitchFamily="50" charset="-128"/>
                        </a:rPr>
                        <a:t>イ</a:t>
                      </a:r>
                      <a:r>
                        <a:rPr kumimoji="1" lang="en-US" altLang="ja-JP" sz="1600" b="1" dirty="0">
                          <a:solidFill>
                            <a:srgbClr val="155CAF"/>
                          </a:solidFill>
                          <a:latin typeface="BIZ UDPゴシック" panose="020B0400000000000000" pitchFamily="50" charset="-128"/>
                          <a:ea typeface="BIZ UDPゴシック" panose="020B0400000000000000" pitchFamily="50" charset="-128"/>
                        </a:rPr>
                        <a:t>+</a:t>
                      </a:r>
                      <a:r>
                        <a:rPr kumimoji="1" lang="ja-JP" altLang="en-US" sz="1600" b="1" dirty="0">
                          <a:solidFill>
                            <a:srgbClr val="155CAF"/>
                          </a:solidFill>
                          <a:latin typeface="BIZ UDPゴシック" panose="020B0400000000000000" pitchFamily="50" charset="-128"/>
                          <a:ea typeface="BIZ UDPゴシック" panose="020B0400000000000000" pitchFamily="50" charset="-128"/>
                        </a:rPr>
                        <a:t>ウ） </a:t>
                      </a:r>
                      <a:r>
                        <a:rPr kumimoji="1" lang="en-US" altLang="ja-JP" sz="1600" b="1" dirty="0">
                          <a:solidFill>
                            <a:srgbClr val="155CAF"/>
                          </a:solidFill>
                          <a:latin typeface="BIZ UDPゴシック" panose="020B0400000000000000" pitchFamily="50" charset="-128"/>
                          <a:ea typeface="BIZ UDPゴシック" panose="020B0400000000000000" pitchFamily="50" charset="-128"/>
                        </a:rPr>
                        <a:t>=</a:t>
                      </a:r>
                      <a:endParaRPr kumimoji="1" lang="ja-JP" altLang="en-US" sz="1600" b="1" dirty="0">
                        <a:solidFill>
                          <a:srgbClr val="155CAF"/>
                        </a:solidFill>
                        <a:latin typeface="BIZ UDPゴシック" panose="020B0400000000000000" pitchFamily="50" charset="-128"/>
                        <a:ea typeface="BIZ UDPゴシック" panose="020B0400000000000000" pitchFamily="50" charset="-128"/>
                      </a:endParaRPr>
                    </a:p>
                  </a:txBody>
                  <a:tcPr marL="34290" marR="81000" marT="34290" marB="3429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723343"/>
                  </a:ext>
                </a:extLst>
              </a:tr>
            </a:tbl>
          </a:graphicData>
        </a:graphic>
      </p:graphicFrame>
      <p:graphicFrame>
        <p:nvGraphicFramePr>
          <p:cNvPr id="33" name="表 32">
            <a:extLst>
              <a:ext uri="{FF2B5EF4-FFF2-40B4-BE49-F238E27FC236}">
                <a16:creationId xmlns:a16="http://schemas.microsoft.com/office/drawing/2014/main" id="{DBE22B59-3E04-8484-E1E8-79A5A55B5755}"/>
              </a:ext>
            </a:extLst>
          </p:cNvPr>
          <p:cNvGraphicFramePr>
            <a:graphicFrameLocks noGrp="1"/>
          </p:cNvGraphicFramePr>
          <p:nvPr>
            <p:extLst>
              <p:ext uri="{D42A27DB-BD31-4B8C-83A1-F6EECF244321}">
                <p14:modId xmlns:p14="http://schemas.microsoft.com/office/powerpoint/2010/main" val="3622170833"/>
              </p:ext>
            </p:extLst>
          </p:nvPr>
        </p:nvGraphicFramePr>
        <p:xfrm>
          <a:off x="7952857" y="5792223"/>
          <a:ext cx="747000" cy="432000"/>
        </p:xfrm>
        <a:graphic>
          <a:graphicData uri="http://schemas.openxmlformats.org/drawingml/2006/table">
            <a:tbl>
              <a:tblPr firstRow="1" bandRow="1"/>
              <a:tblGrid>
                <a:gridCol w="504000">
                  <a:extLst>
                    <a:ext uri="{9D8B030D-6E8A-4147-A177-3AD203B41FA5}">
                      <a16:colId xmlns:a16="http://schemas.microsoft.com/office/drawing/2014/main" val="137282548"/>
                    </a:ext>
                  </a:extLst>
                </a:gridCol>
                <a:gridCol w="243000">
                  <a:extLst>
                    <a:ext uri="{9D8B030D-6E8A-4147-A177-3AD203B41FA5}">
                      <a16:colId xmlns:a16="http://schemas.microsoft.com/office/drawing/2014/main" val="1840973345"/>
                    </a:ext>
                  </a:extLst>
                </a:gridCol>
              </a:tblGrid>
              <a:tr h="432000">
                <a:tc>
                  <a:txBody>
                    <a:bodyPr/>
                    <a:lstStyle/>
                    <a:p>
                      <a:pPr algn="l">
                        <a:lnSpc>
                          <a:spcPts val="2100"/>
                        </a:lnSpc>
                      </a:pPr>
                      <a:endParaRPr kumimoji="1" lang="ja-JP" altLang="en-US" sz="1100" dirty="0">
                        <a:latin typeface="BIZ UDPゴシック" panose="020B0400000000000000" pitchFamily="50" charset="-128"/>
                        <a:ea typeface="BIZ UDPゴシック" panose="020B0400000000000000" pitchFamily="50" charset="-128"/>
                      </a:endParaRPr>
                    </a:p>
                  </a:txBody>
                  <a:tcPr marL="34290" marR="34290" marT="34290" marB="34290" anchor="b">
                    <a:lnL w="28575" cap="flat" cmpd="sng" algn="ctr">
                      <a:solidFill>
                        <a:srgbClr val="155CAF"/>
                      </a:solidFill>
                      <a:prstDash val="solid"/>
                      <a:round/>
                      <a:headEnd type="none" w="med" len="med"/>
                      <a:tailEnd type="none" w="med" len="med"/>
                    </a:lnL>
                    <a:lnR w="28575" cap="flat" cmpd="sng" algn="ctr">
                      <a:solidFill>
                        <a:srgbClr val="155CAF"/>
                      </a:solidFill>
                      <a:prstDash val="solid"/>
                      <a:round/>
                      <a:headEnd type="none" w="med" len="med"/>
                      <a:tailEnd type="none" w="med" len="med"/>
                    </a:lnR>
                    <a:lnT w="28575" cap="flat" cmpd="sng" algn="ctr">
                      <a:solidFill>
                        <a:srgbClr val="155CAF"/>
                      </a:solidFill>
                      <a:prstDash val="solid"/>
                      <a:round/>
                      <a:headEnd type="none" w="med" len="med"/>
                      <a:tailEnd type="none" w="med" len="med"/>
                    </a:lnT>
                    <a:lnB w="28575" cap="flat" cmpd="sng" algn="ctr">
                      <a:solidFill>
                        <a:srgbClr val="155CAF"/>
                      </a:solidFill>
                      <a:prstDash val="solid"/>
                      <a:round/>
                      <a:headEnd type="none" w="med" len="med"/>
                      <a:tailEnd type="none" w="med" len="med"/>
                    </a:lnB>
                  </a:tcPr>
                </a:tc>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点</a:t>
                      </a:r>
                    </a:p>
                  </a:txBody>
                  <a:tcPr marL="34290" marR="34290" marT="34290" marB="34290" anchor="b">
                    <a:lnL w="28575" cap="flat" cmpd="sng" algn="ctr">
                      <a:solidFill>
                        <a:srgbClr val="155CAF"/>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60723343"/>
                  </a:ext>
                </a:extLst>
              </a:tr>
            </a:tbl>
          </a:graphicData>
        </a:graphic>
      </p:graphicFrame>
      <p:grpSp>
        <p:nvGrpSpPr>
          <p:cNvPr id="4" name="グループ化 3">
            <a:extLst>
              <a:ext uri="{FF2B5EF4-FFF2-40B4-BE49-F238E27FC236}">
                <a16:creationId xmlns:a16="http://schemas.microsoft.com/office/drawing/2014/main" id="{7778CC1A-EBFE-3425-3BE0-239558078DC8}"/>
              </a:ext>
            </a:extLst>
          </p:cNvPr>
          <p:cNvGrpSpPr/>
          <p:nvPr/>
        </p:nvGrpSpPr>
        <p:grpSpPr>
          <a:xfrm>
            <a:off x="162000" y="199895"/>
            <a:ext cx="8820000" cy="629103"/>
            <a:chOff x="141543" y="79245"/>
            <a:chExt cx="8820000" cy="629103"/>
          </a:xfrm>
        </p:grpSpPr>
        <p:sp>
          <p:nvSpPr>
            <p:cNvPr id="2" name="テキスト ボックス 1">
              <a:extLst>
                <a:ext uri="{FF2B5EF4-FFF2-40B4-BE49-F238E27FC236}">
                  <a16:creationId xmlns:a16="http://schemas.microsoft.com/office/drawing/2014/main" id="{15B26717-0F26-AF58-CED1-5A451EE6BE0E}"/>
                </a:ext>
              </a:extLst>
            </p:cNvPr>
            <p:cNvSpPr txBox="1"/>
            <p:nvPr/>
          </p:nvSpPr>
          <p:spPr>
            <a:xfrm>
              <a:off x="240800" y="128153"/>
              <a:ext cx="8621486" cy="566206"/>
            </a:xfrm>
            <a:prstGeom prst="rect">
              <a:avLst/>
            </a:prstGeom>
            <a:noFill/>
          </p:spPr>
          <p:txBody>
            <a:bodyPr wrap="square" lIns="27000" tIns="27000" rIns="27000" bIns="27000">
              <a:spAutoFit/>
            </a:bodyPr>
            <a:lstStyle/>
            <a:p>
              <a:pPr algn="dist">
                <a:lnSpc>
                  <a:spcPts val="4200"/>
                </a:lnSpc>
              </a:pPr>
              <a:r>
                <a:rPr lang="ja-JP" altLang="en-US" sz="2600" b="1" dirty="0">
                  <a:solidFill>
                    <a:schemeClr val="bg1"/>
                  </a:solidFill>
                  <a:latin typeface="メイリオ" panose="020B0604030504040204" pitchFamily="50" charset="-128"/>
                  <a:ea typeface="メイリオ" panose="020B0604030504040204" pitchFamily="50" charset="-128"/>
                </a:rPr>
                <a:t>あなたの </a:t>
              </a:r>
              <a:r>
                <a:rPr lang="ja-JP" altLang="en-US" sz="2800" b="1" dirty="0">
                  <a:solidFill>
                    <a:srgbClr val="F0DC61"/>
                  </a:solidFill>
                  <a:latin typeface="メイリオ" panose="020B0604030504040204" pitchFamily="50" charset="-128"/>
                  <a:ea typeface="メイリオ" panose="020B0604030504040204" pitchFamily="50" charset="-128"/>
                </a:rPr>
                <a:t>心理傾向</a:t>
              </a:r>
              <a:r>
                <a:rPr lang="ja-JP" altLang="en-US" sz="2600" b="1" dirty="0">
                  <a:solidFill>
                    <a:srgbClr val="F0DC61"/>
                  </a:solidFill>
                  <a:latin typeface="メイリオ" panose="020B0604030504040204" pitchFamily="50" charset="-128"/>
                  <a:ea typeface="メイリオ" panose="020B0604030504040204" pitchFamily="50" charset="-128"/>
                </a:rPr>
                <a:t> </a:t>
              </a:r>
              <a:r>
                <a:rPr lang="ja-JP" altLang="en-US" sz="2600" b="1" dirty="0">
                  <a:solidFill>
                    <a:schemeClr val="bg1"/>
                  </a:solidFill>
                  <a:latin typeface="メイリオ" panose="020B0604030504040204" pitchFamily="50" charset="-128"/>
                  <a:ea typeface="メイリオ" panose="020B0604030504040204" pitchFamily="50" charset="-128"/>
                </a:rPr>
                <a:t>と</a:t>
              </a:r>
              <a:r>
                <a:rPr lang="ja-JP" altLang="en-US" sz="2800" b="1" dirty="0">
                  <a:solidFill>
                    <a:srgbClr val="F0DC61"/>
                  </a:solidFill>
                  <a:latin typeface="メイリオ" panose="020B0604030504040204" pitchFamily="50" charset="-128"/>
                  <a:ea typeface="メイリオ" panose="020B0604030504040204" pitchFamily="50" charset="-128"/>
                </a:rPr>
                <a:t>「消費者力」</a:t>
              </a:r>
              <a:r>
                <a:rPr lang="ja-JP" altLang="en-US" sz="2600" b="1" dirty="0">
                  <a:solidFill>
                    <a:schemeClr val="bg1"/>
                  </a:solidFill>
                  <a:latin typeface="メイリオ" panose="020B0604030504040204" pitchFamily="50" charset="-128"/>
                  <a:ea typeface="メイリオ" panose="020B0604030504040204" pitchFamily="50" charset="-128"/>
                </a:rPr>
                <a:t>をセルフチェック！</a:t>
              </a:r>
            </a:p>
          </p:txBody>
        </p:sp>
        <p:cxnSp>
          <p:nvCxnSpPr>
            <p:cNvPr id="5" name="直線コネクタ 4">
              <a:extLst>
                <a:ext uri="{FF2B5EF4-FFF2-40B4-BE49-F238E27FC236}">
                  <a16:creationId xmlns:a16="http://schemas.microsoft.com/office/drawing/2014/main" id="{CC1F48E7-F004-721C-E7CC-9E222502165C}"/>
                </a:ext>
              </a:extLst>
            </p:cNvPr>
            <p:cNvCxnSpPr>
              <a:cxnSpLocks/>
            </p:cNvCxnSpPr>
            <p:nvPr/>
          </p:nvCxnSpPr>
          <p:spPr>
            <a:xfrm>
              <a:off x="141543" y="708348"/>
              <a:ext cx="8820000" cy="0"/>
            </a:xfrm>
            <a:prstGeom prst="line">
              <a:avLst/>
            </a:prstGeom>
            <a:ln w="53975"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DD95842-E8DC-2C86-0F6E-D405CF158A04}"/>
                </a:ext>
              </a:extLst>
            </p:cNvPr>
            <p:cNvCxnSpPr>
              <a:cxnSpLocks/>
            </p:cNvCxnSpPr>
            <p:nvPr/>
          </p:nvCxnSpPr>
          <p:spPr>
            <a:xfrm>
              <a:off x="141543" y="79245"/>
              <a:ext cx="8820000" cy="0"/>
            </a:xfrm>
            <a:prstGeom prst="line">
              <a:avLst/>
            </a:prstGeom>
            <a:ln w="53975" cap="rnd">
              <a:solidFill>
                <a:schemeClr val="bg1"/>
              </a:solidFill>
              <a:round/>
            </a:ln>
          </p:spPr>
          <p:style>
            <a:lnRef idx="1">
              <a:schemeClr val="accent1"/>
            </a:lnRef>
            <a:fillRef idx="0">
              <a:schemeClr val="accent1"/>
            </a:fillRef>
            <a:effectRef idx="0">
              <a:schemeClr val="accent1"/>
            </a:effectRef>
            <a:fontRef idx="minor">
              <a:schemeClr val="tx1"/>
            </a:fontRef>
          </p:style>
        </p:cxnSp>
      </p:grpSp>
      <p:cxnSp>
        <p:nvCxnSpPr>
          <p:cNvPr id="35" name="直線コネクタ 34">
            <a:extLst>
              <a:ext uri="{FF2B5EF4-FFF2-40B4-BE49-F238E27FC236}">
                <a16:creationId xmlns:a16="http://schemas.microsoft.com/office/drawing/2014/main" id="{F36D3B95-AB2F-CE02-E8FD-3D8E77EF6982}"/>
              </a:ext>
            </a:extLst>
          </p:cNvPr>
          <p:cNvCxnSpPr>
            <a:cxnSpLocks/>
          </p:cNvCxnSpPr>
          <p:nvPr/>
        </p:nvCxnSpPr>
        <p:spPr>
          <a:xfrm flipV="1">
            <a:off x="2617671" y="5707256"/>
            <a:ext cx="6084000" cy="0"/>
          </a:xfrm>
          <a:prstGeom prst="line">
            <a:avLst/>
          </a:prstGeom>
          <a:ln w="19050" cap="rnd">
            <a:round/>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911925FC-C9A8-D5CA-0C06-134663481D9A}"/>
              </a:ext>
            </a:extLst>
          </p:cNvPr>
          <p:cNvSpPr txBox="1"/>
          <p:nvPr/>
        </p:nvSpPr>
        <p:spPr>
          <a:xfrm>
            <a:off x="154110" y="5583385"/>
            <a:ext cx="2225464" cy="598394"/>
          </a:xfrm>
          <a:prstGeom prst="rect">
            <a:avLst/>
          </a:prstGeom>
          <a:noFill/>
        </p:spPr>
        <p:txBody>
          <a:bodyPr wrap="square" lIns="27000" tIns="27000" rIns="27000" bIns="27000">
            <a:spAutoFit/>
          </a:bodyPr>
          <a:lstStyle/>
          <a:p>
            <a:pPr algn="dist">
              <a:lnSpc>
                <a:spcPts val="2300"/>
              </a:lnSpc>
            </a:pPr>
            <a:r>
              <a:rPr lang="ja-JP" altLang="en-US" sz="1500" b="1" dirty="0">
                <a:solidFill>
                  <a:schemeClr val="bg1"/>
                </a:solidFill>
                <a:latin typeface="BIZ UDPゴシック" panose="020B0400000000000000" pitchFamily="50" charset="-128"/>
                <a:ea typeface="BIZ UDPゴシック" panose="020B0400000000000000" pitchFamily="50" charset="-128"/>
              </a:rPr>
              <a:t>セルフチェックで分かる</a:t>
            </a:r>
            <a:br>
              <a:rPr lang="en-US" altLang="ja-JP" sz="1500" b="1" dirty="0">
                <a:solidFill>
                  <a:schemeClr val="bg1"/>
                </a:solidFill>
                <a:latin typeface="BIZ UDPゴシック" panose="020B0400000000000000" pitchFamily="50" charset="-128"/>
                <a:ea typeface="BIZ UDPゴシック" panose="020B0400000000000000" pitchFamily="50" charset="-128"/>
              </a:rPr>
            </a:br>
            <a:r>
              <a:rPr lang="ja-JP" altLang="en-US" sz="1500" b="1" dirty="0">
                <a:solidFill>
                  <a:schemeClr val="bg1"/>
                </a:solidFill>
                <a:latin typeface="BIZ UDPゴシック" panose="020B0400000000000000" pitchFamily="50" charset="-128"/>
                <a:ea typeface="BIZ UDPゴシック" panose="020B0400000000000000" pitchFamily="50" charset="-128"/>
              </a:rPr>
              <a:t>あなたの心理傾向は？</a:t>
            </a:r>
          </a:p>
        </p:txBody>
      </p:sp>
      <p:grpSp>
        <p:nvGrpSpPr>
          <p:cNvPr id="38" name="グループ化 37">
            <a:extLst>
              <a:ext uri="{FF2B5EF4-FFF2-40B4-BE49-F238E27FC236}">
                <a16:creationId xmlns:a16="http://schemas.microsoft.com/office/drawing/2014/main" id="{DC565092-75C5-1540-CEED-BAE953CBCBD4}"/>
              </a:ext>
            </a:extLst>
          </p:cNvPr>
          <p:cNvGrpSpPr/>
          <p:nvPr/>
        </p:nvGrpSpPr>
        <p:grpSpPr>
          <a:xfrm>
            <a:off x="2674461" y="2717640"/>
            <a:ext cx="216000" cy="1413705"/>
            <a:chOff x="2924033" y="2362292"/>
            <a:chExt cx="252000" cy="1620000"/>
          </a:xfrm>
        </p:grpSpPr>
        <p:sp>
          <p:nvSpPr>
            <p:cNvPr id="40" name="正方形/長方形 39">
              <a:extLst>
                <a:ext uri="{FF2B5EF4-FFF2-40B4-BE49-F238E27FC236}">
                  <a16:creationId xmlns:a16="http://schemas.microsoft.com/office/drawing/2014/main" id="{EFC8326C-4D96-C85F-4F2B-D6B173D9AECB}"/>
                </a:ext>
              </a:extLst>
            </p:cNvPr>
            <p:cNvSpPr/>
            <p:nvPr/>
          </p:nvSpPr>
          <p:spPr>
            <a:xfrm>
              <a:off x="2924033" y="2362292"/>
              <a:ext cx="252000" cy="1620000"/>
            </a:xfrm>
            <a:prstGeom prst="rect">
              <a:avLst/>
            </a:prstGeom>
            <a:solidFill>
              <a:srgbClr val="68C9F2"/>
            </a:solidFill>
            <a:ln>
              <a:solidFill>
                <a:srgbClr val="68C9F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1" name="テキスト ボックス 40">
              <a:extLst>
                <a:ext uri="{FF2B5EF4-FFF2-40B4-BE49-F238E27FC236}">
                  <a16:creationId xmlns:a16="http://schemas.microsoft.com/office/drawing/2014/main" id="{CEFFFCA8-F7AF-54A7-9A33-7EBCCFAE163E}"/>
                </a:ext>
              </a:extLst>
            </p:cNvPr>
            <p:cNvSpPr txBox="1"/>
            <p:nvPr/>
          </p:nvSpPr>
          <p:spPr>
            <a:xfrm>
              <a:off x="2952150" y="3039730"/>
              <a:ext cx="195767" cy="268220"/>
            </a:xfrm>
            <a:prstGeom prst="rect">
              <a:avLst/>
            </a:prstGeom>
            <a:noFill/>
          </p:spPr>
          <p:txBody>
            <a:bodyPr wrap="square" lIns="27000" tIns="27000" rIns="27000" bIns="27000">
              <a:spAutoFit/>
            </a:bodyPr>
            <a:lstStyle/>
            <a:p>
              <a:pPr algn="ctr">
                <a:lnSpc>
                  <a:spcPts val="1400"/>
                </a:lnSpc>
              </a:pPr>
              <a:r>
                <a:rPr lang="ja-JP" altLang="en-US" sz="1200" b="1" dirty="0">
                  <a:solidFill>
                    <a:schemeClr val="bg1"/>
                  </a:solidFill>
                  <a:latin typeface="BIZ UDPゴシック" panose="020B0400000000000000" pitchFamily="50" charset="-128"/>
                  <a:ea typeface="BIZ UDPゴシック" panose="020B0400000000000000" pitchFamily="50" charset="-128"/>
                </a:rPr>
                <a:t>イ</a:t>
              </a:r>
            </a:p>
          </p:txBody>
        </p:sp>
      </p:grpSp>
      <p:grpSp>
        <p:nvGrpSpPr>
          <p:cNvPr id="42" name="グループ化 41">
            <a:extLst>
              <a:ext uri="{FF2B5EF4-FFF2-40B4-BE49-F238E27FC236}">
                <a16:creationId xmlns:a16="http://schemas.microsoft.com/office/drawing/2014/main" id="{343F76BA-0713-1D97-8029-9FE3953007BD}"/>
              </a:ext>
            </a:extLst>
          </p:cNvPr>
          <p:cNvGrpSpPr/>
          <p:nvPr/>
        </p:nvGrpSpPr>
        <p:grpSpPr>
          <a:xfrm>
            <a:off x="2674461" y="4218994"/>
            <a:ext cx="216000" cy="1413705"/>
            <a:chOff x="2924033" y="4059190"/>
            <a:chExt cx="252000" cy="1620000"/>
          </a:xfrm>
        </p:grpSpPr>
        <p:sp>
          <p:nvSpPr>
            <p:cNvPr id="43" name="正方形/長方形 42">
              <a:extLst>
                <a:ext uri="{FF2B5EF4-FFF2-40B4-BE49-F238E27FC236}">
                  <a16:creationId xmlns:a16="http://schemas.microsoft.com/office/drawing/2014/main" id="{9727CCFA-DB03-E4C3-D5AB-32FF5EBA655F}"/>
                </a:ext>
              </a:extLst>
            </p:cNvPr>
            <p:cNvSpPr/>
            <p:nvPr/>
          </p:nvSpPr>
          <p:spPr>
            <a:xfrm>
              <a:off x="2924033" y="4059190"/>
              <a:ext cx="252000" cy="1620000"/>
            </a:xfrm>
            <a:prstGeom prst="rect">
              <a:avLst/>
            </a:prstGeom>
            <a:solidFill>
              <a:srgbClr val="EF93BB"/>
            </a:solidFill>
            <a:ln>
              <a:solidFill>
                <a:srgbClr val="EF93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4" name="テキスト ボックス 43">
              <a:extLst>
                <a:ext uri="{FF2B5EF4-FFF2-40B4-BE49-F238E27FC236}">
                  <a16:creationId xmlns:a16="http://schemas.microsoft.com/office/drawing/2014/main" id="{E63A5868-A71E-26A9-1277-5CC452714FA7}"/>
                </a:ext>
              </a:extLst>
            </p:cNvPr>
            <p:cNvSpPr txBox="1"/>
            <p:nvPr/>
          </p:nvSpPr>
          <p:spPr>
            <a:xfrm>
              <a:off x="2952150" y="4736628"/>
              <a:ext cx="195767" cy="268220"/>
            </a:xfrm>
            <a:prstGeom prst="rect">
              <a:avLst/>
            </a:prstGeom>
            <a:noFill/>
          </p:spPr>
          <p:txBody>
            <a:bodyPr wrap="square" lIns="27000" tIns="27000" rIns="27000" bIns="27000">
              <a:spAutoFit/>
            </a:bodyPr>
            <a:lstStyle/>
            <a:p>
              <a:pPr algn="ctr">
                <a:lnSpc>
                  <a:spcPts val="1400"/>
                </a:lnSpc>
              </a:pPr>
              <a:r>
                <a:rPr lang="ja-JP" altLang="en-US" sz="1200" b="1" dirty="0">
                  <a:solidFill>
                    <a:schemeClr val="bg1"/>
                  </a:solidFill>
                  <a:latin typeface="BIZ UDPゴシック" panose="020B0400000000000000" pitchFamily="50" charset="-128"/>
                  <a:ea typeface="BIZ UDPゴシック" panose="020B0400000000000000" pitchFamily="50" charset="-128"/>
                </a:rPr>
                <a:t>ウ</a:t>
              </a:r>
            </a:p>
          </p:txBody>
        </p:sp>
      </p:grpSp>
      <p:grpSp>
        <p:nvGrpSpPr>
          <p:cNvPr id="45" name="グループ化 44">
            <a:extLst>
              <a:ext uri="{FF2B5EF4-FFF2-40B4-BE49-F238E27FC236}">
                <a16:creationId xmlns:a16="http://schemas.microsoft.com/office/drawing/2014/main" id="{AC114581-81D4-319A-0031-45A8F3366F88}"/>
              </a:ext>
            </a:extLst>
          </p:cNvPr>
          <p:cNvGrpSpPr/>
          <p:nvPr/>
        </p:nvGrpSpPr>
        <p:grpSpPr>
          <a:xfrm>
            <a:off x="2674461" y="1203057"/>
            <a:ext cx="216000" cy="1413705"/>
            <a:chOff x="2924033" y="665394"/>
            <a:chExt cx="252000" cy="1620000"/>
          </a:xfrm>
        </p:grpSpPr>
        <p:sp>
          <p:nvSpPr>
            <p:cNvPr id="46" name="正方形/長方形 45">
              <a:extLst>
                <a:ext uri="{FF2B5EF4-FFF2-40B4-BE49-F238E27FC236}">
                  <a16:creationId xmlns:a16="http://schemas.microsoft.com/office/drawing/2014/main" id="{56B96483-452B-542A-4079-A1A394A73007}"/>
                </a:ext>
              </a:extLst>
            </p:cNvPr>
            <p:cNvSpPr/>
            <p:nvPr/>
          </p:nvSpPr>
          <p:spPr>
            <a:xfrm>
              <a:off x="2924033" y="665394"/>
              <a:ext cx="252000" cy="1620000"/>
            </a:xfrm>
            <a:prstGeom prst="rect">
              <a:avLst/>
            </a:prstGeom>
            <a:solidFill>
              <a:srgbClr val="74C6B9"/>
            </a:solidFill>
            <a:ln>
              <a:solidFill>
                <a:srgbClr val="74C6B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7" name="テキスト ボックス 46">
              <a:extLst>
                <a:ext uri="{FF2B5EF4-FFF2-40B4-BE49-F238E27FC236}">
                  <a16:creationId xmlns:a16="http://schemas.microsoft.com/office/drawing/2014/main" id="{7BA349B9-2B2B-D79B-6DBC-2B152976EA58}"/>
                </a:ext>
              </a:extLst>
            </p:cNvPr>
            <p:cNvSpPr txBox="1"/>
            <p:nvPr/>
          </p:nvSpPr>
          <p:spPr>
            <a:xfrm>
              <a:off x="2952150" y="1344098"/>
              <a:ext cx="195767" cy="268220"/>
            </a:xfrm>
            <a:prstGeom prst="rect">
              <a:avLst/>
            </a:prstGeom>
            <a:noFill/>
          </p:spPr>
          <p:txBody>
            <a:bodyPr wrap="square" lIns="27000" tIns="27000" rIns="27000" bIns="27000">
              <a:spAutoFit/>
            </a:bodyPr>
            <a:lstStyle/>
            <a:p>
              <a:pPr algn="ctr">
                <a:lnSpc>
                  <a:spcPts val="1400"/>
                </a:lnSpc>
              </a:pPr>
              <a:r>
                <a:rPr lang="ja-JP" altLang="en-US" sz="1200" b="1" dirty="0">
                  <a:solidFill>
                    <a:schemeClr val="bg1"/>
                  </a:solidFill>
                  <a:latin typeface="BIZ UDPゴシック" panose="020B0400000000000000" pitchFamily="50" charset="-128"/>
                  <a:ea typeface="BIZ UDPゴシック" panose="020B0400000000000000" pitchFamily="50" charset="-128"/>
                </a:rPr>
                <a:t>ア</a:t>
              </a:r>
            </a:p>
          </p:txBody>
        </p:sp>
      </p:grpSp>
    </p:spTree>
    <p:extLst>
      <p:ext uri="{BB962C8B-B14F-4D97-AF65-F5344CB8AC3E}">
        <p14:creationId xmlns:p14="http://schemas.microsoft.com/office/powerpoint/2010/main" val="2142462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6CE8C-13B0-7885-FCC9-3B14603CD78C}"/>
            </a:ext>
          </a:extLst>
        </p:cNvPr>
        <p:cNvGrpSpPr/>
        <p:nvPr/>
      </p:nvGrpSpPr>
      <p:grpSpPr>
        <a:xfrm>
          <a:off x="0" y="0"/>
          <a:ext cx="0" cy="0"/>
          <a:chOff x="0" y="0"/>
          <a:chExt cx="0" cy="0"/>
        </a:xfrm>
      </p:grpSpPr>
      <p:sp>
        <p:nvSpPr>
          <p:cNvPr id="3" name="角丸四角形 8">
            <a:extLst>
              <a:ext uri="{FF2B5EF4-FFF2-40B4-BE49-F238E27FC236}">
                <a16:creationId xmlns:a16="http://schemas.microsoft.com/office/drawing/2014/main" id="{80775F4A-42FF-FE46-5782-6C42CA9D380B}"/>
              </a:ext>
            </a:extLst>
          </p:cNvPr>
          <p:cNvSpPr/>
          <p:nvPr/>
        </p:nvSpPr>
        <p:spPr bwMode="auto">
          <a:xfrm rot="10800000" flipH="1" flipV="1">
            <a:off x="-60960" y="-35559"/>
            <a:ext cx="3027680" cy="1816146"/>
          </a:xfrm>
          <a:prstGeom prst="rect">
            <a:avLst/>
          </a:prstGeom>
          <a:solidFill>
            <a:srgbClr val="155CAF"/>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ja-JP" altLang="en-US" sz="1500" b="1" dirty="0">
              <a:solidFill>
                <a:schemeClr val="bg1"/>
              </a:solidFill>
              <a:latin typeface="BIZ UDPゴシック" panose="020B0400000000000000" pitchFamily="50" charset="-128"/>
              <a:ea typeface="BIZ UDPゴシック" panose="020B0400000000000000" pitchFamily="50" charset="-128"/>
            </a:endParaRPr>
          </a:p>
        </p:txBody>
      </p:sp>
      <p:sp>
        <p:nvSpPr>
          <p:cNvPr id="32" name="角丸四角形 8">
            <a:extLst>
              <a:ext uri="{FF2B5EF4-FFF2-40B4-BE49-F238E27FC236}">
                <a16:creationId xmlns:a16="http://schemas.microsoft.com/office/drawing/2014/main" id="{16074052-9781-4085-029C-DC6E09688E77}"/>
              </a:ext>
            </a:extLst>
          </p:cNvPr>
          <p:cNvSpPr/>
          <p:nvPr/>
        </p:nvSpPr>
        <p:spPr bwMode="auto">
          <a:xfrm rot="10800000" flipH="1" flipV="1">
            <a:off x="-71120" y="1691640"/>
            <a:ext cx="9286240" cy="4354916"/>
          </a:xfrm>
          <a:prstGeom prst="rect">
            <a:avLst/>
          </a:prstGeom>
          <a:solidFill>
            <a:srgbClr val="E1EDFB"/>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ja-JP" altLang="en-US" sz="1500" b="1" dirty="0">
              <a:solidFill>
                <a:schemeClr val="bg1"/>
              </a:solidFill>
              <a:latin typeface="BIZ UDPゴシック" panose="020B0400000000000000" pitchFamily="50" charset="-128"/>
              <a:ea typeface="BIZ UDPゴシック" panose="020B0400000000000000" pitchFamily="50" charset="-128"/>
            </a:endParaRPr>
          </a:p>
        </p:txBody>
      </p:sp>
      <p:sp>
        <p:nvSpPr>
          <p:cNvPr id="74" name="四角形: 角を丸くする 73">
            <a:extLst>
              <a:ext uri="{FF2B5EF4-FFF2-40B4-BE49-F238E27FC236}">
                <a16:creationId xmlns:a16="http://schemas.microsoft.com/office/drawing/2014/main" id="{F210B776-F3D7-67E5-012C-77102E4A6A16}"/>
              </a:ext>
            </a:extLst>
          </p:cNvPr>
          <p:cNvSpPr/>
          <p:nvPr/>
        </p:nvSpPr>
        <p:spPr>
          <a:xfrm>
            <a:off x="4633209" y="2044099"/>
            <a:ext cx="1512000" cy="66961"/>
          </a:xfrm>
          <a:prstGeom prst="roundRect">
            <a:avLst/>
          </a:prstGeom>
          <a:solidFill>
            <a:srgbClr val="F0DC61">
              <a:alpha val="90000"/>
            </a:srgbClr>
          </a:solidFill>
          <a:ln w="3175">
            <a:solidFill>
              <a:srgbClr val="F0DC6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nvGrpSpPr>
          <p:cNvPr id="4" name="グループ化 3">
            <a:extLst>
              <a:ext uri="{FF2B5EF4-FFF2-40B4-BE49-F238E27FC236}">
                <a16:creationId xmlns:a16="http://schemas.microsoft.com/office/drawing/2014/main" id="{08CED0D9-EDDC-FA87-C2C0-63E38E737C18}"/>
              </a:ext>
            </a:extLst>
          </p:cNvPr>
          <p:cNvGrpSpPr/>
          <p:nvPr/>
        </p:nvGrpSpPr>
        <p:grpSpPr>
          <a:xfrm>
            <a:off x="249808" y="2727959"/>
            <a:ext cx="374988" cy="3240406"/>
            <a:chOff x="-1241086" y="1520085"/>
            <a:chExt cx="374988" cy="3555824"/>
          </a:xfrm>
        </p:grpSpPr>
        <p:sp>
          <p:nvSpPr>
            <p:cNvPr id="85" name="四角形: 角を丸くする 84">
              <a:extLst>
                <a:ext uri="{FF2B5EF4-FFF2-40B4-BE49-F238E27FC236}">
                  <a16:creationId xmlns:a16="http://schemas.microsoft.com/office/drawing/2014/main" id="{CCF7D140-0EA7-A8C6-4D54-42036236186E}"/>
                </a:ext>
              </a:extLst>
            </p:cNvPr>
            <p:cNvSpPr/>
            <p:nvPr/>
          </p:nvSpPr>
          <p:spPr>
            <a:xfrm>
              <a:off x="-1241086" y="1520085"/>
              <a:ext cx="374988" cy="3555824"/>
            </a:xfrm>
            <a:prstGeom prst="roundRect">
              <a:avLst>
                <a:gd name="adj" fmla="val 11339"/>
              </a:avLst>
            </a:prstGeom>
            <a:solidFill>
              <a:srgbClr val="155CAF"/>
            </a:solidFill>
            <a:ln>
              <a:solidFill>
                <a:srgbClr val="155CA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テキスト ボックス 7">
              <a:extLst>
                <a:ext uri="{FF2B5EF4-FFF2-40B4-BE49-F238E27FC236}">
                  <a16:creationId xmlns:a16="http://schemas.microsoft.com/office/drawing/2014/main" id="{274273C9-D777-6A87-497A-62010C5F32DD}"/>
                </a:ext>
              </a:extLst>
            </p:cNvPr>
            <p:cNvSpPr txBox="1"/>
            <p:nvPr/>
          </p:nvSpPr>
          <p:spPr>
            <a:xfrm>
              <a:off x="-1208962" y="1935554"/>
              <a:ext cx="270740" cy="2848334"/>
            </a:xfrm>
            <a:prstGeom prst="rect">
              <a:avLst/>
            </a:prstGeom>
            <a:noFill/>
          </p:spPr>
          <p:txBody>
            <a:bodyPr vert="eaVert" wrap="square" lIns="27000" tIns="27000" rIns="27000" bIns="27000">
              <a:spAutoFit/>
            </a:bodyPr>
            <a:lstStyle/>
            <a:p>
              <a:pPr algn="dist">
                <a:lnSpc>
                  <a:spcPts val="1575"/>
                </a:lnSpc>
              </a:pPr>
              <a:r>
                <a:rPr lang="ja-JP" altLang="en-US" sz="1400" b="1" dirty="0">
                  <a:solidFill>
                    <a:schemeClr val="bg1"/>
                  </a:solidFill>
                  <a:latin typeface="BIZ UDPゴシック" panose="020B0400000000000000" pitchFamily="50" charset="-128"/>
                  <a:ea typeface="BIZ UDPゴシック" panose="020B0400000000000000" pitchFamily="50" charset="-128"/>
                </a:rPr>
                <a:t>各項目群</a:t>
              </a:r>
              <a:r>
                <a:rPr lang="en-US" altLang="ja-JP" sz="1400" b="1" dirty="0">
                  <a:solidFill>
                    <a:srgbClr val="F0DC61"/>
                  </a:solidFill>
                  <a:latin typeface="BIZ UDPゴシック" panose="020B0400000000000000" pitchFamily="50" charset="-128"/>
                  <a:ea typeface="BIZ UDPゴシック" panose="020B0400000000000000" pitchFamily="50" charset="-128"/>
                </a:rPr>
                <a:t>14</a:t>
              </a:r>
              <a:r>
                <a:rPr lang="ja-JP" altLang="en-US" sz="1400" b="1" dirty="0">
                  <a:solidFill>
                    <a:srgbClr val="F0DC61"/>
                  </a:solidFill>
                  <a:latin typeface="BIZ UDPゴシック" panose="020B0400000000000000" pitchFamily="50" charset="-128"/>
                  <a:ea typeface="BIZ UDPゴシック" panose="020B0400000000000000" pitchFamily="50" charset="-128"/>
                </a:rPr>
                <a:t>点以上</a:t>
              </a:r>
              <a:r>
                <a:rPr lang="ja-JP" altLang="en-US" sz="1400" b="1" dirty="0">
                  <a:solidFill>
                    <a:schemeClr val="bg1"/>
                  </a:solidFill>
                  <a:latin typeface="BIZ UDPゴシック" panose="020B0400000000000000" pitchFamily="50" charset="-128"/>
                  <a:ea typeface="BIZ UDPゴシック" panose="020B0400000000000000" pitchFamily="50" charset="-128"/>
                </a:rPr>
                <a:t>は危険！</a:t>
              </a:r>
              <a:endParaRPr lang="en-US" altLang="ja-JP" sz="1400" b="1"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48" name="グループ化 47">
            <a:extLst>
              <a:ext uri="{FF2B5EF4-FFF2-40B4-BE49-F238E27FC236}">
                <a16:creationId xmlns:a16="http://schemas.microsoft.com/office/drawing/2014/main" id="{A98FCD96-B5F6-D15F-36D4-74130CF8871C}"/>
              </a:ext>
            </a:extLst>
          </p:cNvPr>
          <p:cNvGrpSpPr/>
          <p:nvPr/>
        </p:nvGrpSpPr>
        <p:grpSpPr>
          <a:xfrm>
            <a:off x="713307" y="2724468"/>
            <a:ext cx="361999" cy="1038225"/>
            <a:chOff x="652347" y="1673756"/>
            <a:chExt cx="361999" cy="1038225"/>
          </a:xfrm>
        </p:grpSpPr>
        <p:sp>
          <p:nvSpPr>
            <p:cNvPr id="89" name="二等辺三角形 88">
              <a:extLst>
                <a:ext uri="{FF2B5EF4-FFF2-40B4-BE49-F238E27FC236}">
                  <a16:creationId xmlns:a16="http://schemas.microsoft.com/office/drawing/2014/main" id="{29CD7BBF-3F74-5CF9-FCCD-3DB055878BAE}"/>
                </a:ext>
              </a:extLst>
            </p:cNvPr>
            <p:cNvSpPr/>
            <p:nvPr/>
          </p:nvSpPr>
          <p:spPr>
            <a:xfrm rot="5400000">
              <a:off x="864193" y="2140580"/>
              <a:ext cx="194901" cy="105404"/>
            </a:xfrm>
            <a:prstGeom prst="triangle">
              <a:avLst/>
            </a:prstGeom>
            <a:solidFill>
              <a:srgbClr val="74C6B9"/>
            </a:solidFill>
            <a:ln>
              <a:solidFill>
                <a:srgbClr val="74C6B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7" name="正方形/長方形 26">
              <a:extLst>
                <a:ext uri="{FF2B5EF4-FFF2-40B4-BE49-F238E27FC236}">
                  <a16:creationId xmlns:a16="http://schemas.microsoft.com/office/drawing/2014/main" id="{402457CE-C8B4-41F9-8CDA-878EF2317BAD}"/>
                </a:ext>
              </a:extLst>
            </p:cNvPr>
            <p:cNvSpPr/>
            <p:nvPr/>
          </p:nvSpPr>
          <p:spPr>
            <a:xfrm>
              <a:off x="652347" y="1673756"/>
              <a:ext cx="252000" cy="1038225"/>
            </a:xfrm>
            <a:prstGeom prst="rect">
              <a:avLst/>
            </a:prstGeom>
            <a:solidFill>
              <a:srgbClr val="74C6B9"/>
            </a:solidFill>
            <a:ln>
              <a:solidFill>
                <a:srgbClr val="74C6B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350" b="1" dirty="0">
                  <a:latin typeface="BIZ UDPゴシック" panose="020B0400000000000000" pitchFamily="50" charset="-128"/>
                  <a:ea typeface="BIZ UDPゴシック" panose="020B0400000000000000" pitchFamily="50" charset="-128"/>
                </a:rPr>
                <a:t>ア</a:t>
              </a:r>
            </a:p>
          </p:txBody>
        </p:sp>
      </p:grpSp>
      <p:sp>
        <p:nvSpPr>
          <p:cNvPr id="2" name="テキスト ボックス 1">
            <a:extLst>
              <a:ext uri="{FF2B5EF4-FFF2-40B4-BE49-F238E27FC236}">
                <a16:creationId xmlns:a16="http://schemas.microsoft.com/office/drawing/2014/main" id="{7C845D66-A414-21E2-9406-1BBE8B21B576}"/>
              </a:ext>
            </a:extLst>
          </p:cNvPr>
          <p:cNvSpPr txBox="1"/>
          <p:nvPr/>
        </p:nvSpPr>
        <p:spPr>
          <a:xfrm>
            <a:off x="100012" y="1782217"/>
            <a:ext cx="6069013" cy="349480"/>
          </a:xfrm>
          <a:prstGeom prst="rect">
            <a:avLst/>
          </a:prstGeom>
          <a:noFill/>
        </p:spPr>
        <p:txBody>
          <a:bodyPr wrap="square" lIns="135000" tIns="27000" rIns="27000" bIns="27000">
            <a:spAutoFit/>
          </a:bodyPr>
          <a:lstStyle/>
          <a:p>
            <a:pPr algn="dist">
              <a:lnSpc>
                <a:spcPts val="2250"/>
              </a:lnSpc>
            </a:pPr>
            <a:r>
              <a:rPr lang="ja-JP" altLang="en-US" sz="2000" b="1" dirty="0">
                <a:latin typeface="BIZ UDPゴシック" panose="020B0400000000000000" pitchFamily="50" charset="-128"/>
                <a:ea typeface="BIZ UDPゴシック" panose="020B0400000000000000" pitchFamily="50" charset="-128"/>
              </a:rPr>
              <a:t>ア・イ・ウの点数</a:t>
            </a:r>
            <a:r>
              <a:rPr lang="ja-JP" altLang="en-US" dirty="0">
                <a:latin typeface="BIZ UDPゴシック" panose="020B0400000000000000" pitchFamily="50" charset="-128"/>
                <a:ea typeface="BIZ UDPゴシック" panose="020B0400000000000000" pitchFamily="50" charset="-128"/>
              </a:rPr>
              <a:t>から見る、さらに詳しい</a:t>
            </a:r>
            <a:r>
              <a:rPr lang="ja-JP" altLang="en-US" sz="2000" b="1" dirty="0">
                <a:latin typeface="BIZ UDPゴシック" panose="020B0400000000000000" pitchFamily="50" charset="-128"/>
                <a:ea typeface="BIZ UDPゴシック" panose="020B0400000000000000" pitchFamily="50" charset="-128"/>
              </a:rPr>
              <a:t>注意ポイント</a:t>
            </a:r>
            <a:endParaRPr lang="en-US" altLang="ja-JP" sz="2000" b="1" dirty="0">
              <a:latin typeface="BIZ UDPゴシック" panose="020B0400000000000000" pitchFamily="50" charset="-128"/>
              <a:ea typeface="BIZ UDPゴシック" panose="020B0400000000000000" pitchFamily="50" charset="-128"/>
            </a:endParaRPr>
          </a:p>
        </p:txBody>
      </p:sp>
      <p:sp>
        <p:nvSpPr>
          <p:cNvPr id="33" name="正方形/長方形 32">
            <a:extLst>
              <a:ext uri="{FF2B5EF4-FFF2-40B4-BE49-F238E27FC236}">
                <a16:creationId xmlns:a16="http://schemas.microsoft.com/office/drawing/2014/main" id="{45DBD86A-E69A-CD95-52CB-E3450706BF90}"/>
              </a:ext>
            </a:extLst>
          </p:cNvPr>
          <p:cNvSpPr/>
          <p:nvPr/>
        </p:nvSpPr>
        <p:spPr>
          <a:xfrm>
            <a:off x="1131171" y="2729230"/>
            <a:ext cx="1154830" cy="1029528"/>
          </a:xfrm>
          <a:prstGeom prst="rect">
            <a:avLst/>
          </a:prstGeom>
          <a:solidFill>
            <a:srgbClr val="EFF7F7"/>
          </a:solidFill>
          <a:ln w="19050">
            <a:solidFill>
              <a:srgbClr val="1D8D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売り口上の</a:t>
            </a:r>
            <a:endParaRPr kumimoji="1" lang="en-US" altLang="ja-JP"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信じすぎ</a:t>
            </a:r>
            <a:endParaRPr kumimoji="1" lang="en-US" altLang="ja-JP"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に要注意</a:t>
            </a:r>
          </a:p>
        </p:txBody>
      </p:sp>
      <p:sp>
        <p:nvSpPr>
          <p:cNvPr id="34" name="正方形/長方形 33">
            <a:extLst>
              <a:ext uri="{FF2B5EF4-FFF2-40B4-BE49-F238E27FC236}">
                <a16:creationId xmlns:a16="http://schemas.microsoft.com/office/drawing/2014/main" id="{EEFFEF30-CFEE-78D9-5A92-58ADC6BC71FA}"/>
              </a:ext>
            </a:extLst>
          </p:cNvPr>
          <p:cNvSpPr/>
          <p:nvPr/>
        </p:nvSpPr>
        <p:spPr>
          <a:xfrm>
            <a:off x="1123950" y="3839414"/>
            <a:ext cx="1154830" cy="1029528"/>
          </a:xfrm>
          <a:prstGeom prst="rect">
            <a:avLst/>
          </a:prstGeom>
          <a:solidFill>
            <a:srgbClr val="EAF6FD"/>
          </a:solidFill>
          <a:ln w="190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自分の</a:t>
            </a: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欲しい衝動</a:t>
            </a: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に要注意</a:t>
            </a:r>
          </a:p>
        </p:txBody>
      </p:sp>
      <p:sp>
        <p:nvSpPr>
          <p:cNvPr id="35" name="正方形/長方形 34">
            <a:extLst>
              <a:ext uri="{FF2B5EF4-FFF2-40B4-BE49-F238E27FC236}">
                <a16:creationId xmlns:a16="http://schemas.microsoft.com/office/drawing/2014/main" id="{FA0A4977-CE4D-9902-7996-F9C2753C9D77}"/>
              </a:ext>
            </a:extLst>
          </p:cNvPr>
          <p:cNvSpPr/>
          <p:nvPr/>
        </p:nvSpPr>
        <p:spPr>
          <a:xfrm>
            <a:off x="1131171" y="4937794"/>
            <a:ext cx="1154830" cy="1016602"/>
          </a:xfrm>
          <a:prstGeom prst="rect">
            <a:avLst/>
          </a:prstGeom>
          <a:solidFill>
            <a:srgbClr val="FDEEF4"/>
          </a:solidFill>
          <a:ln w="19050">
            <a:solidFill>
              <a:srgbClr val="E345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勧誘者の</a:t>
            </a:r>
            <a:endParaRPr kumimoji="1" lang="en-US" altLang="ja-JP"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信じすぎ</a:t>
            </a:r>
            <a:endParaRPr kumimoji="1" lang="en-US" altLang="ja-JP"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D7308C"/>
                </a:solidFill>
                <a:effectLst/>
                <a:uLnTx/>
                <a:uFillTx/>
                <a:latin typeface="BIZ UDPゴシック" panose="020B0400000000000000" pitchFamily="50" charset="-128"/>
                <a:ea typeface="BIZ UDPゴシック" panose="020B0400000000000000" pitchFamily="50" charset="-128"/>
                <a:cs typeface="+mn-cs"/>
              </a:rPr>
              <a:t>に要注意</a:t>
            </a:r>
          </a:p>
        </p:txBody>
      </p:sp>
      <p:sp>
        <p:nvSpPr>
          <p:cNvPr id="36" name="四角形: 角を丸くする 35">
            <a:extLst>
              <a:ext uri="{FF2B5EF4-FFF2-40B4-BE49-F238E27FC236}">
                <a16:creationId xmlns:a16="http://schemas.microsoft.com/office/drawing/2014/main" id="{1D2A58D5-2BAD-1231-005A-16C8A04BD4EE}"/>
              </a:ext>
            </a:extLst>
          </p:cNvPr>
          <p:cNvSpPr/>
          <p:nvPr/>
        </p:nvSpPr>
        <p:spPr>
          <a:xfrm>
            <a:off x="1109840" y="2240280"/>
            <a:ext cx="1195639" cy="408696"/>
          </a:xfrm>
          <a:prstGeom prst="roundRect">
            <a:avLst/>
          </a:prstGeom>
          <a:solidFill>
            <a:srgbClr val="155CAF"/>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marL="0" algn="ctr" rtl="0" eaLnBrk="1" fontAlgn="ctr" latinLnBrk="0" hangingPunct="1">
              <a:lnSpc>
                <a:spcPts val="1400"/>
              </a:lnSpc>
              <a:spcBef>
                <a:spcPts val="0"/>
              </a:spcBef>
              <a:spcAft>
                <a:spcPts val="0"/>
              </a:spcAft>
            </a:pPr>
            <a:r>
              <a:rPr kumimoji="1" lang="ja-JP" altLang="ja-JP" sz="1100" b="1" i="0" u="none" strike="noStrike" kern="1200" dirty="0">
                <a:solidFill>
                  <a:schemeClr val="bg1"/>
                </a:solidFill>
                <a:effectLst/>
                <a:latin typeface="BIZ UDPゴシック" panose="020B0400000000000000" pitchFamily="50" charset="-128"/>
                <a:ea typeface="BIZ UDPゴシック" panose="020B0400000000000000" pitchFamily="50" charset="-128"/>
              </a:rPr>
              <a:t>特に注意</a:t>
            </a:r>
            <a:endParaRPr kumimoji="1" lang="en-US" altLang="ja-JP" sz="1100" b="1" i="0" u="none" strike="noStrike" kern="1200" dirty="0">
              <a:solidFill>
                <a:schemeClr val="bg1"/>
              </a:solidFill>
              <a:effectLst/>
              <a:latin typeface="BIZ UDPゴシック" panose="020B0400000000000000" pitchFamily="50" charset="-128"/>
              <a:ea typeface="BIZ UDPゴシック" panose="020B0400000000000000" pitchFamily="50" charset="-128"/>
            </a:endParaRPr>
          </a:p>
          <a:p>
            <a:pPr marL="0" algn="ctr" rtl="0" eaLnBrk="1" fontAlgn="ctr" latinLnBrk="0" hangingPunct="1">
              <a:lnSpc>
                <a:spcPts val="1400"/>
              </a:lnSpc>
              <a:spcBef>
                <a:spcPts val="0"/>
              </a:spcBef>
              <a:spcAft>
                <a:spcPts val="0"/>
              </a:spcAft>
            </a:pPr>
            <a:r>
              <a:rPr kumimoji="1" lang="ja-JP" altLang="ja-JP" sz="1100" b="1" i="0" u="none" strike="noStrike" kern="1200" dirty="0">
                <a:solidFill>
                  <a:schemeClr val="bg1"/>
                </a:solidFill>
                <a:effectLst/>
                <a:latin typeface="BIZ UDPゴシック" panose="020B0400000000000000" pitchFamily="50" charset="-128"/>
                <a:ea typeface="BIZ UDPゴシック" panose="020B0400000000000000" pitchFamily="50" charset="-128"/>
              </a:rPr>
              <a:t>すべきポイント</a:t>
            </a:r>
            <a:endParaRPr lang="ja-JP" altLang="ja-JP" sz="1100" b="0" i="0" u="none" strike="noStrike" dirty="0">
              <a:solidFill>
                <a:schemeClr val="bg1"/>
              </a:solidFill>
              <a:effectLst/>
              <a:latin typeface="Arial" panose="020B0604020202020204" pitchFamily="34" charset="0"/>
            </a:endParaRPr>
          </a:p>
        </p:txBody>
      </p:sp>
      <p:sp>
        <p:nvSpPr>
          <p:cNvPr id="38" name="正方形/長方形 37">
            <a:extLst>
              <a:ext uri="{FF2B5EF4-FFF2-40B4-BE49-F238E27FC236}">
                <a16:creationId xmlns:a16="http://schemas.microsoft.com/office/drawing/2014/main" id="{9DF6138C-4BDF-9799-1188-2782685072F5}"/>
              </a:ext>
            </a:extLst>
          </p:cNvPr>
          <p:cNvSpPr/>
          <p:nvPr/>
        </p:nvSpPr>
        <p:spPr>
          <a:xfrm>
            <a:off x="2498365" y="2719190"/>
            <a:ext cx="1239239" cy="1029528"/>
          </a:xfrm>
          <a:prstGeom prst="rect">
            <a:avLst/>
          </a:prstGeom>
          <a:solidFill>
            <a:srgbClr val="EFF7F7"/>
          </a:solidFill>
          <a:ln w="19050">
            <a:solidFill>
              <a:srgbClr val="1D8D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24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1D8D7B"/>
                </a:solidFill>
                <a:effectLst/>
                <a:uLnTx/>
                <a:uFillTx/>
                <a:latin typeface="BIZ UDPゴシック" panose="020B0400000000000000" pitchFamily="50" charset="-128"/>
                <a:ea typeface="BIZ UDPゴシック" panose="020B0400000000000000" pitchFamily="50" charset="-128"/>
                <a:cs typeface="+mn-cs"/>
              </a:rPr>
              <a:t>気づく力</a:t>
            </a:r>
            <a:br>
              <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b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をつけよう！</a:t>
            </a:r>
            <a:endParaRPr kumimoji="1" lang="en-US" altLang="ja-JP"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9" name="正方形/長方形 38">
            <a:extLst>
              <a:ext uri="{FF2B5EF4-FFF2-40B4-BE49-F238E27FC236}">
                <a16:creationId xmlns:a16="http://schemas.microsoft.com/office/drawing/2014/main" id="{0A89248A-9C6D-1841-E5A0-5A4C72822991}"/>
              </a:ext>
            </a:extLst>
          </p:cNvPr>
          <p:cNvSpPr/>
          <p:nvPr/>
        </p:nvSpPr>
        <p:spPr>
          <a:xfrm>
            <a:off x="2498367" y="3829056"/>
            <a:ext cx="1239239" cy="1032180"/>
          </a:xfrm>
          <a:prstGeom prst="rect">
            <a:avLst/>
          </a:prstGeom>
          <a:solidFill>
            <a:srgbClr val="EAF6FD"/>
          </a:solidFill>
          <a:ln w="190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24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断る力</a:t>
            </a:r>
            <a:br>
              <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b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をつけよう！</a:t>
            </a:r>
            <a:endParaRPr kumimoji="1" lang="en-US" altLang="ja-JP"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40" name="正方形/長方形 39">
            <a:extLst>
              <a:ext uri="{FF2B5EF4-FFF2-40B4-BE49-F238E27FC236}">
                <a16:creationId xmlns:a16="http://schemas.microsoft.com/office/drawing/2014/main" id="{9EC0FEA1-8181-3FFD-13C1-99A2445E6A47}"/>
              </a:ext>
            </a:extLst>
          </p:cNvPr>
          <p:cNvSpPr/>
          <p:nvPr/>
        </p:nvSpPr>
        <p:spPr>
          <a:xfrm>
            <a:off x="2498365" y="4931062"/>
            <a:ext cx="1239239" cy="1026878"/>
          </a:xfrm>
          <a:prstGeom prst="rect">
            <a:avLst/>
          </a:prstGeom>
          <a:solidFill>
            <a:srgbClr val="FDEEF4"/>
          </a:solidFill>
          <a:ln w="19050">
            <a:solidFill>
              <a:srgbClr val="E345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24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E34589"/>
                </a:solidFill>
                <a:effectLst/>
                <a:uLnTx/>
                <a:uFillTx/>
                <a:latin typeface="BIZ UDPゴシック" panose="020B0400000000000000" pitchFamily="50" charset="-128"/>
                <a:ea typeface="BIZ UDPゴシック" panose="020B0400000000000000" pitchFamily="50" charset="-128"/>
                <a:cs typeface="+mn-cs"/>
              </a:rPr>
              <a:t>相談</a:t>
            </a:r>
            <a:endParaRPr kumimoji="1" lang="en-US" altLang="ja-JP" b="1" i="0" u="sng" strike="noStrike" kern="1200" cap="none" spc="0" normalizeH="0" baseline="0" noProof="0" dirty="0">
              <a:ln>
                <a:noFill/>
              </a:ln>
              <a:solidFill>
                <a:srgbClr val="E3458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2400"/>
              </a:lnSpc>
              <a:spcBef>
                <a:spcPts val="0"/>
              </a:spcBef>
              <a:spcAft>
                <a:spcPts val="0"/>
              </a:spcAft>
              <a:buClrTx/>
              <a:buSzTx/>
              <a:buFontTx/>
              <a:buNone/>
              <a:tabLst/>
              <a:defRPr/>
            </a:pPr>
            <a:r>
              <a:rPr kumimoji="1" lang="ja-JP" altLang="en-US" b="1" i="0" u="sng" strike="noStrike" kern="1200" cap="none" spc="0" normalizeH="0" baseline="0" noProof="0" dirty="0">
                <a:ln>
                  <a:noFill/>
                </a:ln>
                <a:solidFill>
                  <a:srgbClr val="E34589"/>
                </a:solidFill>
                <a:effectLst/>
                <a:uLnTx/>
                <a:uFillTx/>
                <a:latin typeface="BIZ UDPゴシック" panose="020B0400000000000000" pitchFamily="50" charset="-128"/>
                <a:ea typeface="BIZ UDPゴシック" panose="020B0400000000000000" pitchFamily="50" charset="-128"/>
                <a:cs typeface="+mn-cs"/>
              </a:rPr>
              <a:t>する力</a:t>
            </a:r>
            <a:br>
              <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b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をつけよう！</a:t>
            </a:r>
            <a:endParaRPr kumimoji="1" lang="en-US" altLang="ja-JP"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41" name="正方形/長方形 40">
            <a:extLst>
              <a:ext uri="{FF2B5EF4-FFF2-40B4-BE49-F238E27FC236}">
                <a16:creationId xmlns:a16="http://schemas.microsoft.com/office/drawing/2014/main" id="{CF943257-775C-51A8-B272-A466B52CD444}"/>
              </a:ext>
            </a:extLst>
          </p:cNvPr>
          <p:cNvSpPr/>
          <p:nvPr/>
        </p:nvSpPr>
        <p:spPr>
          <a:xfrm>
            <a:off x="3737604" y="2719190"/>
            <a:ext cx="5156588" cy="1029528"/>
          </a:xfrm>
          <a:prstGeom prst="rect">
            <a:avLst/>
          </a:prstGeom>
          <a:solidFill>
            <a:srgbClr val="EFF7F7"/>
          </a:solidFill>
          <a:ln w="19050">
            <a:solidFill>
              <a:srgbClr val="1D8D7B"/>
            </a:solidFill>
          </a:ln>
        </p:spPr>
        <p:style>
          <a:lnRef idx="2">
            <a:schemeClr val="accent1">
              <a:shade val="15000"/>
            </a:schemeClr>
          </a:lnRef>
          <a:fillRef idx="1">
            <a:schemeClr val="accent1"/>
          </a:fillRef>
          <a:effectRef idx="0">
            <a:schemeClr val="accent1"/>
          </a:effectRef>
          <a:fontRef idx="minor">
            <a:schemeClr val="lt1"/>
          </a:fontRef>
        </p:style>
        <p:txBody>
          <a:bodyPr lIns="108000" tIns="72000" rIns="108000" bIns="72000" rtlCol="0" anchor="ctr"/>
          <a:lstStyle/>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話題の商品や、限定品などに魅力を感じやすいときは、すぐに購入や契約せずに、落ち着いてゆっくり考えてみましょう。</a:t>
            </a:r>
            <a:endParaRPr kumimoji="1" lang="en-US" altLang="ja-JP" sz="1100" b="0" i="0" u="none" strike="noStrike" kern="1200" cap="none" spc="0" normalizeH="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商品の実態やしくみが十分に理解できない場合は、「良い言葉」だけを信じずに、批判的に考えて見極めることも大事。その場の雰囲気に流されず、焦らず冷静に考える習慣を身につけることも大切です。</a:t>
            </a:r>
          </a:p>
        </p:txBody>
      </p:sp>
      <p:sp>
        <p:nvSpPr>
          <p:cNvPr id="43" name="正方形/長方形 42">
            <a:extLst>
              <a:ext uri="{FF2B5EF4-FFF2-40B4-BE49-F238E27FC236}">
                <a16:creationId xmlns:a16="http://schemas.microsoft.com/office/drawing/2014/main" id="{3358F2F5-9160-119B-6C5F-8BF11ADD9226}"/>
              </a:ext>
            </a:extLst>
          </p:cNvPr>
          <p:cNvSpPr/>
          <p:nvPr/>
        </p:nvSpPr>
        <p:spPr>
          <a:xfrm>
            <a:off x="3737605" y="3829330"/>
            <a:ext cx="5156588" cy="1033536"/>
          </a:xfrm>
          <a:prstGeom prst="rect">
            <a:avLst/>
          </a:prstGeom>
          <a:solidFill>
            <a:srgbClr val="EAF6FD"/>
          </a:solidFill>
          <a:ln w="190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lIns="108000" tIns="72000" rIns="108000" bIns="72000" rtlCol="0" anchor="ctr"/>
          <a:lstStyle/>
          <a:p>
            <a:pPr algn="just">
              <a:lnSpc>
                <a:spcPts val="1500"/>
              </a:lnSpc>
              <a:defRPr/>
            </a:pPr>
            <a:r>
              <a:rPr lang="ja-JP" altLang="en-US" sz="1100" dirty="0">
                <a:solidFill>
                  <a:prstClr val="black"/>
                </a:solidFill>
                <a:latin typeface="BIZ UDPゴシック" panose="020B0400000000000000" pitchFamily="50" charset="-128"/>
                <a:ea typeface="BIZ UDPゴシック" panose="020B0400000000000000" pitchFamily="50" charset="-128"/>
              </a:rPr>
              <a:t>ときとして好奇心旺盛で何事も経験してみたくなったりしませんか？</a:t>
            </a:r>
            <a:br>
              <a:rPr lang="en-US" altLang="ja-JP" sz="1100" dirty="0">
                <a:solidFill>
                  <a:prstClr val="black"/>
                </a:solidFill>
                <a:latin typeface="BIZ UDPゴシック" panose="020B0400000000000000" pitchFamily="50" charset="-128"/>
                <a:ea typeface="BIZ UDPゴシック" panose="020B0400000000000000" pitchFamily="50" charset="-128"/>
              </a:rPr>
            </a:br>
            <a:r>
              <a:rPr lang="ja-JP" altLang="en-US" sz="1100" dirty="0">
                <a:solidFill>
                  <a:prstClr val="black"/>
                </a:solidFill>
                <a:latin typeface="BIZ UDPゴシック" panose="020B0400000000000000" pitchFamily="50" charset="-128"/>
                <a:ea typeface="BIZ UDPゴシック" panose="020B0400000000000000" pitchFamily="50" charset="-128"/>
              </a:rPr>
              <a:t>飛びつきたくなるようなおいしい話には「裏があるかも？」と、一度立ちどまって考えてみることも大事。</a:t>
            </a:r>
            <a:endParaRPr lang="en-US" altLang="ja-JP" sz="1100" dirty="0">
              <a:solidFill>
                <a:prstClr val="black"/>
              </a:solidFill>
              <a:latin typeface="BIZ UDPゴシック" panose="020B0400000000000000" pitchFamily="50" charset="-128"/>
              <a:ea typeface="BIZ UDPゴシック" panose="020B0400000000000000" pitchFamily="50" charset="-128"/>
            </a:endParaRPr>
          </a:p>
          <a:p>
            <a:pPr algn="just">
              <a:lnSpc>
                <a:spcPts val="1500"/>
              </a:lnSpc>
              <a:defRPr/>
            </a:pPr>
            <a:r>
              <a:rPr lang="ja-JP" altLang="en-US" sz="1100" dirty="0">
                <a:solidFill>
                  <a:prstClr val="black"/>
                </a:solidFill>
                <a:latin typeface="BIZ UDPゴシック" panose="020B0400000000000000" pitchFamily="50" charset="-128"/>
                <a:ea typeface="BIZ UDPゴシック" panose="020B0400000000000000" pitchFamily="50" charset="-128"/>
              </a:rPr>
              <a:t>少しでもおかしいと思ったら、きっぱりと断りましょう。断るときは「大丈夫です」など曖昧な言い方ではなく、きっぱりと「いりません」と伝えることが大切です。</a:t>
            </a:r>
          </a:p>
        </p:txBody>
      </p:sp>
      <p:sp>
        <p:nvSpPr>
          <p:cNvPr id="46" name="正方形/長方形 45">
            <a:extLst>
              <a:ext uri="{FF2B5EF4-FFF2-40B4-BE49-F238E27FC236}">
                <a16:creationId xmlns:a16="http://schemas.microsoft.com/office/drawing/2014/main" id="{20DCA80B-9EE4-7EF3-311E-D77F7645C6D6}"/>
              </a:ext>
            </a:extLst>
          </p:cNvPr>
          <p:cNvSpPr/>
          <p:nvPr/>
        </p:nvSpPr>
        <p:spPr>
          <a:xfrm>
            <a:off x="3737605" y="4931063"/>
            <a:ext cx="5156588" cy="1026878"/>
          </a:xfrm>
          <a:prstGeom prst="rect">
            <a:avLst/>
          </a:prstGeom>
          <a:solidFill>
            <a:srgbClr val="FDEEF4"/>
          </a:solidFill>
          <a:ln w="19050">
            <a:solidFill>
              <a:srgbClr val="E34589"/>
            </a:solidFill>
          </a:ln>
        </p:spPr>
        <p:style>
          <a:lnRef idx="2">
            <a:schemeClr val="accent1">
              <a:shade val="15000"/>
            </a:schemeClr>
          </a:lnRef>
          <a:fillRef idx="1">
            <a:schemeClr val="accent1"/>
          </a:fillRef>
          <a:effectRef idx="0">
            <a:schemeClr val="accent1"/>
          </a:effectRef>
          <a:fontRef idx="minor">
            <a:schemeClr val="lt1"/>
          </a:fontRef>
        </p:style>
        <p:txBody>
          <a:bodyPr lIns="108000" tIns="72000" rIns="108000" bIns="72000" rtlCol="0" anchor="ctr"/>
          <a:lstStyle/>
          <a:p>
            <a:pPr algn="just">
              <a:lnSpc>
                <a:spcPts val="1500"/>
              </a:lnSpc>
              <a:defRPr/>
            </a:pPr>
            <a:r>
              <a:rPr lang="ja-JP" altLang="en-US" sz="1100" dirty="0">
                <a:solidFill>
                  <a:prstClr val="black"/>
                </a:solidFill>
                <a:latin typeface="BIZ UDPゴシック" panose="020B0400000000000000" pitchFamily="50" charset="-128"/>
                <a:ea typeface="BIZ UDPゴシック" panose="020B0400000000000000" pitchFamily="50" charset="-128"/>
              </a:rPr>
              <a:t>性格的に、もめ事が嫌いな傾向のあなたは、勧誘の違和感等に対して、</a:t>
            </a:r>
            <a:br>
              <a:rPr lang="en-US" altLang="ja-JP" sz="1100" dirty="0">
                <a:solidFill>
                  <a:prstClr val="black"/>
                </a:solidFill>
                <a:latin typeface="BIZ UDPゴシック" panose="020B0400000000000000" pitchFamily="50" charset="-128"/>
                <a:ea typeface="BIZ UDPゴシック" panose="020B0400000000000000" pitchFamily="50" charset="-128"/>
              </a:rPr>
            </a:br>
            <a:r>
              <a:rPr lang="ja-JP" altLang="en-US" sz="1100" dirty="0">
                <a:solidFill>
                  <a:prstClr val="black"/>
                </a:solidFill>
                <a:latin typeface="BIZ UDPゴシック" panose="020B0400000000000000" pitchFamily="50" charset="-128"/>
                <a:ea typeface="BIZ UDPゴシック" panose="020B0400000000000000" pitchFamily="50" charset="-128"/>
              </a:rPr>
              <a:t>見て見ぬふりをしていませんか。</a:t>
            </a:r>
            <a:endParaRPr lang="en-US" altLang="ja-JP" sz="1100" dirty="0">
              <a:solidFill>
                <a:prstClr val="black"/>
              </a:solidFill>
              <a:latin typeface="BIZ UDPゴシック" panose="020B0400000000000000" pitchFamily="50" charset="-128"/>
              <a:ea typeface="BIZ UDPゴシック" panose="020B0400000000000000" pitchFamily="50" charset="-128"/>
            </a:endParaRPr>
          </a:p>
          <a:p>
            <a:pPr algn="just">
              <a:lnSpc>
                <a:spcPts val="1500"/>
              </a:lnSpc>
              <a:defRPr/>
            </a:pPr>
            <a:r>
              <a:rPr lang="ja-JP" altLang="en-US" sz="1100" dirty="0">
                <a:solidFill>
                  <a:prstClr val="black"/>
                </a:solidFill>
                <a:latin typeface="BIZ UDPゴシック" panose="020B0400000000000000" pitchFamily="50" charset="-128"/>
                <a:ea typeface="BIZ UDPゴシック" panose="020B0400000000000000" pitchFamily="50" charset="-128"/>
              </a:rPr>
              <a:t>少しでも勧誘に違和感を感じたら、一人で抱え込まず、周りの信頼できる人に相談してみましょう。周りの人に相談しにくい場合は、外部の消費生活センターなどに相談をするのもよいでしょう。</a:t>
            </a:r>
          </a:p>
        </p:txBody>
      </p:sp>
      <p:grpSp>
        <p:nvGrpSpPr>
          <p:cNvPr id="49" name="グループ化 48">
            <a:extLst>
              <a:ext uri="{FF2B5EF4-FFF2-40B4-BE49-F238E27FC236}">
                <a16:creationId xmlns:a16="http://schemas.microsoft.com/office/drawing/2014/main" id="{9979F1AB-727F-A73A-0434-8F8A2D3F3858}"/>
              </a:ext>
            </a:extLst>
          </p:cNvPr>
          <p:cNvGrpSpPr/>
          <p:nvPr/>
        </p:nvGrpSpPr>
        <p:grpSpPr>
          <a:xfrm>
            <a:off x="713307" y="3832542"/>
            <a:ext cx="357404" cy="1047751"/>
            <a:chOff x="652347" y="1671647"/>
            <a:chExt cx="357404" cy="1047751"/>
          </a:xfrm>
          <a:solidFill>
            <a:srgbClr val="68C9F2"/>
          </a:solidFill>
        </p:grpSpPr>
        <p:sp>
          <p:nvSpPr>
            <p:cNvPr id="50" name="二等辺三角形 49">
              <a:extLst>
                <a:ext uri="{FF2B5EF4-FFF2-40B4-BE49-F238E27FC236}">
                  <a16:creationId xmlns:a16="http://schemas.microsoft.com/office/drawing/2014/main" id="{795DB648-6C69-A7E3-A4D4-1F228A754ECA}"/>
                </a:ext>
              </a:extLst>
            </p:cNvPr>
            <p:cNvSpPr/>
            <p:nvPr/>
          </p:nvSpPr>
          <p:spPr>
            <a:xfrm rot="5400000">
              <a:off x="859598" y="2140581"/>
              <a:ext cx="194901" cy="105404"/>
            </a:xfrm>
            <a:prstGeom prst="triangl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1" name="正方形/長方形 50">
              <a:extLst>
                <a:ext uri="{FF2B5EF4-FFF2-40B4-BE49-F238E27FC236}">
                  <a16:creationId xmlns:a16="http://schemas.microsoft.com/office/drawing/2014/main" id="{EA85B9E0-9725-D5EB-0FBD-F5199D752027}"/>
                </a:ext>
              </a:extLst>
            </p:cNvPr>
            <p:cNvSpPr/>
            <p:nvPr/>
          </p:nvSpPr>
          <p:spPr>
            <a:xfrm>
              <a:off x="652347" y="1671647"/>
              <a:ext cx="252000" cy="1047751"/>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350" b="1" dirty="0">
                  <a:latin typeface="BIZ UDPゴシック" panose="020B0400000000000000" pitchFamily="50" charset="-128"/>
                  <a:ea typeface="BIZ UDPゴシック" panose="020B0400000000000000" pitchFamily="50" charset="-128"/>
                </a:rPr>
                <a:t>イ</a:t>
              </a:r>
            </a:p>
          </p:txBody>
        </p:sp>
      </p:grpSp>
      <p:grpSp>
        <p:nvGrpSpPr>
          <p:cNvPr id="52" name="グループ化 51">
            <a:extLst>
              <a:ext uri="{FF2B5EF4-FFF2-40B4-BE49-F238E27FC236}">
                <a16:creationId xmlns:a16="http://schemas.microsoft.com/office/drawing/2014/main" id="{4F13B9DF-6E7A-E336-DBB4-583A87178B76}"/>
              </a:ext>
            </a:extLst>
          </p:cNvPr>
          <p:cNvGrpSpPr/>
          <p:nvPr/>
        </p:nvGrpSpPr>
        <p:grpSpPr>
          <a:xfrm>
            <a:off x="713307" y="4931535"/>
            <a:ext cx="352312" cy="1035050"/>
            <a:chOff x="652347" y="1662316"/>
            <a:chExt cx="352312" cy="1035050"/>
          </a:xfrm>
          <a:solidFill>
            <a:srgbClr val="EF93BB"/>
          </a:solidFill>
        </p:grpSpPr>
        <p:sp>
          <p:nvSpPr>
            <p:cNvPr id="53" name="二等辺三角形 52">
              <a:extLst>
                <a:ext uri="{FF2B5EF4-FFF2-40B4-BE49-F238E27FC236}">
                  <a16:creationId xmlns:a16="http://schemas.microsoft.com/office/drawing/2014/main" id="{F6FDF8EC-01FF-544E-34B8-97BC2A86300E}"/>
                </a:ext>
              </a:extLst>
            </p:cNvPr>
            <p:cNvSpPr/>
            <p:nvPr/>
          </p:nvSpPr>
          <p:spPr>
            <a:xfrm rot="5400000">
              <a:off x="854506" y="2140580"/>
              <a:ext cx="194901" cy="105404"/>
            </a:xfrm>
            <a:prstGeom prst="triangl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4" name="正方形/長方形 53">
              <a:extLst>
                <a:ext uri="{FF2B5EF4-FFF2-40B4-BE49-F238E27FC236}">
                  <a16:creationId xmlns:a16="http://schemas.microsoft.com/office/drawing/2014/main" id="{8E3BCAF3-55DB-9A8B-04E4-9C3AF798A69B}"/>
                </a:ext>
              </a:extLst>
            </p:cNvPr>
            <p:cNvSpPr/>
            <p:nvPr/>
          </p:nvSpPr>
          <p:spPr>
            <a:xfrm>
              <a:off x="652347" y="1662316"/>
              <a:ext cx="252000" cy="103505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350" b="1" dirty="0">
                  <a:latin typeface="BIZ UDPゴシック" panose="020B0400000000000000" pitchFamily="50" charset="-128"/>
                  <a:ea typeface="BIZ UDPゴシック" panose="020B0400000000000000" pitchFamily="50" charset="-128"/>
                </a:rPr>
                <a:t>ウ</a:t>
              </a:r>
            </a:p>
          </p:txBody>
        </p:sp>
      </p:grpSp>
      <p:sp>
        <p:nvSpPr>
          <p:cNvPr id="55" name="四角形: 角を丸くする 54">
            <a:extLst>
              <a:ext uri="{FF2B5EF4-FFF2-40B4-BE49-F238E27FC236}">
                <a16:creationId xmlns:a16="http://schemas.microsoft.com/office/drawing/2014/main" id="{56843642-C95F-F38B-FBEA-9E940CA54D07}"/>
              </a:ext>
            </a:extLst>
          </p:cNvPr>
          <p:cNvSpPr/>
          <p:nvPr/>
        </p:nvSpPr>
        <p:spPr>
          <a:xfrm>
            <a:off x="2498364" y="2240280"/>
            <a:ext cx="6395828" cy="408696"/>
          </a:xfrm>
          <a:prstGeom prst="roundRect">
            <a:avLst/>
          </a:prstGeom>
          <a:solidFill>
            <a:srgbClr val="155CA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rtl="0" eaLnBrk="1" fontAlgn="ctr" latinLnBrk="0" hangingPunct="1">
              <a:lnSpc>
                <a:spcPts val="1900"/>
              </a:lnSpc>
              <a:spcBef>
                <a:spcPts val="0"/>
              </a:spcBef>
              <a:spcAft>
                <a:spcPts val="0"/>
              </a:spcAft>
            </a:pPr>
            <a:r>
              <a:rPr kumimoji="1" lang="ja-JP" altLang="ja-JP" sz="1400" b="1" i="0" u="none" strike="noStrike" kern="1200" dirty="0">
                <a:solidFill>
                  <a:schemeClr val="bg1"/>
                </a:solidFill>
                <a:effectLst/>
                <a:latin typeface="BIZ UDPゴシック" panose="020B0400000000000000" pitchFamily="50" charset="-128"/>
                <a:ea typeface="BIZ UDPゴシック" panose="020B0400000000000000" pitchFamily="50" charset="-128"/>
              </a:rPr>
              <a:t>特に</a:t>
            </a:r>
            <a:r>
              <a:rPr kumimoji="1" lang="ja-JP" altLang="en-US" sz="1400" b="1" i="0" u="none" strike="noStrike" kern="1200" dirty="0">
                <a:solidFill>
                  <a:schemeClr val="bg1"/>
                </a:solidFill>
                <a:effectLst/>
                <a:latin typeface="BIZ UDPゴシック" panose="020B0400000000000000" pitchFamily="50" charset="-128"/>
                <a:ea typeface="BIZ UDPゴシック" panose="020B0400000000000000" pitchFamily="50" charset="-128"/>
              </a:rPr>
              <a:t>強化すべき</a:t>
            </a:r>
            <a:r>
              <a:rPr kumimoji="1" lang="ja-JP" altLang="en-US" sz="1400" b="1" i="0" u="none" strike="noStrike" kern="1200" dirty="0">
                <a:solidFill>
                  <a:srgbClr val="F0DC61"/>
                </a:solidFill>
                <a:effectLst/>
                <a:latin typeface="BIZ UDPゴシック" panose="020B0400000000000000" pitchFamily="50" charset="-128"/>
                <a:ea typeface="BIZ UDPゴシック" panose="020B0400000000000000" pitchFamily="50" charset="-128"/>
              </a:rPr>
              <a:t>「消費者力」</a:t>
            </a:r>
            <a:r>
              <a:rPr kumimoji="1" lang="ja-JP" altLang="en-US" sz="1400" b="1" i="0" u="none" strike="noStrike" kern="1200" dirty="0">
                <a:solidFill>
                  <a:schemeClr val="bg1"/>
                </a:solidFill>
                <a:effectLst/>
                <a:latin typeface="BIZ UDPゴシック" panose="020B0400000000000000" pitchFamily="50" charset="-128"/>
                <a:ea typeface="BIZ UDPゴシック" panose="020B0400000000000000" pitchFamily="50" charset="-128"/>
              </a:rPr>
              <a:t>は</a:t>
            </a:r>
            <a:r>
              <a:rPr kumimoji="1" lang="en-US" altLang="ja-JP" sz="1400" b="1" i="0" u="none" strike="noStrike" kern="1200" dirty="0">
                <a:solidFill>
                  <a:schemeClr val="bg1"/>
                </a:solidFill>
                <a:effectLst/>
                <a:latin typeface="BIZ UDPゴシック" panose="020B0400000000000000" pitchFamily="50" charset="-128"/>
                <a:ea typeface="BIZ UDPゴシック" panose="020B0400000000000000" pitchFamily="50" charset="-128"/>
              </a:rPr>
              <a:t>…</a:t>
            </a:r>
          </a:p>
        </p:txBody>
      </p:sp>
      <p:sp>
        <p:nvSpPr>
          <p:cNvPr id="59" name="二等辺三角形 58">
            <a:extLst>
              <a:ext uri="{FF2B5EF4-FFF2-40B4-BE49-F238E27FC236}">
                <a16:creationId xmlns:a16="http://schemas.microsoft.com/office/drawing/2014/main" id="{D3FE2196-52DF-FF0E-F0EB-288792600FB8}"/>
              </a:ext>
            </a:extLst>
          </p:cNvPr>
          <p:cNvSpPr/>
          <p:nvPr/>
        </p:nvSpPr>
        <p:spPr>
          <a:xfrm rot="5400000">
            <a:off x="2290915" y="3191292"/>
            <a:ext cx="194901" cy="105404"/>
          </a:xfrm>
          <a:prstGeom prst="triangle">
            <a:avLst/>
          </a:prstGeom>
          <a:solidFill>
            <a:srgbClr val="74C6B9"/>
          </a:solidFill>
          <a:ln>
            <a:solidFill>
              <a:srgbClr val="74C6B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0" name="二等辺三角形 59">
            <a:extLst>
              <a:ext uri="{FF2B5EF4-FFF2-40B4-BE49-F238E27FC236}">
                <a16:creationId xmlns:a16="http://schemas.microsoft.com/office/drawing/2014/main" id="{5DC2E8A8-48B9-82CD-0EFB-57D46076422E}"/>
              </a:ext>
            </a:extLst>
          </p:cNvPr>
          <p:cNvSpPr/>
          <p:nvPr/>
        </p:nvSpPr>
        <p:spPr>
          <a:xfrm rot="5400000">
            <a:off x="2290915" y="4301474"/>
            <a:ext cx="194901" cy="105404"/>
          </a:xfrm>
          <a:prstGeom prst="triangle">
            <a:avLst/>
          </a:prstGeom>
          <a:solidFill>
            <a:srgbClr val="68C9F2"/>
          </a:solidFill>
          <a:ln>
            <a:solidFill>
              <a:srgbClr val="68C9F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1" name="二等辺三角形 60">
            <a:extLst>
              <a:ext uri="{FF2B5EF4-FFF2-40B4-BE49-F238E27FC236}">
                <a16:creationId xmlns:a16="http://schemas.microsoft.com/office/drawing/2014/main" id="{D8855357-34EA-C2EF-2093-2BACCD391291}"/>
              </a:ext>
            </a:extLst>
          </p:cNvPr>
          <p:cNvSpPr/>
          <p:nvPr/>
        </p:nvSpPr>
        <p:spPr>
          <a:xfrm rot="5400000">
            <a:off x="2290915" y="5410360"/>
            <a:ext cx="194901" cy="105404"/>
          </a:xfrm>
          <a:prstGeom prst="triangle">
            <a:avLst/>
          </a:prstGeom>
          <a:solidFill>
            <a:srgbClr val="EF93BB"/>
          </a:solidFill>
          <a:ln>
            <a:solidFill>
              <a:srgbClr val="EF93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 name="テキスト ボックス 4">
            <a:extLst>
              <a:ext uri="{FF2B5EF4-FFF2-40B4-BE49-F238E27FC236}">
                <a16:creationId xmlns:a16="http://schemas.microsoft.com/office/drawing/2014/main" id="{EC7710EB-A7C9-0426-BC93-A18B751ECD72}"/>
              </a:ext>
            </a:extLst>
          </p:cNvPr>
          <p:cNvSpPr txBox="1"/>
          <p:nvPr/>
        </p:nvSpPr>
        <p:spPr>
          <a:xfrm>
            <a:off x="2498364" y="6115409"/>
            <a:ext cx="6645636" cy="405799"/>
          </a:xfrm>
          <a:prstGeom prst="homePlate">
            <a:avLst>
              <a:gd name="adj" fmla="val 58562"/>
            </a:avLst>
          </a:prstGeom>
          <a:solidFill>
            <a:srgbClr val="155CAF"/>
          </a:solidFill>
          <a:ln>
            <a:noFill/>
          </a:ln>
        </p:spPr>
        <p:txBody>
          <a:bodyPr wrap="square" lIns="108000" tIns="72000" rIns="72000" bIns="72000">
            <a:spAutoFit/>
          </a:bodyPr>
          <a:lstStyle/>
          <a:p>
            <a:pPr algn="ctr">
              <a:lnSpc>
                <a:spcPts val="2400"/>
              </a:lnSpc>
            </a:pPr>
            <a:r>
              <a:rPr lang="ja-JP" altLang="en-US" sz="1600" b="1" dirty="0">
                <a:solidFill>
                  <a:schemeClr val="bg1"/>
                </a:solidFill>
                <a:latin typeface="BIZ UDPゴシック" panose="020B0400000000000000" pitchFamily="50" charset="-128"/>
                <a:ea typeface="BIZ UDPゴシック" panose="020B0400000000000000" pitchFamily="50" charset="-128"/>
              </a:rPr>
              <a:t>セルフチェックの結果をもとに、</a:t>
            </a:r>
            <a:r>
              <a:rPr lang="ja-JP" altLang="en-US" sz="1600" b="1" dirty="0">
                <a:solidFill>
                  <a:srgbClr val="F0DC61"/>
                </a:solidFill>
                <a:latin typeface="BIZ UDPゴシック" panose="020B0400000000000000" pitchFamily="50" charset="-128"/>
                <a:ea typeface="BIZ UDPゴシック" panose="020B0400000000000000" pitchFamily="50" charset="-128"/>
              </a:rPr>
              <a:t>「消費者力」</a:t>
            </a:r>
            <a:r>
              <a:rPr lang="ja-JP" altLang="en-US" sz="1600" b="1" dirty="0">
                <a:solidFill>
                  <a:schemeClr val="bg1"/>
                </a:solidFill>
                <a:latin typeface="BIZ UDPゴシック" panose="020B0400000000000000" pitchFamily="50" charset="-128"/>
                <a:ea typeface="BIZ UDPゴシック" panose="020B0400000000000000" pitchFamily="50" charset="-128"/>
              </a:rPr>
              <a:t>を鍛えましょう！</a:t>
            </a:r>
            <a:endParaRPr lang="en-US" altLang="ja-JP" sz="1600" b="1" i="0" u="none" strike="noStrike" baseline="0" dirty="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75DFFE27-CFEF-798C-94FD-83D0E7181482}"/>
              </a:ext>
            </a:extLst>
          </p:cNvPr>
          <p:cNvSpPr txBox="1"/>
          <p:nvPr/>
        </p:nvSpPr>
        <p:spPr>
          <a:xfrm>
            <a:off x="71120" y="487516"/>
            <a:ext cx="2651760" cy="820763"/>
          </a:xfrm>
          <a:prstGeom prst="rect">
            <a:avLst/>
          </a:prstGeom>
          <a:noFill/>
        </p:spPr>
        <p:txBody>
          <a:bodyPr wrap="square" lIns="135000" tIns="27000" rIns="27000" bIns="27000">
            <a:spAutoFit/>
          </a:bodyPr>
          <a:lstStyle/>
          <a:p>
            <a:pPr algn="dist">
              <a:lnSpc>
                <a:spcPts val="3200"/>
              </a:lnSpc>
            </a:pPr>
            <a:r>
              <a:rPr lang="ja-JP" altLang="en-US" sz="2400" b="1" dirty="0">
                <a:solidFill>
                  <a:schemeClr val="bg1"/>
                </a:solidFill>
                <a:latin typeface="BIZ UDPゴシック" panose="020B0400000000000000" pitchFamily="50" charset="-128"/>
                <a:ea typeface="BIZ UDPゴシック" panose="020B0400000000000000" pitchFamily="50" charset="-128"/>
              </a:rPr>
              <a:t>総合点数</a:t>
            </a:r>
            <a:r>
              <a:rPr lang="ja-JP" altLang="en-US" sz="2000" dirty="0">
                <a:solidFill>
                  <a:schemeClr val="bg1"/>
                </a:solidFill>
                <a:latin typeface="BIZ UDPゴシック" panose="020B0400000000000000" pitchFamily="50" charset="-128"/>
                <a:ea typeface="BIZ UDPゴシック" panose="020B0400000000000000" pitchFamily="50" charset="-128"/>
              </a:rPr>
              <a:t>から分かる</a:t>
            </a:r>
            <a:endParaRPr lang="en-US" altLang="ja-JP" sz="2000" dirty="0">
              <a:solidFill>
                <a:schemeClr val="bg1"/>
              </a:solidFill>
              <a:latin typeface="BIZ UDPゴシック" panose="020B0400000000000000" pitchFamily="50" charset="-128"/>
              <a:ea typeface="BIZ UDPゴシック" panose="020B0400000000000000" pitchFamily="50" charset="-128"/>
            </a:endParaRPr>
          </a:p>
          <a:p>
            <a:pPr algn="dist">
              <a:lnSpc>
                <a:spcPts val="3200"/>
              </a:lnSpc>
            </a:pPr>
            <a:r>
              <a:rPr lang="ja-JP" altLang="en-US" sz="2400" b="1" dirty="0">
                <a:solidFill>
                  <a:schemeClr val="bg1"/>
                </a:solidFill>
                <a:latin typeface="BIZ UDPゴシック" panose="020B0400000000000000" pitchFamily="50" charset="-128"/>
                <a:ea typeface="BIZ UDPゴシック" panose="020B0400000000000000" pitchFamily="50" charset="-128"/>
              </a:rPr>
              <a:t>あなたの危険度</a:t>
            </a:r>
            <a:endParaRPr lang="en-US" altLang="ja-JP" sz="2400" b="1" dirty="0">
              <a:solidFill>
                <a:schemeClr val="bg1"/>
              </a:solidFill>
              <a:latin typeface="BIZ UDPゴシック" panose="020B0400000000000000" pitchFamily="50" charset="-128"/>
              <a:ea typeface="BIZ UDPゴシック" panose="020B0400000000000000" pitchFamily="50" charset="-128"/>
            </a:endParaRPr>
          </a:p>
        </p:txBody>
      </p:sp>
      <p:graphicFrame>
        <p:nvGraphicFramePr>
          <p:cNvPr id="10" name="グラフ 9">
            <a:extLst>
              <a:ext uri="{FF2B5EF4-FFF2-40B4-BE49-F238E27FC236}">
                <a16:creationId xmlns:a16="http://schemas.microsoft.com/office/drawing/2014/main" id="{642568CF-A1EF-9D6E-4B55-13BC06529006}"/>
              </a:ext>
            </a:extLst>
          </p:cNvPr>
          <p:cNvGraphicFramePr/>
          <p:nvPr>
            <p:extLst>
              <p:ext uri="{D42A27DB-BD31-4B8C-83A1-F6EECF244321}">
                <p14:modId xmlns:p14="http://schemas.microsoft.com/office/powerpoint/2010/main" val="922890983"/>
              </p:ext>
            </p:extLst>
          </p:nvPr>
        </p:nvGraphicFramePr>
        <p:xfrm>
          <a:off x="6535161" y="306917"/>
          <a:ext cx="2384049" cy="1284470"/>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158CD9A0-A328-99B6-B08E-CAEF18FE28C7}"/>
              </a:ext>
            </a:extLst>
          </p:cNvPr>
          <p:cNvSpPr txBox="1"/>
          <p:nvPr/>
        </p:nvSpPr>
        <p:spPr>
          <a:xfrm>
            <a:off x="6762750" y="1470739"/>
            <a:ext cx="443380" cy="146860"/>
          </a:xfrm>
          <a:prstGeom prst="rect">
            <a:avLst/>
          </a:prstGeom>
          <a:noFill/>
          <a:ln>
            <a:noFill/>
          </a:ln>
        </p:spPr>
        <p:txBody>
          <a:bodyPr wrap="square" lIns="27000" tIns="27000" rIns="27000" bIns="27000">
            <a:spAutoFit/>
          </a:bodyPr>
          <a:lstStyle/>
          <a:p>
            <a:pPr algn="ctr"/>
            <a:r>
              <a:rPr lang="en-US" altLang="ja-JP" sz="600" dirty="0">
                <a:latin typeface="BIZ UDPゴシック" panose="020B0400000000000000" pitchFamily="50" charset="-128"/>
                <a:ea typeface="BIZ UDPゴシック" panose="020B0400000000000000" pitchFamily="50" charset="-128"/>
              </a:rPr>
              <a:t>30</a:t>
            </a:r>
            <a:r>
              <a:rPr lang="ja-JP" altLang="en-US" sz="600" dirty="0">
                <a:latin typeface="BIZ UDPゴシック" panose="020B0400000000000000" pitchFamily="50" charset="-128"/>
                <a:ea typeface="BIZ UDPゴシック" panose="020B0400000000000000" pitchFamily="50" charset="-128"/>
              </a:rPr>
              <a:t>点未満</a:t>
            </a:r>
            <a:endParaRPr lang="ja-JP" altLang="en-US" sz="8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06CCBA10-9CAA-974B-3438-C5333ED60DA8}"/>
              </a:ext>
            </a:extLst>
          </p:cNvPr>
          <p:cNvSpPr txBox="1"/>
          <p:nvPr/>
        </p:nvSpPr>
        <p:spPr>
          <a:xfrm>
            <a:off x="7167563" y="1470739"/>
            <a:ext cx="443380" cy="146860"/>
          </a:xfrm>
          <a:prstGeom prst="rect">
            <a:avLst/>
          </a:prstGeom>
          <a:noFill/>
          <a:ln>
            <a:noFill/>
          </a:ln>
        </p:spPr>
        <p:txBody>
          <a:bodyPr wrap="square" lIns="27000" tIns="27000" rIns="27000" bIns="27000">
            <a:spAutoFit/>
          </a:bodyPr>
          <a:lstStyle/>
          <a:p>
            <a:pPr algn="ctr"/>
            <a:r>
              <a:rPr lang="ja-JP" altLang="en-US" sz="600" dirty="0">
                <a:latin typeface="BIZ UDPゴシック" panose="020B0400000000000000" pitchFamily="50" charset="-128"/>
                <a:ea typeface="BIZ UDPゴシック" panose="020B0400000000000000" pitchFamily="50" charset="-128"/>
              </a:rPr>
              <a:t>３</a:t>
            </a:r>
            <a:r>
              <a:rPr lang="en-US" altLang="ja-JP" sz="600" dirty="0">
                <a:latin typeface="BIZ UDPゴシック" panose="020B0400000000000000" pitchFamily="50" charset="-128"/>
                <a:ea typeface="BIZ UDPゴシック" panose="020B0400000000000000" pitchFamily="50" charset="-128"/>
              </a:rPr>
              <a:t>0</a:t>
            </a:r>
            <a:r>
              <a:rPr lang="ja-JP" altLang="en-US" sz="600" dirty="0">
                <a:latin typeface="BIZ UDPゴシック" panose="020B0400000000000000" pitchFamily="50" charset="-128"/>
                <a:ea typeface="BIZ UDPゴシック" panose="020B0400000000000000" pitchFamily="50" charset="-128"/>
              </a:rPr>
              <a:t>点台</a:t>
            </a:r>
            <a:endParaRPr lang="ja-JP" altLang="en-US" sz="800"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5A90CC6E-7B3F-5ECA-1257-8C3E87D763A5}"/>
              </a:ext>
            </a:extLst>
          </p:cNvPr>
          <p:cNvSpPr txBox="1"/>
          <p:nvPr/>
        </p:nvSpPr>
        <p:spPr>
          <a:xfrm>
            <a:off x="7564438" y="1470739"/>
            <a:ext cx="443380" cy="146860"/>
          </a:xfrm>
          <a:prstGeom prst="rect">
            <a:avLst/>
          </a:prstGeom>
          <a:noFill/>
          <a:ln>
            <a:noFill/>
          </a:ln>
        </p:spPr>
        <p:txBody>
          <a:bodyPr wrap="square" lIns="27000" tIns="27000" rIns="27000" bIns="27000">
            <a:spAutoFit/>
          </a:bodyPr>
          <a:lstStyle/>
          <a:p>
            <a:pPr algn="ctr"/>
            <a:r>
              <a:rPr lang="en-US" altLang="ja-JP" sz="600" dirty="0">
                <a:latin typeface="BIZ UDPゴシック" panose="020B0400000000000000" pitchFamily="50" charset="-128"/>
                <a:ea typeface="BIZ UDPゴシック" panose="020B0400000000000000" pitchFamily="50" charset="-128"/>
              </a:rPr>
              <a:t>40</a:t>
            </a:r>
            <a:r>
              <a:rPr lang="ja-JP" altLang="en-US" sz="600" dirty="0">
                <a:latin typeface="BIZ UDPゴシック" panose="020B0400000000000000" pitchFamily="50" charset="-128"/>
                <a:ea typeface="BIZ UDPゴシック" panose="020B0400000000000000" pitchFamily="50" charset="-128"/>
              </a:rPr>
              <a:t>点台</a:t>
            </a:r>
            <a:endParaRPr lang="ja-JP" altLang="en-US" sz="8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EA39CAE9-6972-4B6F-C17A-6590C3FE5767}"/>
              </a:ext>
            </a:extLst>
          </p:cNvPr>
          <p:cNvSpPr txBox="1"/>
          <p:nvPr/>
        </p:nvSpPr>
        <p:spPr>
          <a:xfrm>
            <a:off x="7959726" y="1470739"/>
            <a:ext cx="443380" cy="146860"/>
          </a:xfrm>
          <a:prstGeom prst="rect">
            <a:avLst/>
          </a:prstGeom>
          <a:noFill/>
          <a:ln>
            <a:noFill/>
          </a:ln>
        </p:spPr>
        <p:txBody>
          <a:bodyPr wrap="square" lIns="27000" tIns="27000" rIns="27000" bIns="27000">
            <a:spAutoFit/>
          </a:bodyPr>
          <a:lstStyle/>
          <a:p>
            <a:pPr algn="ctr"/>
            <a:r>
              <a:rPr lang="en-US" altLang="ja-JP" sz="600" dirty="0">
                <a:latin typeface="BIZ UDPゴシック" panose="020B0400000000000000" pitchFamily="50" charset="-128"/>
                <a:ea typeface="BIZ UDPゴシック" panose="020B0400000000000000" pitchFamily="50" charset="-128"/>
              </a:rPr>
              <a:t>50</a:t>
            </a:r>
            <a:r>
              <a:rPr lang="ja-JP" altLang="en-US" sz="600" dirty="0">
                <a:latin typeface="BIZ UDPゴシック" panose="020B0400000000000000" pitchFamily="50" charset="-128"/>
                <a:ea typeface="BIZ UDPゴシック" panose="020B0400000000000000" pitchFamily="50" charset="-128"/>
              </a:rPr>
              <a:t>点台</a:t>
            </a:r>
            <a:endParaRPr lang="ja-JP" altLang="en-US" sz="8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922BBE25-A62A-8D14-5329-A9E381AFE4C9}"/>
              </a:ext>
            </a:extLst>
          </p:cNvPr>
          <p:cNvSpPr txBox="1"/>
          <p:nvPr/>
        </p:nvSpPr>
        <p:spPr>
          <a:xfrm>
            <a:off x="8356467" y="1470739"/>
            <a:ext cx="443380" cy="146860"/>
          </a:xfrm>
          <a:prstGeom prst="rect">
            <a:avLst/>
          </a:prstGeom>
          <a:noFill/>
          <a:ln>
            <a:noFill/>
          </a:ln>
        </p:spPr>
        <p:txBody>
          <a:bodyPr wrap="square" lIns="27000" tIns="27000" rIns="27000" bIns="27000">
            <a:spAutoFit/>
          </a:bodyPr>
          <a:lstStyle/>
          <a:p>
            <a:pPr algn="ctr"/>
            <a:r>
              <a:rPr lang="en-US" altLang="ja-JP" sz="600" dirty="0">
                <a:latin typeface="BIZ UDPゴシック" panose="020B0400000000000000" pitchFamily="50" charset="-128"/>
                <a:ea typeface="BIZ UDPゴシック" panose="020B0400000000000000" pitchFamily="50" charset="-128"/>
              </a:rPr>
              <a:t>60</a:t>
            </a:r>
            <a:r>
              <a:rPr lang="ja-JP" altLang="en-US" sz="600" dirty="0">
                <a:latin typeface="BIZ UDPゴシック" panose="020B0400000000000000" pitchFamily="50" charset="-128"/>
                <a:ea typeface="BIZ UDPゴシック" panose="020B0400000000000000" pitchFamily="50" charset="-128"/>
              </a:rPr>
              <a:t>点以上</a:t>
            </a:r>
            <a:endParaRPr lang="ja-JP" altLang="en-US" sz="8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C846C7A8-40E1-FBE2-7C6B-0A244285ACBD}"/>
              </a:ext>
            </a:extLst>
          </p:cNvPr>
          <p:cNvSpPr txBox="1"/>
          <p:nvPr/>
        </p:nvSpPr>
        <p:spPr>
          <a:xfrm>
            <a:off x="6374876" y="371679"/>
            <a:ext cx="232745" cy="146860"/>
          </a:xfrm>
          <a:prstGeom prst="rect">
            <a:avLst/>
          </a:prstGeom>
          <a:noFill/>
          <a:ln>
            <a:noFill/>
          </a:ln>
        </p:spPr>
        <p:txBody>
          <a:bodyPr wrap="square" lIns="27000" tIns="27000" rIns="27000" bIns="27000">
            <a:spAutoFit/>
          </a:bodyPr>
          <a:lstStyle/>
          <a:p>
            <a:pPr algn="ctr"/>
            <a:r>
              <a:rPr lang="en-US" altLang="ja-JP" sz="600" dirty="0">
                <a:latin typeface="BIZ UDPゴシック" panose="020B0400000000000000" pitchFamily="50" charset="-128"/>
                <a:ea typeface="BIZ UDPゴシック" panose="020B0400000000000000" pitchFamily="50" charset="-128"/>
              </a:rPr>
              <a:t>(</a:t>
            </a:r>
            <a:r>
              <a:rPr lang="ja-JP" altLang="en-US" sz="600" dirty="0">
                <a:latin typeface="BIZ UDPゴシック" panose="020B0400000000000000" pitchFamily="50" charset="-128"/>
                <a:ea typeface="BIZ UDPゴシック" panose="020B0400000000000000" pitchFamily="50" charset="-128"/>
              </a:rPr>
              <a:t>％</a:t>
            </a:r>
            <a:r>
              <a:rPr lang="en-US" altLang="ja-JP" sz="600" dirty="0">
                <a:latin typeface="BIZ UDPゴシック" panose="020B0400000000000000" pitchFamily="50" charset="-128"/>
                <a:ea typeface="BIZ UDPゴシック" panose="020B0400000000000000" pitchFamily="50" charset="-128"/>
              </a:rPr>
              <a:t>)</a:t>
            </a:r>
            <a:endParaRPr lang="ja-JP" altLang="en-US" sz="80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9A10A931-88D1-F362-B7D4-52133BCBABFD}"/>
              </a:ext>
            </a:extLst>
          </p:cNvPr>
          <p:cNvSpPr txBox="1"/>
          <p:nvPr/>
        </p:nvSpPr>
        <p:spPr>
          <a:xfrm>
            <a:off x="6406106" y="766678"/>
            <a:ext cx="166540" cy="331526"/>
          </a:xfrm>
          <a:prstGeom prst="rect">
            <a:avLst/>
          </a:prstGeom>
          <a:noFill/>
          <a:ln>
            <a:noFill/>
          </a:ln>
        </p:spPr>
        <p:txBody>
          <a:bodyPr wrap="square" lIns="27000" tIns="27000" rIns="27000" bIns="27000">
            <a:spAutoFit/>
          </a:bodyPr>
          <a:lstStyle/>
          <a:p>
            <a:pPr algn="ctr"/>
            <a:r>
              <a:rPr lang="ja-JP" altLang="en-US" sz="900" b="1" dirty="0">
                <a:latin typeface="BIZ UDPゴシック" panose="020B0400000000000000" pitchFamily="50" charset="-128"/>
                <a:ea typeface="BIZ UDPゴシック" panose="020B0400000000000000" pitchFamily="50" charset="-128"/>
              </a:rPr>
              <a:t>割合</a:t>
            </a:r>
            <a:endParaRPr lang="ja-JP" altLang="en-US" sz="1050" b="1"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83B1E417-EE5E-B1FD-9A53-624E458B1FE0}"/>
              </a:ext>
            </a:extLst>
          </p:cNvPr>
          <p:cNvSpPr txBox="1"/>
          <p:nvPr/>
        </p:nvSpPr>
        <p:spPr>
          <a:xfrm>
            <a:off x="6818573" y="970149"/>
            <a:ext cx="361368" cy="162249"/>
          </a:xfrm>
          <a:prstGeom prst="rect">
            <a:avLst/>
          </a:prstGeom>
          <a:noFill/>
          <a:ln>
            <a:noFill/>
          </a:ln>
        </p:spPr>
        <p:txBody>
          <a:bodyPr wrap="square" lIns="27000" tIns="27000" rIns="27000" bIns="27000">
            <a:spAutoFit/>
          </a:bodyPr>
          <a:lstStyle/>
          <a:p>
            <a:pPr algn="ctr"/>
            <a:r>
              <a:rPr lang="en-US" altLang="ja-JP" sz="700" b="1" dirty="0">
                <a:latin typeface="BIZ UDPゴシック" panose="020B0400000000000000" pitchFamily="50" charset="-128"/>
                <a:ea typeface="BIZ UDPゴシック" panose="020B0400000000000000" pitchFamily="50" charset="-128"/>
              </a:rPr>
              <a:t>24.9</a:t>
            </a:r>
            <a:endParaRPr lang="ja-JP" altLang="en-US" sz="900" b="1"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77095DFD-BE76-2ADC-8171-AE635D837635}"/>
              </a:ext>
            </a:extLst>
          </p:cNvPr>
          <p:cNvSpPr txBox="1"/>
          <p:nvPr/>
        </p:nvSpPr>
        <p:spPr>
          <a:xfrm>
            <a:off x="7206981" y="864845"/>
            <a:ext cx="361368" cy="162249"/>
          </a:xfrm>
          <a:prstGeom prst="rect">
            <a:avLst/>
          </a:prstGeom>
          <a:noFill/>
          <a:ln>
            <a:noFill/>
          </a:ln>
        </p:spPr>
        <p:txBody>
          <a:bodyPr wrap="square" lIns="27000" tIns="27000" rIns="27000" bIns="27000">
            <a:spAutoFit/>
          </a:bodyPr>
          <a:lstStyle/>
          <a:p>
            <a:pPr algn="ctr"/>
            <a:r>
              <a:rPr lang="en-US" altLang="ja-JP" sz="700" b="1" dirty="0">
                <a:latin typeface="BIZ UDPゴシック" panose="020B0400000000000000" pitchFamily="50" charset="-128"/>
                <a:ea typeface="BIZ UDPゴシック" panose="020B0400000000000000" pitchFamily="50" charset="-128"/>
              </a:rPr>
              <a:t>33.4</a:t>
            </a:r>
            <a:endParaRPr lang="ja-JP" altLang="en-US" sz="900" b="1" dirty="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CC605741-E157-0B25-2D23-2339236B371B}"/>
              </a:ext>
            </a:extLst>
          </p:cNvPr>
          <p:cNvSpPr txBox="1"/>
          <p:nvPr/>
        </p:nvSpPr>
        <p:spPr>
          <a:xfrm>
            <a:off x="7606503" y="761656"/>
            <a:ext cx="361368" cy="162249"/>
          </a:xfrm>
          <a:prstGeom prst="rect">
            <a:avLst/>
          </a:prstGeom>
          <a:noFill/>
          <a:ln>
            <a:noFill/>
          </a:ln>
        </p:spPr>
        <p:txBody>
          <a:bodyPr wrap="square" lIns="27000" tIns="27000" rIns="27000" bIns="27000">
            <a:spAutoFit/>
          </a:bodyPr>
          <a:lstStyle/>
          <a:p>
            <a:pPr algn="ctr"/>
            <a:r>
              <a:rPr lang="en-US" altLang="ja-JP" sz="700" b="1" dirty="0">
                <a:latin typeface="BIZ UDPゴシック" panose="020B0400000000000000" pitchFamily="50" charset="-128"/>
                <a:ea typeface="BIZ UDPゴシック" panose="020B0400000000000000" pitchFamily="50" charset="-128"/>
              </a:rPr>
              <a:t>41.2</a:t>
            </a:r>
            <a:endParaRPr lang="ja-JP" altLang="en-US" sz="900" b="1" dirty="0">
              <a:latin typeface="BIZ UDPゴシック" panose="020B0400000000000000" pitchFamily="50" charset="-128"/>
              <a:ea typeface="BIZ UDPゴシック" panose="020B0400000000000000" pitchFamily="50" charset="-128"/>
            </a:endParaRPr>
          </a:p>
        </p:txBody>
      </p:sp>
      <p:sp>
        <p:nvSpPr>
          <p:cNvPr id="21" name="テキスト ボックス 20">
            <a:extLst>
              <a:ext uri="{FF2B5EF4-FFF2-40B4-BE49-F238E27FC236}">
                <a16:creationId xmlns:a16="http://schemas.microsoft.com/office/drawing/2014/main" id="{4D1D6872-4B51-B4F3-DFE2-550E5F059936}"/>
              </a:ext>
            </a:extLst>
          </p:cNvPr>
          <p:cNvSpPr txBox="1"/>
          <p:nvPr/>
        </p:nvSpPr>
        <p:spPr>
          <a:xfrm>
            <a:off x="8001791" y="625661"/>
            <a:ext cx="361368" cy="162249"/>
          </a:xfrm>
          <a:prstGeom prst="rect">
            <a:avLst/>
          </a:prstGeom>
          <a:noFill/>
          <a:ln>
            <a:noFill/>
          </a:ln>
        </p:spPr>
        <p:txBody>
          <a:bodyPr wrap="square" lIns="27000" tIns="27000" rIns="27000" bIns="27000">
            <a:spAutoFit/>
          </a:bodyPr>
          <a:lstStyle/>
          <a:p>
            <a:pPr algn="ctr"/>
            <a:r>
              <a:rPr lang="en-US" altLang="ja-JP" sz="700" b="1" dirty="0">
                <a:latin typeface="BIZ UDPゴシック" panose="020B0400000000000000" pitchFamily="50" charset="-128"/>
                <a:ea typeface="BIZ UDPゴシック" panose="020B0400000000000000" pitchFamily="50" charset="-128"/>
              </a:rPr>
              <a:t>53.0</a:t>
            </a:r>
            <a:endParaRPr lang="ja-JP" altLang="en-US" sz="900" b="1" dirty="0">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D441ED5B-78CC-D930-4604-411EC2AA2E3A}"/>
              </a:ext>
            </a:extLst>
          </p:cNvPr>
          <p:cNvSpPr txBox="1"/>
          <p:nvPr/>
        </p:nvSpPr>
        <p:spPr>
          <a:xfrm>
            <a:off x="8391122" y="431457"/>
            <a:ext cx="361368" cy="162249"/>
          </a:xfrm>
          <a:prstGeom prst="rect">
            <a:avLst/>
          </a:prstGeom>
          <a:noFill/>
          <a:ln>
            <a:noFill/>
          </a:ln>
        </p:spPr>
        <p:txBody>
          <a:bodyPr wrap="square" lIns="27000" tIns="27000" rIns="27000" bIns="27000">
            <a:spAutoFit/>
          </a:bodyPr>
          <a:lstStyle/>
          <a:p>
            <a:pPr algn="ctr"/>
            <a:r>
              <a:rPr lang="en-US" altLang="ja-JP" sz="700" b="1" dirty="0">
                <a:latin typeface="BIZ UDPゴシック" panose="020B0400000000000000" pitchFamily="50" charset="-128"/>
                <a:ea typeface="BIZ UDPゴシック" panose="020B0400000000000000" pitchFamily="50" charset="-128"/>
              </a:rPr>
              <a:t>68.5</a:t>
            </a:r>
            <a:endParaRPr lang="ja-JP" altLang="en-US" sz="900" b="1" dirty="0">
              <a:latin typeface="BIZ UDPゴシック" panose="020B0400000000000000" pitchFamily="50" charset="-128"/>
              <a:ea typeface="BIZ UDPゴシック" panose="020B0400000000000000" pitchFamily="50" charset="-128"/>
            </a:endParaRPr>
          </a:p>
        </p:txBody>
      </p:sp>
      <p:cxnSp>
        <p:nvCxnSpPr>
          <p:cNvPr id="23" name="直線コネクタ 22">
            <a:extLst>
              <a:ext uri="{FF2B5EF4-FFF2-40B4-BE49-F238E27FC236}">
                <a16:creationId xmlns:a16="http://schemas.microsoft.com/office/drawing/2014/main" id="{02B7D073-2C1A-B538-23E8-421410CE5E8D}"/>
              </a:ext>
            </a:extLst>
          </p:cNvPr>
          <p:cNvCxnSpPr>
            <a:cxnSpLocks/>
          </p:cNvCxnSpPr>
          <p:nvPr/>
        </p:nvCxnSpPr>
        <p:spPr>
          <a:xfrm flipV="1">
            <a:off x="7102475" y="1046780"/>
            <a:ext cx="176041" cy="96750"/>
          </a:xfrm>
          <a:prstGeom prst="line">
            <a:avLst/>
          </a:prstGeom>
          <a:ln w="127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1A9CDF0A-CC36-0BA4-BDCA-06887383FDE0}"/>
              </a:ext>
            </a:extLst>
          </p:cNvPr>
          <p:cNvSpPr txBox="1"/>
          <p:nvPr/>
        </p:nvSpPr>
        <p:spPr>
          <a:xfrm>
            <a:off x="8773322" y="1470739"/>
            <a:ext cx="249886" cy="146860"/>
          </a:xfrm>
          <a:prstGeom prst="rect">
            <a:avLst/>
          </a:prstGeom>
          <a:noFill/>
          <a:ln>
            <a:noFill/>
          </a:ln>
        </p:spPr>
        <p:txBody>
          <a:bodyPr wrap="square" lIns="27000" tIns="27000" rIns="27000" bIns="27000">
            <a:spAutoFit/>
          </a:bodyPr>
          <a:lstStyle/>
          <a:p>
            <a:pPr algn="ctr"/>
            <a:r>
              <a:rPr lang="en-US" altLang="ja-JP" sz="600" dirty="0">
                <a:latin typeface="BIZ UDPゴシック" panose="020B0400000000000000" pitchFamily="50" charset="-128"/>
                <a:ea typeface="BIZ UDPゴシック" panose="020B0400000000000000" pitchFamily="50" charset="-128"/>
              </a:rPr>
              <a:t>(</a:t>
            </a:r>
            <a:r>
              <a:rPr lang="ja-JP" altLang="en-US" sz="600" dirty="0">
                <a:latin typeface="BIZ UDPゴシック" panose="020B0400000000000000" pitchFamily="50" charset="-128"/>
                <a:ea typeface="BIZ UDPゴシック" panose="020B0400000000000000" pitchFamily="50" charset="-128"/>
              </a:rPr>
              <a:t>点</a:t>
            </a:r>
            <a:r>
              <a:rPr lang="en-US" altLang="ja-JP" sz="600" dirty="0">
                <a:latin typeface="BIZ UDPゴシック" panose="020B0400000000000000" pitchFamily="50" charset="-128"/>
                <a:ea typeface="BIZ UDPゴシック" panose="020B0400000000000000" pitchFamily="50" charset="-128"/>
              </a:rPr>
              <a:t>)</a:t>
            </a:r>
            <a:endParaRPr lang="ja-JP" altLang="en-US" sz="800" dirty="0">
              <a:latin typeface="BIZ UDPゴシック" panose="020B0400000000000000" pitchFamily="50" charset="-128"/>
              <a:ea typeface="BIZ UDPゴシック" panose="020B0400000000000000" pitchFamily="50" charset="-128"/>
            </a:endParaRPr>
          </a:p>
        </p:txBody>
      </p:sp>
      <p:cxnSp>
        <p:nvCxnSpPr>
          <p:cNvPr id="57" name="直線コネクタ 56">
            <a:extLst>
              <a:ext uri="{FF2B5EF4-FFF2-40B4-BE49-F238E27FC236}">
                <a16:creationId xmlns:a16="http://schemas.microsoft.com/office/drawing/2014/main" id="{8F659D2B-0136-533F-F478-9BD39D294F1B}"/>
              </a:ext>
            </a:extLst>
          </p:cNvPr>
          <p:cNvCxnSpPr>
            <a:cxnSpLocks/>
          </p:cNvCxnSpPr>
          <p:nvPr/>
        </p:nvCxnSpPr>
        <p:spPr>
          <a:xfrm flipV="1">
            <a:off x="7499668" y="933450"/>
            <a:ext cx="179070" cy="99072"/>
          </a:xfrm>
          <a:prstGeom prst="line">
            <a:avLst/>
          </a:prstGeom>
          <a:ln w="127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E152681F-11F6-F4B5-C184-578EF79DACF5}"/>
              </a:ext>
            </a:extLst>
          </p:cNvPr>
          <p:cNvCxnSpPr>
            <a:cxnSpLocks/>
          </p:cNvCxnSpPr>
          <p:nvPr/>
        </p:nvCxnSpPr>
        <p:spPr>
          <a:xfrm flipV="1">
            <a:off x="7888605" y="785813"/>
            <a:ext cx="193358" cy="151459"/>
          </a:xfrm>
          <a:prstGeom prst="line">
            <a:avLst/>
          </a:prstGeom>
          <a:ln w="127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6B7F57EC-B722-1A66-E047-C07A9D287A29}"/>
              </a:ext>
            </a:extLst>
          </p:cNvPr>
          <p:cNvCxnSpPr>
            <a:cxnSpLocks/>
          </p:cNvCxnSpPr>
          <p:nvPr/>
        </p:nvCxnSpPr>
        <p:spPr>
          <a:xfrm flipV="1">
            <a:off x="8288655" y="598488"/>
            <a:ext cx="182245" cy="192733"/>
          </a:xfrm>
          <a:prstGeom prst="line">
            <a:avLst/>
          </a:prstGeom>
          <a:ln w="127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58F03116-7A43-87CD-C981-F5A512670F6A}"/>
              </a:ext>
            </a:extLst>
          </p:cNvPr>
          <p:cNvSpPr/>
          <p:nvPr/>
        </p:nvSpPr>
        <p:spPr>
          <a:xfrm>
            <a:off x="6834188" y="941388"/>
            <a:ext cx="323850" cy="509665"/>
          </a:xfrm>
          <a:prstGeom prst="rect">
            <a:avLst/>
          </a:prstGeom>
          <a:noFill/>
          <a:ln w="19050">
            <a:solidFill>
              <a:srgbClr val="155CA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正方形/長方形 46">
            <a:extLst>
              <a:ext uri="{FF2B5EF4-FFF2-40B4-BE49-F238E27FC236}">
                <a16:creationId xmlns:a16="http://schemas.microsoft.com/office/drawing/2014/main" id="{4B588CAE-C637-581E-6006-DA234B6DC549}"/>
              </a:ext>
            </a:extLst>
          </p:cNvPr>
          <p:cNvSpPr/>
          <p:nvPr/>
        </p:nvSpPr>
        <p:spPr>
          <a:xfrm>
            <a:off x="8404225" y="409575"/>
            <a:ext cx="341314" cy="1041479"/>
          </a:xfrm>
          <a:prstGeom prst="rect">
            <a:avLst/>
          </a:prstGeom>
          <a:noFill/>
          <a:ln w="19050">
            <a:solidFill>
              <a:srgbClr val="155CA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B9362BD9-1506-7A90-7AFE-2BC9D967767F}"/>
              </a:ext>
            </a:extLst>
          </p:cNvPr>
          <p:cNvGrpSpPr/>
          <p:nvPr/>
        </p:nvGrpSpPr>
        <p:grpSpPr>
          <a:xfrm>
            <a:off x="5788647" y="376207"/>
            <a:ext cx="400078" cy="1195856"/>
            <a:chOff x="595863" y="1654594"/>
            <a:chExt cx="828753" cy="1553420"/>
          </a:xfrm>
        </p:grpSpPr>
        <p:sp>
          <p:nvSpPr>
            <p:cNvPr id="68" name="矢印: 上 67">
              <a:extLst>
                <a:ext uri="{FF2B5EF4-FFF2-40B4-BE49-F238E27FC236}">
                  <a16:creationId xmlns:a16="http://schemas.microsoft.com/office/drawing/2014/main" id="{6E2EBBE1-6EB6-1215-A102-4D83E2D10DDA}"/>
                </a:ext>
              </a:extLst>
            </p:cNvPr>
            <p:cNvSpPr/>
            <p:nvPr/>
          </p:nvSpPr>
          <p:spPr>
            <a:xfrm>
              <a:off x="595863" y="1654594"/>
              <a:ext cx="828753" cy="1553420"/>
            </a:xfrm>
            <a:prstGeom prst="upArrow">
              <a:avLst>
                <a:gd name="adj1" fmla="val 50000"/>
                <a:gd name="adj2" fmla="val 44219"/>
              </a:avLst>
            </a:prstGeom>
            <a:gradFill flip="none" rotWithShape="1">
              <a:gsLst>
                <a:gs pos="35000">
                  <a:srgbClr val="4B94D0"/>
                </a:gs>
                <a:gs pos="67000">
                  <a:srgbClr val="B469A8"/>
                </a:gs>
                <a:gs pos="19000">
                  <a:srgbClr val="00A0E7"/>
                </a:gs>
                <a:gs pos="51000">
                  <a:srgbClr val="8785BF"/>
                </a:gs>
                <a:gs pos="82000">
                  <a:srgbClr val="D7308C"/>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69" name="テキスト ボックス 68">
              <a:extLst>
                <a:ext uri="{FF2B5EF4-FFF2-40B4-BE49-F238E27FC236}">
                  <a16:creationId xmlns:a16="http://schemas.microsoft.com/office/drawing/2014/main" id="{73356EA0-6858-8033-0FC7-227B953392C6}"/>
                </a:ext>
              </a:extLst>
            </p:cNvPr>
            <p:cNvSpPr txBox="1"/>
            <p:nvPr/>
          </p:nvSpPr>
          <p:spPr>
            <a:xfrm>
              <a:off x="813091" y="1835033"/>
              <a:ext cx="394300" cy="219891"/>
            </a:xfrm>
            <a:prstGeom prst="rect">
              <a:avLst/>
            </a:prstGeom>
            <a:noFill/>
          </p:spPr>
          <p:txBody>
            <a:bodyPr wrap="square" lIns="0" tIns="0" rIns="0" bIns="0" rtlCol="0">
              <a:spAutoFit/>
            </a:bodyPr>
            <a:lstStyle/>
            <a:p>
              <a:pPr algn="ctr"/>
              <a:r>
                <a:rPr lang="ja-JP" altLang="en-US" sz="1100" b="1" dirty="0">
                  <a:solidFill>
                    <a:schemeClr val="bg1"/>
                  </a:solidFill>
                  <a:latin typeface="BIZ UDPゴシック" panose="020B0400000000000000" pitchFamily="50" charset="-128"/>
                  <a:ea typeface="BIZ UDPゴシック" panose="020B0400000000000000" pitchFamily="50" charset="-128"/>
                </a:rPr>
                <a:t>高</a:t>
              </a:r>
            </a:p>
          </p:txBody>
        </p:sp>
        <p:sp>
          <p:nvSpPr>
            <p:cNvPr id="70" name="テキスト ボックス 69">
              <a:extLst>
                <a:ext uri="{FF2B5EF4-FFF2-40B4-BE49-F238E27FC236}">
                  <a16:creationId xmlns:a16="http://schemas.microsoft.com/office/drawing/2014/main" id="{8453F68C-DA1A-93E3-AEA6-24814BF14C56}"/>
                </a:ext>
              </a:extLst>
            </p:cNvPr>
            <p:cNvSpPr txBox="1"/>
            <p:nvPr/>
          </p:nvSpPr>
          <p:spPr>
            <a:xfrm>
              <a:off x="813091" y="2659748"/>
              <a:ext cx="394300" cy="479764"/>
            </a:xfrm>
            <a:prstGeom prst="rect">
              <a:avLst/>
            </a:prstGeom>
            <a:noFill/>
          </p:spPr>
          <p:txBody>
            <a:bodyPr wrap="square" lIns="0" tIns="0" rIns="0" bIns="0" rtlCol="0">
              <a:spAutoFit/>
            </a:bodyPr>
            <a:lstStyle/>
            <a:p>
              <a:pPr algn="ctr"/>
              <a:r>
                <a:rPr lang="ja-JP" altLang="en-US" sz="800" b="1" dirty="0">
                  <a:solidFill>
                    <a:schemeClr val="bg1"/>
                  </a:solidFill>
                  <a:latin typeface="BIZ UDPゴシック" panose="020B0400000000000000" pitchFamily="50" charset="-128"/>
                  <a:ea typeface="BIZ UDPゴシック" panose="020B0400000000000000" pitchFamily="50" charset="-128"/>
                </a:rPr>
                <a:t>危険度</a:t>
              </a:r>
            </a:p>
          </p:txBody>
        </p:sp>
      </p:grpSp>
      <p:sp>
        <p:nvSpPr>
          <p:cNvPr id="73" name="二等辺三角形 72">
            <a:extLst>
              <a:ext uri="{FF2B5EF4-FFF2-40B4-BE49-F238E27FC236}">
                <a16:creationId xmlns:a16="http://schemas.microsoft.com/office/drawing/2014/main" id="{CEF354B3-B399-5C42-125F-0BDA33C62751}"/>
              </a:ext>
            </a:extLst>
          </p:cNvPr>
          <p:cNvSpPr/>
          <p:nvPr/>
        </p:nvSpPr>
        <p:spPr>
          <a:xfrm rot="5400000">
            <a:off x="4505641" y="483735"/>
            <a:ext cx="115864" cy="145344"/>
          </a:xfrm>
          <a:prstGeom prst="triangle">
            <a:avLst/>
          </a:prstGeom>
          <a:solidFill>
            <a:srgbClr val="D7308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5" name="正方形/長方形 74">
            <a:extLst>
              <a:ext uri="{FF2B5EF4-FFF2-40B4-BE49-F238E27FC236}">
                <a16:creationId xmlns:a16="http://schemas.microsoft.com/office/drawing/2014/main" id="{D3687B80-EF94-B82C-A5C1-9FEC3207E62A}"/>
              </a:ext>
            </a:extLst>
          </p:cNvPr>
          <p:cNvSpPr/>
          <p:nvPr/>
        </p:nvSpPr>
        <p:spPr>
          <a:xfrm>
            <a:off x="3205163" y="376207"/>
            <a:ext cx="1293402" cy="512792"/>
          </a:xfrm>
          <a:prstGeom prst="rect">
            <a:avLst/>
          </a:prstGeom>
          <a:solidFill>
            <a:srgbClr val="D7308C"/>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81000" tIns="54000" rIns="81000" bIns="54000" rtlCol="0" anchor="ctr"/>
          <a:lstStyle/>
          <a:p>
            <a:pPr algn="just">
              <a:lnSpc>
                <a:spcPts val="1100"/>
              </a:lnSpc>
            </a:pPr>
            <a:r>
              <a:rPr lang="ja-JP" altLang="en-US" sz="800" b="1" dirty="0">
                <a:solidFill>
                  <a:schemeClr val="bg1"/>
                </a:solidFill>
                <a:latin typeface="BIZ UDPゴシック" panose="020B0400000000000000" pitchFamily="50" charset="-128"/>
                <a:ea typeface="BIZ UDPゴシック" panose="020B0400000000000000" pitchFamily="50" charset="-128"/>
              </a:rPr>
              <a:t>総合点数が高い人ほど</a:t>
            </a:r>
            <a:br>
              <a:rPr lang="en-US" altLang="ja-JP" sz="800" b="1" dirty="0">
                <a:solidFill>
                  <a:schemeClr val="bg1"/>
                </a:solidFill>
                <a:latin typeface="BIZ UDPゴシック" panose="020B0400000000000000" pitchFamily="50" charset="-128"/>
                <a:ea typeface="BIZ UDPゴシック" panose="020B0400000000000000" pitchFamily="50" charset="-128"/>
              </a:rPr>
            </a:br>
            <a:r>
              <a:rPr lang="ja-JP" altLang="en-US" sz="800" b="1" dirty="0">
                <a:solidFill>
                  <a:schemeClr val="bg1"/>
                </a:solidFill>
                <a:latin typeface="BIZ UDPゴシック" panose="020B0400000000000000" pitchFamily="50" charset="-128"/>
                <a:ea typeface="BIZ UDPゴシック" panose="020B0400000000000000" pitchFamily="50" charset="-128"/>
              </a:rPr>
              <a:t>特に危険！勧誘には意識的に注意しましょう！</a:t>
            </a:r>
            <a:endParaRPr lang="en-US" altLang="ja-JP" sz="800" b="1" dirty="0">
              <a:solidFill>
                <a:schemeClr val="bg1"/>
              </a:solidFill>
              <a:latin typeface="BIZ UDPゴシック" panose="020B0400000000000000" pitchFamily="50" charset="-128"/>
              <a:ea typeface="BIZ UDPゴシック" panose="020B0400000000000000" pitchFamily="50" charset="-128"/>
            </a:endParaRPr>
          </a:p>
        </p:txBody>
      </p:sp>
      <p:sp>
        <p:nvSpPr>
          <p:cNvPr id="76" name="二等辺三角形 75">
            <a:extLst>
              <a:ext uri="{FF2B5EF4-FFF2-40B4-BE49-F238E27FC236}">
                <a16:creationId xmlns:a16="http://schemas.microsoft.com/office/drawing/2014/main" id="{D02CC41E-4BF4-747F-AC89-FE3B7DC32E53}"/>
              </a:ext>
            </a:extLst>
          </p:cNvPr>
          <p:cNvSpPr/>
          <p:nvPr/>
        </p:nvSpPr>
        <p:spPr>
          <a:xfrm rot="5400000">
            <a:off x="4505642" y="1389602"/>
            <a:ext cx="115862" cy="145344"/>
          </a:xfrm>
          <a:prstGeom prst="triangle">
            <a:avLst/>
          </a:prstGeom>
          <a:solidFill>
            <a:srgbClr val="00A0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7" name="正方形/長方形 76">
            <a:extLst>
              <a:ext uri="{FF2B5EF4-FFF2-40B4-BE49-F238E27FC236}">
                <a16:creationId xmlns:a16="http://schemas.microsoft.com/office/drawing/2014/main" id="{6E2026A6-8D04-14B8-7EB3-DF0542B845FD}"/>
              </a:ext>
            </a:extLst>
          </p:cNvPr>
          <p:cNvSpPr/>
          <p:nvPr/>
        </p:nvSpPr>
        <p:spPr>
          <a:xfrm>
            <a:off x="3205163" y="978536"/>
            <a:ext cx="1293402" cy="594677"/>
          </a:xfrm>
          <a:prstGeom prst="rect">
            <a:avLst/>
          </a:prstGeom>
          <a:solidFill>
            <a:srgbClr val="00A0E7"/>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81000" tIns="54000" rIns="81000" bIns="54000" rtlCol="0" anchor="ctr"/>
          <a:lstStyle/>
          <a:p>
            <a:pPr algn="just">
              <a:lnSpc>
                <a:spcPts val="1100"/>
              </a:lnSpc>
            </a:pPr>
            <a:r>
              <a:rPr lang="ja-JP" altLang="en-US" sz="800" b="1" dirty="0">
                <a:solidFill>
                  <a:schemeClr val="bg1"/>
                </a:solidFill>
                <a:latin typeface="BIZ UDPゴシック" panose="020B0400000000000000" pitchFamily="50" charset="-128"/>
                <a:ea typeface="BIZ UDPゴシック" panose="020B0400000000000000" pitchFamily="50" charset="-128"/>
              </a:rPr>
              <a:t>「性格的には自分は被害に遭わない」と思える</a:t>
            </a:r>
            <a:br>
              <a:rPr lang="en-US" altLang="ja-JP" sz="800" b="1" dirty="0">
                <a:solidFill>
                  <a:schemeClr val="bg1"/>
                </a:solidFill>
                <a:latin typeface="BIZ UDPゴシック" panose="020B0400000000000000" pitchFamily="50" charset="-128"/>
                <a:ea typeface="BIZ UDPゴシック" panose="020B0400000000000000" pitchFamily="50" charset="-128"/>
              </a:rPr>
            </a:br>
            <a:r>
              <a:rPr lang="ja-JP" altLang="en-US" sz="800" b="1" dirty="0">
                <a:solidFill>
                  <a:schemeClr val="bg1"/>
                </a:solidFill>
                <a:latin typeface="BIZ UDPゴシック" panose="020B0400000000000000" pitchFamily="50" charset="-128"/>
                <a:ea typeface="BIZ UDPゴシック" panose="020B0400000000000000" pitchFamily="50" charset="-128"/>
              </a:rPr>
              <a:t>ような人でも</a:t>
            </a:r>
            <a:r>
              <a:rPr lang="en-US" altLang="ja-JP" sz="800" b="1" dirty="0">
                <a:solidFill>
                  <a:schemeClr val="bg1"/>
                </a:solidFill>
                <a:latin typeface="BIZ UDPゴシック" panose="020B0400000000000000" pitchFamily="50" charset="-128"/>
                <a:ea typeface="BIZ UDPゴシック" panose="020B0400000000000000" pitchFamily="50" charset="-128"/>
              </a:rPr>
              <a:t>4</a:t>
            </a:r>
            <a:r>
              <a:rPr lang="ja-JP" altLang="en-US" sz="800" b="1" dirty="0">
                <a:solidFill>
                  <a:schemeClr val="bg1"/>
                </a:solidFill>
                <a:latin typeface="BIZ UDPゴシック" panose="020B0400000000000000" pitchFamily="50" charset="-128"/>
                <a:ea typeface="BIZ UDPゴシック" panose="020B0400000000000000" pitchFamily="50" charset="-128"/>
              </a:rPr>
              <a:t>人に</a:t>
            </a:r>
            <a:r>
              <a:rPr lang="en-US" altLang="ja-JP" sz="800" b="1" dirty="0">
                <a:solidFill>
                  <a:schemeClr val="bg1"/>
                </a:solidFill>
                <a:latin typeface="BIZ UDPゴシック" panose="020B0400000000000000" pitchFamily="50" charset="-128"/>
                <a:ea typeface="BIZ UDPゴシック" panose="020B0400000000000000" pitchFamily="50" charset="-128"/>
              </a:rPr>
              <a:t>1</a:t>
            </a:r>
            <a:r>
              <a:rPr lang="ja-JP" altLang="en-US" sz="800" b="1" dirty="0">
                <a:solidFill>
                  <a:schemeClr val="bg1"/>
                </a:solidFill>
                <a:latin typeface="BIZ UDPゴシック" panose="020B0400000000000000" pitchFamily="50" charset="-128"/>
                <a:ea typeface="BIZ UDPゴシック" panose="020B0400000000000000" pitchFamily="50" charset="-128"/>
              </a:rPr>
              <a:t>人は契約！油断は禁物！</a:t>
            </a:r>
            <a:endParaRPr lang="en-US" altLang="ja-JP" sz="800" b="1" dirty="0">
              <a:solidFill>
                <a:schemeClr val="bg1"/>
              </a:solidFill>
              <a:latin typeface="BIZ UDPゴシック" panose="020B0400000000000000" pitchFamily="50" charset="-128"/>
              <a:ea typeface="BIZ UDPゴシック" panose="020B0400000000000000" pitchFamily="50" charset="-128"/>
            </a:endParaRPr>
          </a:p>
        </p:txBody>
      </p:sp>
      <p:sp>
        <p:nvSpPr>
          <p:cNvPr id="78" name="テキスト ボックス 77">
            <a:extLst>
              <a:ext uri="{FF2B5EF4-FFF2-40B4-BE49-F238E27FC236}">
                <a16:creationId xmlns:a16="http://schemas.microsoft.com/office/drawing/2014/main" id="{B7536157-8CC7-AE5D-004D-89341D408305}"/>
              </a:ext>
            </a:extLst>
          </p:cNvPr>
          <p:cNvSpPr txBox="1"/>
          <p:nvPr/>
        </p:nvSpPr>
        <p:spPr>
          <a:xfrm>
            <a:off x="3166707" y="42914"/>
            <a:ext cx="2542365" cy="247978"/>
          </a:xfrm>
          <a:prstGeom prst="rect">
            <a:avLst/>
          </a:prstGeom>
          <a:noFill/>
          <a:ln>
            <a:noFill/>
          </a:ln>
        </p:spPr>
        <p:txBody>
          <a:bodyPr wrap="square" lIns="27000" tIns="27000" rIns="27000" bIns="27000">
            <a:spAutoFit/>
          </a:bodyPr>
          <a:lstStyle/>
          <a:p>
            <a:pPr algn="dist">
              <a:lnSpc>
                <a:spcPts val="1800"/>
              </a:lnSpc>
            </a:pPr>
            <a:r>
              <a:rPr lang="ja-JP" altLang="en-US" sz="1050" b="1" dirty="0">
                <a:solidFill>
                  <a:srgbClr val="155CAF"/>
                </a:solidFill>
                <a:latin typeface="BIZ UDPゴシック" panose="020B0400000000000000" pitchFamily="50" charset="-128"/>
                <a:ea typeface="BIZ UDPゴシック" panose="020B0400000000000000" pitchFamily="50" charset="-128"/>
              </a:rPr>
              <a:t>▮</a:t>
            </a:r>
            <a:r>
              <a:rPr lang="ja-JP" altLang="en-US" sz="1050" b="1" dirty="0">
                <a:latin typeface="BIZ UDPゴシック" panose="020B0400000000000000" pitchFamily="50" charset="-128"/>
                <a:ea typeface="BIZ UDPゴシック" panose="020B0400000000000000" pitchFamily="50" charset="-128"/>
              </a:rPr>
              <a:t>勧誘を受けたときに契約してしまう確率</a:t>
            </a:r>
            <a:endParaRPr lang="ja-JP" altLang="en-US" sz="1200" b="1" dirty="0">
              <a:solidFill>
                <a:srgbClr val="D7308C"/>
              </a:solidFill>
              <a:latin typeface="BIZ UDPゴシック" panose="020B0400000000000000" pitchFamily="50" charset="-128"/>
              <a:ea typeface="BIZ UDPゴシック" panose="020B0400000000000000" pitchFamily="50" charset="-128"/>
            </a:endParaRPr>
          </a:p>
        </p:txBody>
      </p:sp>
      <p:sp>
        <p:nvSpPr>
          <p:cNvPr id="91" name="テキスト ボックス 90">
            <a:extLst>
              <a:ext uri="{FF2B5EF4-FFF2-40B4-BE49-F238E27FC236}">
                <a16:creationId xmlns:a16="http://schemas.microsoft.com/office/drawing/2014/main" id="{AEA28E9B-2CE1-ED2E-3E45-4F09F0787F53}"/>
              </a:ext>
            </a:extLst>
          </p:cNvPr>
          <p:cNvSpPr txBox="1"/>
          <p:nvPr/>
        </p:nvSpPr>
        <p:spPr>
          <a:xfrm>
            <a:off x="4656289" y="401717"/>
            <a:ext cx="690411" cy="1170346"/>
          </a:xfrm>
          <a:prstGeom prst="rect">
            <a:avLst/>
          </a:prstGeom>
          <a:noFill/>
          <a:ln>
            <a:noFill/>
          </a:ln>
        </p:spPr>
        <p:txBody>
          <a:bodyPr wrap="square" lIns="27000" tIns="27000" rIns="27000" bIns="27000">
            <a:spAutoFit/>
          </a:bodyPr>
          <a:lstStyle/>
          <a:p>
            <a:pPr>
              <a:lnSpc>
                <a:spcPts val="1800"/>
              </a:lnSpc>
            </a:pPr>
            <a:r>
              <a:rPr lang="en-US" altLang="ja-JP" sz="1000" b="1" dirty="0">
                <a:latin typeface="BIZ UDPゴシック" panose="020B0400000000000000" pitchFamily="50" charset="-128"/>
                <a:ea typeface="BIZ UDPゴシック" panose="020B0400000000000000" pitchFamily="50" charset="-128"/>
              </a:rPr>
              <a:t>60</a:t>
            </a:r>
            <a:r>
              <a:rPr lang="ja-JP" altLang="en-US" sz="800" b="1" dirty="0">
                <a:latin typeface="BIZ UDPゴシック" panose="020B0400000000000000" pitchFamily="50" charset="-128"/>
                <a:ea typeface="BIZ UDPゴシック" panose="020B0400000000000000" pitchFamily="50" charset="-128"/>
              </a:rPr>
              <a:t>点以上</a:t>
            </a:r>
            <a:endParaRPr lang="en-US" altLang="ja-JP" sz="1000" b="1" dirty="0">
              <a:latin typeface="BIZ UDPゴシック" panose="020B0400000000000000" pitchFamily="50" charset="-128"/>
              <a:ea typeface="BIZ UDPゴシック" panose="020B0400000000000000" pitchFamily="50" charset="-128"/>
            </a:endParaRPr>
          </a:p>
          <a:p>
            <a:pPr>
              <a:lnSpc>
                <a:spcPts val="1800"/>
              </a:lnSpc>
            </a:pPr>
            <a:r>
              <a:rPr lang="en-US" altLang="ja-JP" sz="1000" b="1" dirty="0">
                <a:latin typeface="BIZ UDPゴシック" panose="020B0400000000000000" pitchFamily="50" charset="-128"/>
                <a:ea typeface="BIZ UDPゴシック" panose="020B0400000000000000" pitchFamily="50" charset="-128"/>
              </a:rPr>
              <a:t>50</a:t>
            </a:r>
            <a:r>
              <a:rPr lang="ja-JP" altLang="en-US" sz="800" b="1" dirty="0">
                <a:latin typeface="BIZ UDPゴシック" panose="020B0400000000000000" pitchFamily="50" charset="-128"/>
                <a:ea typeface="BIZ UDPゴシック" panose="020B0400000000000000" pitchFamily="50" charset="-128"/>
              </a:rPr>
              <a:t>点台</a:t>
            </a:r>
            <a:endParaRPr lang="en-US" altLang="ja-JP" sz="1100" b="1" dirty="0">
              <a:latin typeface="BIZ UDPゴシック" panose="020B0400000000000000" pitchFamily="50" charset="-128"/>
              <a:ea typeface="BIZ UDPゴシック" panose="020B0400000000000000" pitchFamily="50" charset="-128"/>
            </a:endParaRPr>
          </a:p>
          <a:p>
            <a:pPr>
              <a:lnSpc>
                <a:spcPts val="1800"/>
              </a:lnSpc>
            </a:pPr>
            <a:r>
              <a:rPr lang="en-US" altLang="ja-JP" sz="1000" b="1" dirty="0">
                <a:latin typeface="BIZ UDPゴシック" panose="020B0400000000000000" pitchFamily="50" charset="-128"/>
                <a:ea typeface="BIZ UDPゴシック" panose="020B0400000000000000" pitchFamily="50" charset="-128"/>
              </a:rPr>
              <a:t>40</a:t>
            </a:r>
            <a:r>
              <a:rPr lang="ja-JP" altLang="en-US" sz="800" b="1" dirty="0">
                <a:latin typeface="BIZ UDPゴシック" panose="020B0400000000000000" pitchFamily="50" charset="-128"/>
                <a:ea typeface="BIZ UDPゴシック" panose="020B0400000000000000" pitchFamily="50" charset="-128"/>
              </a:rPr>
              <a:t>点台</a:t>
            </a:r>
            <a:endParaRPr lang="en-US" altLang="ja-JP" sz="800" b="1" dirty="0">
              <a:latin typeface="BIZ UDPゴシック" panose="020B0400000000000000" pitchFamily="50" charset="-128"/>
              <a:ea typeface="BIZ UDPゴシック" panose="020B0400000000000000" pitchFamily="50" charset="-128"/>
            </a:endParaRPr>
          </a:p>
          <a:p>
            <a:pPr>
              <a:lnSpc>
                <a:spcPts val="1800"/>
              </a:lnSpc>
            </a:pPr>
            <a:r>
              <a:rPr lang="en-US" altLang="ja-JP" sz="1000" b="1" dirty="0">
                <a:latin typeface="BIZ UDPゴシック" panose="020B0400000000000000" pitchFamily="50" charset="-128"/>
                <a:ea typeface="BIZ UDPゴシック" panose="020B0400000000000000" pitchFamily="50" charset="-128"/>
              </a:rPr>
              <a:t>30</a:t>
            </a:r>
            <a:r>
              <a:rPr lang="ja-JP" altLang="en-US" sz="800" b="1" dirty="0">
                <a:latin typeface="BIZ UDPゴシック" panose="020B0400000000000000" pitchFamily="50" charset="-128"/>
                <a:ea typeface="BIZ UDPゴシック" panose="020B0400000000000000" pitchFamily="50" charset="-128"/>
              </a:rPr>
              <a:t>点台</a:t>
            </a:r>
            <a:endParaRPr lang="en-US" altLang="ja-JP" sz="800" b="1" dirty="0">
              <a:latin typeface="BIZ UDPゴシック" panose="020B0400000000000000" pitchFamily="50" charset="-128"/>
              <a:ea typeface="BIZ UDPゴシック" panose="020B0400000000000000" pitchFamily="50" charset="-128"/>
            </a:endParaRPr>
          </a:p>
          <a:p>
            <a:pPr>
              <a:lnSpc>
                <a:spcPts val="1800"/>
              </a:lnSpc>
            </a:pPr>
            <a:r>
              <a:rPr lang="en-US" altLang="ja-JP" sz="1000" b="1" dirty="0">
                <a:latin typeface="BIZ UDPゴシック" panose="020B0400000000000000" pitchFamily="50" charset="-128"/>
                <a:ea typeface="BIZ UDPゴシック" panose="020B0400000000000000" pitchFamily="50" charset="-128"/>
              </a:rPr>
              <a:t>30</a:t>
            </a:r>
            <a:r>
              <a:rPr lang="ja-JP" altLang="en-US" sz="800" b="1" dirty="0">
                <a:latin typeface="BIZ UDPゴシック" panose="020B0400000000000000" pitchFamily="50" charset="-128"/>
                <a:ea typeface="BIZ UDPゴシック" panose="020B0400000000000000" pitchFamily="50" charset="-128"/>
              </a:rPr>
              <a:t>点未満</a:t>
            </a:r>
            <a:endParaRPr lang="en-US" altLang="ja-JP" sz="800" b="1" dirty="0">
              <a:latin typeface="BIZ UDPゴシック" panose="020B0400000000000000" pitchFamily="50" charset="-128"/>
              <a:ea typeface="BIZ UDPゴシック" panose="020B0400000000000000" pitchFamily="50" charset="-128"/>
            </a:endParaRPr>
          </a:p>
        </p:txBody>
      </p:sp>
      <p:sp>
        <p:nvSpPr>
          <p:cNvPr id="92" name="テキスト ボックス 91">
            <a:extLst>
              <a:ext uri="{FF2B5EF4-FFF2-40B4-BE49-F238E27FC236}">
                <a16:creationId xmlns:a16="http://schemas.microsoft.com/office/drawing/2014/main" id="{C85B7E42-01C8-7B8A-6365-3BDBB613B690}"/>
              </a:ext>
            </a:extLst>
          </p:cNvPr>
          <p:cNvSpPr txBox="1"/>
          <p:nvPr/>
        </p:nvSpPr>
        <p:spPr>
          <a:xfrm>
            <a:off x="5196039" y="401717"/>
            <a:ext cx="690411" cy="1170346"/>
          </a:xfrm>
          <a:prstGeom prst="rect">
            <a:avLst/>
          </a:prstGeom>
          <a:noFill/>
          <a:ln>
            <a:noFill/>
          </a:ln>
        </p:spPr>
        <p:txBody>
          <a:bodyPr wrap="square" lIns="27000" tIns="27000" rIns="27000" bIns="27000">
            <a:spAutoFit/>
          </a:bodyPr>
          <a:lstStyle/>
          <a:p>
            <a:pPr>
              <a:lnSpc>
                <a:spcPts val="1800"/>
              </a:lnSpc>
            </a:pPr>
            <a:r>
              <a:rPr lang="ja-JP" altLang="en-US" sz="1000" b="1" dirty="0">
                <a:latin typeface="BIZ UDPゴシック" panose="020B0400000000000000" pitchFamily="50" charset="-128"/>
                <a:ea typeface="BIZ UDPゴシック" panose="020B0400000000000000" pitchFamily="50" charset="-128"/>
              </a:rPr>
              <a:t>： </a:t>
            </a:r>
            <a:r>
              <a:rPr lang="ja-JP" altLang="en-US" sz="800" b="1" dirty="0">
                <a:latin typeface="BIZ UDPゴシック" panose="020B0400000000000000" pitchFamily="50" charset="-128"/>
                <a:ea typeface="BIZ UDPゴシック" panose="020B0400000000000000" pitchFamily="50" charset="-128"/>
              </a:rPr>
              <a:t>約</a:t>
            </a:r>
            <a:r>
              <a:rPr lang="en-US" altLang="ja-JP" sz="1000" b="1" dirty="0">
                <a:latin typeface="BIZ UDPゴシック" panose="020B0400000000000000" pitchFamily="50" charset="-128"/>
                <a:ea typeface="BIZ UDPゴシック" panose="020B0400000000000000" pitchFamily="50" charset="-128"/>
              </a:rPr>
              <a:t>70</a:t>
            </a:r>
            <a:r>
              <a:rPr lang="ja-JP" altLang="en-US" sz="800" b="1" dirty="0">
                <a:latin typeface="BIZ UDPゴシック" panose="020B0400000000000000" pitchFamily="50" charset="-128"/>
                <a:ea typeface="BIZ UDPゴシック" panose="020B0400000000000000" pitchFamily="50" charset="-128"/>
              </a:rPr>
              <a:t>％</a:t>
            </a:r>
            <a:endParaRPr lang="en-US" altLang="ja-JP" sz="800" b="1" dirty="0">
              <a:latin typeface="BIZ UDPゴシック" panose="020B0400000000000000" pitchFamily="50" charset="-128"/>
              <a:ea typeface="BIZ UDPゴシック" panose="020B0400000000000000" pitchFamily="50" charset="-128"/>
            </a:endParaRPr>
          </a:p>
          <a:p>
            <a:pPr>
              <a:lnSpc>
                <a:spcPts val="1800"/>
              </a:lnSpc>
            </a:pPr>
            <a:r>
              <a:rPr lang="ja-JP" altLang="en-US" sz="1000" b="1" dirty="0">
                <a:latin typeface="BIZ UDPゴシック" panose="020B0400000000000000" pitchFamily="50" charset="-128"/>
                <a:ea typeface="BIZ UDPゴシック" panose="020B0400000000000000" pitchFamily="50" charset="-128"/>
              </a:rPr>
              <a:t>： </a:t>
            </a:r>
            <a:r>
              <a:rPr lang="ja-JP" altLang="en-US" sz="800" b="1" dirty="0">
                <a:latin typeface="BIZ UDPゴシック" panose="020B0400000000000000" pitchFamily="50" charset="-128"/>
                <a:ea typeface="BIZ UDPゴシック" panose="020B0400000000000000" pitchFamily="50" charset="-128"/>
              </a:rPr>
              <a:t>約</a:t>
            </a:r>
            <a:r>
              <a:rPr lang="en-US" altLang="ja-JP" sz="1000" b="1" dirty="0">
                <a:latin typeface="BIZ UDPゴシック" panose="020B0400000000000000" pitchFamily="50" charset="-128"/>
                <a:ea typeface="BIZ UDPゴシック" panose="020B0400000000000000" pitchFamily="50" charset="-128"/>
              </a:rPr>
              <a:t>50</a:t>
            </a:r>
            <a:r>
              <a:rPr lang="ja-JP" altLang="en-US" sz="800" b="1" dirty="0">
                <a:latin typeface="BIZ UDPゴシック" panose="020B0400000000000000" pitchFamily="50" charset="-128"/>
                <a:ea typeface="BIZ UDPゴシック" panose="020B0400000000000000" pitchFamily="50" charset="-128"/>
              </a:rPr>
              <a:t>％</a:t>
            </a:r>
            <a:endParaRPr lang="en-US" altLang="ja-JP" sz="800" b="1" dirty="0">
              <a:latin typeface="BIZ UDPゴシック" panose="020B0400000000000000" pitchFamily="50" charset="-128"/>
              <a:ea typeface="BIZ UDPゴシック" panose="020B0400000000000000" pitchFamily="50" charset="-128"/>
            </a:endParaRPr>
          </a:p>
          <a:p>
            <a:pPr>
              <a:lnSpc>
                <a:spcPts val="1800"/>
              </a:lnSpc>
            </a:pPr>
            <a:r>
              <a:rPr lang="ja-JP" altLang="en-US" sz="1000" b="1" dirty="0">
                <a:latin typeface="BIZ UDPゴシック" panose="020B0400000000000000" pitchFamily="50" charset="-128"/>
                <a:ea typeface="BIZ UDPゴシック" panose="020B0400000000000000" pitchFamily="50" charset="-128"/>
              </a:rPr>
              <a:t>： </a:t>
            </a:r>
            <a:r>
              <a:rPr lang="ja-JP" altLang="en-US" sz="800" b="1" dirty="0">
                <a:latin typeface="BIZ UDPゴシック" panose="020B0400000000000000" pitchFamily="50" charset="-128"/>
                <a:ea typeface="BIZ UDPゴシック" panose="020B0400000000000000" pitchFamily="50" charset="-128"/>
              </a:rPr>
              <a:t>約</a:t>
            </a:r>
            <a:r>
              <a:rPr lang="en-US" altLang="ja-JP" sz="1000" b="1" dirty="0">
                <a:latin typeface="BIZ UDPゴシック" panose="020B0400000000000000" pitchFamily="50" charset="-128"/>
                <a:ea typeface="BIZ UDPゴシック" panose="020B0400000000000000" pitchFamily="50" charset="-128"/>
              </a:rPr>
              <a:t>40</a:t>
            </a:r>
            <a:r>
              <a:rPr lang="ja-JP" altLang="en-US" sz="800" b="1" dirty="0">
                <a:latin typeface="BIZ UDPゴシック" panose="020B0400000000000000" pitchFamily="50" charset="-128"/>
                <a:ea typeface="BIZ UDPゴシック" panose="020B0400000000000000" pitchFamily="50" charset="-128"/>
              </a:rPr>
              <a:t>％</a:t>
            </a:r>
            <a:endParaRPr lang="en-US" altLang="ja-JP" sz="800" b="1" dirty="0">
              <a:latin typeface="BIZ UDPゴシック" panose="020B0400000000000000" pitchFamily="50" charset="-128"/>
              <a:ea typeface="BIZ UDPゴシック" panose="020B0400000000000000" pitchFamily="50" charset="-128"/>
            </a:endParaRPr>
          </a:p>
          <a:p>
            <a:pPr>
              <a:lnSpc>
                <a:spcPts val="1800"/>
              </a:lnSpc>
            </a:pPr>
            <a:r>
              <a:rPr lang="ja-JP" altLang="en-US" sz="1000" b="1" dirty="0">
                <a:latin typeface="BIZ UDPゴシック" panose="020B0400000000000000" pitchFamily="50" charset="-128"/>
                <a:ea typeface="BIZ UDPゴシック" panose="020B0400000000000000" pitchFamily="50" charset="-128"/>
              </a:rPr>
              <a:t>： </a:t>
            </a:r>
            <a:r>
              <a:rPr lang="ja-JP" altLang="en-US" sz="800" b="1" dirty="0">
                <a:latin typeface="BIZ UDPゴシック" panose="020B0400000000000000" pitchFamily="50" charset="-128"/>
                <a:ea typeface="BIZ UDPゴシック" panose="020B0400000000000000" pitchFamily="50" charset="-128"/>
              </a:rPr>
              <a:t>約</a:t>
            </a:r>
            <a:r>
              <a:rPr lang="en-US" altLang="ja-JP" sz="1000" b="1" dirty="0">
                <a:latin typeface="BIZ UDPゴシック" panose="020B0400000000000000" pitchFamily="50" charset="-128"/>
                <a:ea typeface="BIZ UDPゴシック" panose="020B0400000000000000" pitchFamily="50" charset="-128"/>
              </a:rPr>
              <a:t>30</a:t>
            </a:r>
            <a:r>
              <a:rPr lang="ja-JP" altLang="en-US" sz="800" b="1" dirty="0">
                <a:latin typeface="BIZ UDPゴシック" panose="020B0400000000000000" pitchFamily="50" charset="-128"/>
                <a:ea typeface="BIZ UDPゴシック" panose="020B0400000000000000" pitchFamily="50" charset="-128"/>
              </a:rPr>
              <a:t>％</a:t>
            </a:r>
            <a:endParaRPr lang="en-US" altLang="ja-JP" sz="800" b="1" dirty="0">
              <a:latin typeface="BIZ UDPゴシック" panose="020B0400000000000000" pitchFamily="50" charset="-128"/>
              <a:ea typeface="BIZ UDPゴシック" panose="020B0400000000000000" pitchFamily="50" charset="-128"/>
            </a:endParaRPr>
          </a:p>
          <a:p>
            <a:pPr>
              <a:lnSpc>
                <a:spcPts val="1800"/>
              </a:lnSpc>
            </a:pPr>
            <a:r>
              <a:rPr lang="ja-JP" altLang="en-US" sz="1000" b="1" dirty="0">
                <a:latin typeface="BIZ UDPゴシック" panose="020B0400000000000000" pitchFamily="50" charset="-128"/>
                <a:ea typeface="BIZ UDPゴシック" panose="020B0400000000000000" pitchFamily="50" charset="-128"/>
              </a:rPr>
              <a:t>： </a:t>
            </a:r>
            <a:r>
              <a:rPr lang="ja-JP" altLang="en-US" sz="800" b="1" dirty="0">
                <a:latin typeface="BIZ UDPゴシック" panose="020B0400000000000000" pitchFamily="50" charset="-128"/>
                <a:ea typeface="BIZ UDPゴシック" panose="020B0400000000000000" pitchFamily="50" charset="-128"/>
              </a:rPr>
              <a:t>約</a:t>
            </a:r>
            <a:r>
              <a:rPr lang="en-US" altLang="ja-JP" sz="1000" b="1" dirty="0">
                <a:latin typeface="BIZ UDPゴシック" panose="020B0400000000000000" pitchFamily="50" charset="-128"/>
                <a:ea typeface="BIZ UDPゴシック" panose="020B0400000000000000" pitchFamily="50" charset="-128"/>
              </a:rPr>
              <a:t>25</a:t>
            </a:r>
            <a:r>
              <a:rPr lang="ja-JP" altLang="en-US" sz="800" b="1" dirty="0">
                <a:latin typeface="BIZ UDPゴシック" panose="020B0400000000000000" pitchFamily="50" charset="-128"/>
                <a:ea typeface="BIZ UDPゴシック" panose="020B0400000000000000" pitchFamily="50" charset="-128"/>
              </a:rPr>
              <a:t>％</a:t>
            </a:r>
            <a:endParaRPr lang="en-US" altLang="ja-JP" sz="800" b="1" dirty="0">
              <a:latin typeface="BIZ UDPゴシック" panose="020B0400000000000000" pitchFamily="50" charset="-128"/>
              <a:ea typeface="BIZ UDPゴシック" panose="020B0400000000000000" pitchFamily="50" charset="-128"/>
            </a:endParaRPr>
          </a:p>
        </p:txBody>
      </p:sp>
      <p:sp>
        <p:nvSpPr>
          <p:cNvPr id="93" name="テキスト ボックス 92">
            <a:extLst>
              <a:ext uri="{FF2B5EF4-FFF2-40B4-BE49-F238E27FC236}">
                <a16:creationId xmlns:a16="http://schemas.microsoft.com/office/drawing/2014/main" id="{A5C3EBE1-F4D8-881D-0F70-6F8EC886D0C4}"/>
              </a:ext>
            </a:extLst>
          </p:cNvPr>
          <p:cNvSpPr txBox="1"/>
          <p:nvPr/>
        </p:nvSpPr>
        <p:spPr>
          <a:xfrm>
            <a:off x="6412591" y="42914"/>
            <a:ext cx="1836059" cy="249902"/>
          </a:xfrm>
          <a:prstGeom prst="rect">
            <a:avLst/>
          </a:prstGeom>
          <a:noFill/>
          <a:ln>
            <a:noFill/>
          </a:ln>
        </p:spPr>
        <p:txBody>
          <a:bodyPr wrap="square" lIns="27000" tIns="27000" rIns="27000" bIns="27000">
            <a:spAutoFit/>
          </a:bodyPr>
          <a:lstStyle/>
          <a:p>
            <a:pPr algn="dist">
              <a:lnSpc>
                <a:spcPts val="1800"/>
              </a:lnSpc>
            </a:pPr>
            <a:r>
              <a:rPr lang="ja-JP" altLang="en-US" sz="1050" b="1" dirty="0">
                <a:solidFill>
                  <a:srgbClr val="155CAF"/>
                </a:solidFill>
                <a:latin typeface="BIZ UDPゴシック" panose="020B0400000000000000" pitchFamily="50" charset="-128"/>
                <a:ea typeface="BIZ UDPゴシック" panose="020B0400000000000000" pitchFamily="50" charset="-128"/>
              </a:rPr>
              <a:t>▮</a:t>
            </a:r>
            <a:r>
              <a:rPr lang="ja-JP" altLang="en-US" sz="1050" b="1" dirty="0">
                <a:latin typeface="BIZ UDPゴシック" panose="020B0400000000000000" pitchFamily="50" charset="-128"/>
                <a:ea typeface="BIZ UDPゴシック" panose="020B0400000000000000" pitchFamily="50" charset="-128"/>
              </a:rPr>
              <a:t>総合点数と購入・契約の割合</a:t>
            </a:r>
          </a:p>
        </p:txBody>
      </p:sp>
    </p:spTree>
    <p:extLst>
      <p:ext uri="{BB962C8B-B14F-4D97-AF65-F5344CB8AC3E}">
        <p14:creationId xmlns:p14="http://schemas.microsoft.com/office/powerpoint/2010/main" val="7081397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df06ef0-b8e3-4299-a963-1b3ec9fc1c8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D8260ADBB959D46AC6D81730F23702D" ma:contentTypeVersion="5" ma:contentTypeDescription="新しいドキュメントを作成します。" ma:contentTypeScope="" ma:versionID="0d6c78c157adcad0269484e6f4679bd8">
  <xsd:schema xmlns:xsd="http://www.w3.org/2001/XMLSchema" xmlns:xs="http://www.w3.org/2001/XMLSchema" xmlns:p="http://schemas.microsoft.com/office/2006/metadata/properties" xmlns:ns3="2df06ef0-b8e3-4299-a963-1b3ec9fc1c82" targetNamespace="http://schemas.microsoft.com/office/2006/metadata/properties" ma:root="true" ma:fieldsID="3063c17de1ebe035902acdd2e05df2b8" ns3:_="">
    <xsd:import namespace="2df06ef0-b8e3-4299-a963-1b3ec9fc1c82"/>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f06ef0-b8e3-4299-a963-1b3ec9fc1c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F262F-35DC-4933-BBCD-3E4473139D9A}">
  <ds:schemaRefs>
    <ds:schemaRef ds:uri="http://purl.org/dc/dcmitype/"/>
    <ds:schemaRef ds:uri="http://schemas.microsoft.com/office/2006/metadata/properties"/>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2df06ef0-b8e3-4299-a963-1b3ec9fc1c82"/>
    <ds:schemaRef ds:uri="http://purl.org/dc/terms/"/>
  </ds:schemaRefs>
</ds:datastoreItem>
</file>

<file path=customXml/itemProps2.xml><?xml version="1.0" encoding="utf-8"?>
<ds:datastoreItem xmlns:ds="http://schemas.openxmlformats.org/officeDocument/2006/customXml" ds:itemID="{19312E48-A551-4624-8A02-3C7C148807ED}">
  <ds:schemaRefs>
    <ds:schemaRef ds:uri="http://schemas.microsoft.com/sharepoint/v3/contenttype/forms"/>
  </ds:schemaRefs>
</ds:datastoreItem>
</file>

<file path=customXml/itemProps3.xml><?xml version="1.0" encoding="utf-8"?>
<ds:datastoreItem xmlns:ds="http://schemas.openxmlformats.org/officeDocument/2006/customXml" ds:itemID="{43CC9C07-8E5D-4579-A44A-DA411B762F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f06ef0-b8e3-4299-a963-1b3ec9fc1c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3369</TotalTime>
  <Words>723</Words>
  <PresentationFormat>画面に合わせる (4:3)</PresentationFormat>
  <Paragraphs>126</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メイリオ</vt:lpstr>
      <vt:lpstr>游ゴシック</vt:lpstr>
      <vt:lpstr>Arial</vt:lpstr>
      <vt:lpstr>Office テーマ</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
  <dc:creator/>
  <cp:keywords/>
  <dc:description/>
  <cp:lastPrinted>2024-02-22T11:37:53Z</cp:lastPrinted>
  <dcterms:created xsi:type="dcterms:W3CDTF">2020-08-21T08:47:09Z</dcterms:created>
  <dcterms:modified xsi:type="dcterms:W3CDTF">2024-03-25T03:29:22Z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0x010100DD8260ADBB959D46AC6D81730F23702D</vt:lpwstr>
  </property>
</Properties>
</file>