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64" r:id="rId4"/>
    <p:sldMasterId id="2147483679" r:id="rId5"/>
    <p:sldMasterId id="2147483740" r:id="rId6"/>
  </p:sldMasterIdLst>
  <p:notesMasterIdLst>
    <p:notesMasterId r:id="rId21"/>
  </p:notesMasterIdLst>
  <p:sldIdLst>
    <p:sldId id="338" r:id="rId7"/>
    <p:sldId id="322" r:id="rId8"/>
    <p:sldId id="323" r:id="rId9"/>
    <p:sldId id="342" r:id="rId10"/>
    <p:sldId id="325" r:id="rId11"/>
    <p:sldId id="326" r:id="rId12"/>
    <p:sldId id="327" r:id="rId13"/>
    <p:sldId id="328" r:id="rId14"/>
    <p:sldId id="329" r:id="rId15"/>
    <p:sldId id="330" r:id="rId16"/>
    <p:sldId id="346" r:id="rId17"/>
    <p:sldId id="333" r:id="rId18"/>
    <p:sldId id="336" r:id="rId19"/>
    <p:sldId id="345" r:id="rId2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6" pos="1673" userDrawn="1">
          <p15:clr>
            <a:srgbClr val="A4A3A4"/>
          </p15:clr>
        </p15:guide>
        <p15:guide id="7" pos="4059" userDrawn="1">
          <p15:clr>
            <a:srgbClr val="A4A3A4"/>
          </p15:clr>
        </p15:guide>
        <p15:guide id="8" pos="3379" userDrawn="1">
          <p15:clr>
            <a:srgbClr val="A4A3A4"/>
          </p15:clr>
        </p15:guide>
        <p15:guide id="9" pos="4649" userDrawn="1">
          <p15:clr>
            <a:srgbClr val="A4A3A4"/>
          </p15:clr>
        </p15:guide>
        <p15:guide id="10" pos="1043" userDrawn="1">
          <p15:clr>
            <a:srgbClr val="A4A3A4"/>
          </p15:clr>
        </p15:guide>
        <p15:guide id="11" pos="5647" userDrawn="1">
          <p15:clr>
            <a:srgbClr val="A4A3A4"/>
          </p15:clr>
        </p15:guide>
        <p15:guide id="12" orient="horz" pos="368" userDrawn="1">
          <p15:clr>
            <a:srgbClr val="A4A3A4"/>
          </p15:clr>
        </p15:guide>
        <p15:guide id="13" orient="horz" pos="754" userDrawn="1">
          <p15:clr>
            <a:srgbClr val="A4A3A4"/>
          </p15:clr>
        </p15:guide>
        <p15:guide id="14" orient="horz" pos="1049" userDrawn="1">
          <p15:clr>
            <a:srgbClr val="A4A3A4"/>
          </p15:clr>
        </p15:guide>
        <p15:guide id="15" orient="horz" pos="1162" userDrawn="1">
          <p15:clr>
            <a:srgbClr val="A4A3A4"/>
          </p15:clr>
        </p15:guide>
        <p15:guide id="16" orient="horz" pos="4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5DC899-139E-CA9E-F65B-D50D606BCE57}" name="Ito Takahiro" initials="TI" userId="Ito Takahir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EF6"/>
    <a:srgbClr val="155DAA"/>
    <a:srgbClr val="FF6600"/>
    <a:srgbClr val="94ABF4"/>
    <a:srgbClr val="FFFFFF"/>
    <a:srgbClr val="DEEBF7"/>
    <a:srgbClr val="155CAF"/>
    <a:srgbClr val="7CBCFF"/>
    <a:srgbClr val="57BD63"/>
    <a:srgbClr val="93D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64626" autoAdjust="0"/>
  </p:normalViewPr>
  <p:slideViewPr>
    <p:cSldViewPr snapToGrid="0" showGuides="1">
      <p:cViewPr varScale="1">
        <p:scale>
          <a:sx n="80" d="100"/>
          <a:sy n="80" d="100"/>
        </p:scale>
        <p:origin x="3520" y="184"/>
      </p:cViewPr>
      <p:guideLst>
        <p:guide orient="horz" pos="2183"/>
        <p:guide pos="2857"/>
        <p:guide pos="226"/>
        <p:guide pos="5556"/>
        <p:guide pos="1673"/>
        <p:guide pos="4059"/>
        <p:guide pos="3379"/>
        <p:guide pos="4649"/>
        <p:guide pos="1043"/>
        <p:guide pos="5647"/>
        <p:guide orient="horz" pos="368"/>
        <p:guide orient="horz" pos="754"/>
        <p:guide orient="horz" pos="1049"/>
        <p:guide orient="horz" pos="1162"/>
        <p:guide orient="horz" pos="4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4074" y="54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3507"/>
          </a:xfrm>
          <a:prstGeom prst="rect">
            <a:avLst/>
          </a:prstGeom>
        </p:spPr>
        <p:txBody>
          <a:bodyPr vert="horz" lIns="99018" tIns="49510" rIns="99018" bIns="495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8" y="3"/>
            <a:ext cx="3076363" cy="513507"/>
          </a:xfrm>
          <a:prstGeom prst="rect">
            <a:avLst/>
          </a:prstGeom>
        </p:spPr>
        <p:txBody>
          <a:bodyPr vert="horz" lIns="99018" tIns="49510" rIns="99018" bIns="49510" rtlCol="0"/>
          <a:lstStyle>
            <a:lvl1pPr algn="r">
              <a:defRPr sz="1200"/>
            </a:lvl1pPr>
          </a:lstStyle>
          <a:p>
            <a:fld id="{0F4F8169-28DE-4F09-A6CA-E213F46047D9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8" tIns="49510" rIns="99018" bIns="495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12"/>
            <a:ext cx="5679440" cy="4029879"/>
          </a:xfrm>
          <a:prstGeom prst="rect">
            <a:avLst/>
          </a:prstGeom>
        </p:spPr>
        <p:txBody>
          <a:bodyPr vert="horz" lIns="99018" tIns="49510" rIns="99018" bIns="495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721110"/>
            <a:ext cx="3076363" cy="513507"/>
          </a:xfrm>
          <a:prstGeom prst="rect">
            <a:avLst/>
          </a:prstGeom>
        </p:spPr>
        <p:txBody>
          <a:bodyPr vert="horz" lIns="99018" tIns="49510" rIns="99018" bIns="495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8" y="9721110"/>
            <a:ext cx="3076363" cy="513507"/>
          </a:xfrm>
          <a:prstGeom prst="rect">
            <a:avLst/>
          </a:prstGeom>
        </p:spPr>
        <p:txBody>
          <a:bodyPr vert="horz" lIns="99018" tIns="49510" rIns="99018" bIns="49510" rtlCol="0" anchor="b"/>
          <a:lstStyle>
            <a:lvl1pPr algn="r">
              <a:defRPr sz="1200"/>
            </a:lvl1pPr>
          </a:lstStyle>
          <a:p>
            <a:fld id="{A7A0DE74-9FCA-4082-8ABA-73C9EA963D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69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5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73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50" dirty="0">
                <a:latin typeface="+mn-ea"/>
                <a:ea typeface="+mn-ea"/>
              </a:rPr>
              <a:t>また、人の認知機能（物事を知覚する仕組み）を利用して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わざと誤解や勘違いをさせ、消費者を意図しない行動へ誘導する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仕組み（いわゆるダークパターン）もあります。</a:t>
            </a:r>
          </a:p>
          <a:p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①強制</a:t>
            </a:r>
            <a:br>
              <a:rPr kumimoji="1" lang="ja-JP" altLang="en-US" sz="1050" dirty="0">
                <a:latin typeface="+mn-ea"/>
                <a:ea typeface="+mn-ea"/>
              </a:rPr>
            </a:br>
            <a:r>
              <a:rPr kumimoji="1" lang="ja-JP" altLang="en-US" sz="1050" dirty="0">
                <a:latin typeface="+mn-ea"/>
                <a:ea typeface="+mn-ea"/>
              </a:rPr>
              <a:t>特定の機能にアクセスするために、消費者にユーザー登録や個人情報の開示を強要するなどの強制的な行為。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➁インターフェース干渉 </a:t>
            </a:r>
            <a:br>
              <a:rPr kumimoji="1" lang="ja-JP" altLang="en-US" sz="1050" dirty="0">
                <a:latin typeface="+mn-ea"/>
                <a:ea typeface="+mn-ea"/>
              </a:rPr>
            </a:br>
            <a:r>
              <a:rPr kumimoji="1" lang="ja-JP" altLang="en-US" sz="1050" dirty="0">
                <a:latin typeface="+mn-ea"/>
                <a:ea typeface="+mn-ea"/>
              </a:rPr>
              <a:t>デフォルトで事業者に有利な選択肢を事前に選択する、視覚的に目立たせるなど。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③執拗な繰り返し</a:t>
            </a:r>
            <a:r>
              <a:rPr kumimoji="1" lang="en-US" altLang="ja-JP" sz="1050" dirty="0">
                <a:latin typeface="+mn-ea"/>
                <a:ea typeface="+mn-ea"/>
              </a:rPr>
              <a:t>(</a:t>
            </a:r>
            <a:r>
              <a:rPr kumimoji="1" lang="ja-JP" altLang="en-US" sz="1050" dirty="0">
                <a:latin typeface="+mn-ea"/>
                <a:ea typeface="+mn-ea"/>
              </a:rPr>
              <a:t>ナギング</a:t>
            </a:r>
            <a:r>
              <a:rPr kumimoji="1" lang="en-US" altLang="ja-JP" sz="1050" dirty="0">
                <a:latin typeface="+mn-ea"/>
                <a:ea typeface="+mn-ea"/>
              </a:rPr>
              <a:t>) </a:t>
            </a:r>
            <a:br>
              <a:rPr kumimoji="1" lang="en-US" altLang="ja-JP" sz="1050" dirty="0">
                <a:latin typeface="+mn-ea"/>
                <a:ea typeface="+mn-ea"/>
              </a:rPr>
            </a:br>
            <a:r>
              <a:rPr kumimoji="1" lang="ja-JP" altLang="en-US" sz="1050" dirty="0">
                <a:latin typeface="+mn-ea"/>
                <a:ea typeface="+mn-ea"/>
              </a:rPr>
              <a:t>通知や位置情報の取得など、事業者に都合の良い設定に変えるように何度も要求する。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④妨害 </a:t>
            </a:r>
            <a:br>
              <a:rPr kumimoji="1" lang="ja-JP" altLang="en-US" sz="1050" dirty="0">
                <a:latin typeface="+mn-ea"/>
                <a:ea typeface="+mn-ea"/>
              </a:rPr>
            </a:br>
            <a:r>
              <a:rPr kumimoji="1" lang="ja-JP" altLang="en-US" sz="1050" dirty="0">
                <a:latin typeface="+mn-ea"/>
                <a:ea typeface="+mn-ea"/>
              </a:rPr>
              <a:t>解約や、プライバシーに配慮した設定に戻すことなどへの妨害行為。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⑤こっそり</a:t>
            </a:r>
            <a:r>
              <a:rPr kumimoji="1" lang="en-US" altLang="ja-JP" sz="1050" dirty="0">
                <a:latin typeface="+mn-ea"/>
                <a:ea typeface="+mn-ea"/>
              </a:rPr>
              <a:t>(</a:t>
            </a:r>
            <a:r>
              <a:rPr kumimoji="1" lang="ja-JP" altLang="en-US" sz="1050" dirty="0">
                <a:latin typeface="+mn-ea"/>
                <a:ea typeface="+mn-ea"/>
              </a:rPr>
              <a:t>スニーキング</a:t>
            </a:r>
            <a:r>
              <a:rPr kumimoji="1" lang="en-US" altLang="ja-JP" sz="1050" dirty="0">
                <a:latin typeface="+mn-ea"/>
                <a:ea typeface="+mn-ea"/>
              </a:rPr>
              <a:t>) </a:t>
            </a:r>
            <a:br>
              <a:rPr kumimoji="1" lang="en-US" altLang="ja-JP" sz="1050" dirty="0">
                <a:latin typeface="+mn-ea"/>
                <a:ea typeface="+mn-ea"/>
              </a:rPr>
            </a:br>
            <a:r>
              <a:rPr kumimoji="1" lang="ja-JP" altLang="en-US" sz="1050" dirty="0">
                <a:latin typeface="+mn-ea"/>
                <a:ea typeface="+mn-ea"/>
              </a:rPr>
              <a:t>取引の最終段階で金額を追加する、試用期間後に自動的に定期購入に移行するなど。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⑥社会的証明 </a:t>
            </a:r>
            <a:br>
              <a:rPr kumimoji="1" lang="ja-JP" altLang="en-US" sz="1050" dirty="0">
                <a:latin typeface="+mn-ea"/>
                <a:ea typeface="+mn-ea"/>
              </a:rPr>
            </a:br>
            <a:r>
              <a:rPr kumimoji="1" lang="ja-JP" altLang="en-US" sz="1050" dirty="0">
                <a:latin typeface="+mn-ea"/>
                <a:ea typeface="+mn-ea"/>
              </a:rPr>
              <a:t>虚偽の推奨表現、過去の購買実績を最近の実績のように通知するなど。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⑦緊急性 </a:t>
            </a:r>
            <a:br>
              <a:rPr kumimoji="1" lang="ja-JP" altLang="en-US" sz="1050" dirty="0">
                <a:latin typeface="+mn-ea"/>
                <a:ea typeface="+mn-ea"/>
              </a:rPr>
            </a:br>
            <a:r>
              <a:rPr kumimoji="1" lang="ja-JP" altLang="en-US" sz="1050" dirty="0">
                <a:latin typeface="+mn-ea"/>
                <a:ea typeface="+mn-ea"/>
              </a:rPr>
              <a:t>カウントダウンタイマー、在庫僅少の表示など。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これからは、そうした仕組みに</a:t>
            </a:r>
            <a:r>
              <a:rPr kumimoji="1" lang="en-US" altLang="ja-JP" sz="1050" dirty="0">
                <a:latin typeface="+mn-ea"/>
                <a:ea typeface="+mn-ea"/>
              </a:rPr>
              <a:t>AI</a:t>
            </a:r>
            <a:r>
              <a:rPr kumimoji="1" lang="ja-JP" altLang="en-US" sz="1050" dirty="0">
                <a:latin typeface="+mn-ea"/>
                <a:ea typeface="+mn-ea"/>
              </a:rPr>
              <a:t>技術が利用されるかもしれません。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7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50" dirty="0">
                <a:latin typeface="+mn-ea"/>
                <a:ea typeface="+mn-ea"/>
              </a:rPr>
              <a:t>高齢者に関しては、訪問販売や訪問購入、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電話勧誘販売のような形態での消費生活相談の割合が、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ほかの年齢層と比べて高い傾向にあります。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訪問販売に関しては、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屋根工事や修理サービス等の相談もみられます。</a:t>
            </a:r>
          </a:p>
          <a:p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若者に関しては、</a:t>
            </a:r>
            <a:r>
              <a:rPr kumimoji="1" lang="en-US" altLang="ja-JP" sz="1050" dirty="0">
                <a:latin typeface="+mn-ea"/>
                <a:ea typeface="+mn-ea"/>
              </a:rPr>
              <a:t>20</a:t>
            </a:r>
            <a:r>
              <a:rPr kumimoji="1" lang="ja-JP" altLang="en-US" sz="1050" dirty="0">
                <a:latin typeface="+mn-ea"/>
                <a:ea typeface="+mn-ea"/>
              </a:rPr>
              <a:t>歳未満では「インターネット通販」、</a:t>
            </a:r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en-US" altLang="ja-JP" sz="1050" dirty="0">
                <a:latin typeface="+mn-ea"/>
                <a:ea typeface="+mn-ea"/>
              </a:rPr>
              <a:t>20</a:t>
            </a:r>
            <a:r>
              <a:rPr kumimoji="1" lang="ja-JP" altLang="en-US" sz="1050" dirty="0">
                <a:latin typeface="+mn-ea"/>
                <a:ea typeface="+mn-ea"/>
              </a:rPr>
              <a:t>歳代では「店舗購入」や「マルチ取引」の消費生活相談の割合が</a:t>
            </a:r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ほかの年齢層と比べて高い傾向にあります。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「インターネット通販」には、インターネットゲームなども含まれており、</a:t>
            </a:r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インターネットゲーム等の娯楽に関する相談もみられます。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50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50" dirty="0"/>
              <a:t>高齢者のインターネットの利用率は高まっており、</a:t>
            </a:r>
          </a:p>
          <a:p>
            <a:r>
              <a:rPr kumimoji="1" lang="ja-JP" altLang="en-US" sz="1050" dirty="0"/>
              <a:t>今後そうした傾向に伴って高齢者のデジタル機器の利用状況や</a:t>
            </a:r>
          </a:p>
          <a:p>
            <a:r>
              <a:rPr kumimoji="1" lang="ja-JP" altLang="en-US" sz="1050" dirty="0"/>
              <a:t>認知機能の低下につけ込んだ消費者トラブルも</a:t>
            </a:r>
          </a:p>
          <a:p>
            <a:r>
              <a:rPr kumimoji="1" lang="ja-JP" altLang="en-US" sz="1050" dirty="0"/>
              <a:t>増加するおそれがあります。</a:t>
            </a:r>
          </a:p>
          <a:p>
            <a:endParaRPr kumimoji="1" lang="ja-JP" altLang="en-US" sz="1050" dirty="0"/>
          </a:p>
          <a:p>
            <a:r>
              <a:rPr kumimoji="1" lang="ja-JP" altLang="en-US" sz="1050" dirty="0"/>
              <a:t>ますます高齢化は進み、</a:t>
            </a:r>
          </a:p>
          <a:p>
            <a:r>
              <a:rPr kumimoji="1" lang="ja-JP" altLang="en-US" sz="1050" dirty="0"/>
              <a:t>認知症の高齢者や一人暮らしの高齢者の増加が</a:t>
            </a:r>
          </a:p>
          <a:p>
            <a:r>
              <a:rPr kumimoji="1" lang="ja-JP" altLang="en-US" sz="1050" dirty="0"/>
              <a:t>見込まれることから、一層の対策が必要です。</a:t>
            </a:r>
            <a:endParaRPr kumimoji="1" lang="en-US" altLang="ja-JP" sz="10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674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50" dirty="0">
                <a:latin typeface="+mn-ea"/>
                <a:ea typeface="+mn-ea"/>
              </a:rPr>
              <a:t>若者の中には、知識や社会経験の不足、経済的な余裕のなさ、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進学や就職などによる生活環境の変化、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将来への不安や悩み、コンプレックスなど、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様々なぜい弱性を抱える人がいます。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こうしたぜい弱性につけ込まれて、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若者が消費者トラブルに巻き込まれるケースは少なくありません。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特にエステや美容医療などの「美」にまつわる相談や、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「もうけ話」にまつわる副業やマルチ商法に関する相談は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多い傾向にあります。</a:t>
            </a:r>
          </a:p>
          <a:p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こうしたデジタル化、高齢化に加え、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近年はグローバル化も影響し、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消費行動も消費者トラブルも多様化しています。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これからも時代の変化とともに、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今後も新たな消費者トラブルが発生する可能性があります。　</a:t>
            </a:r>
            <a:endParaRPr kumimoji="1" lang="en-US" altLang="ja-JP" sz="1050" dirty="0">
              <a:latin typeface="+mn-ea"/>
              <a:ea typeface="+mn-ea"/>
            </a:endParaRPr>
          </a:p>
          <a:p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“消費者力”は、鍛えればどんな人にでも身に付きます。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消費者力を</a:t>
            </a:r>
            <a:r>
              <a:rPr kumimoji="1" lang="ja-JP" altLang="en-US" sz="1050">
                <a:latin typeface="+mn-ea"/>
                <a:ea typeface="+mn-ea"/>
              </a:rPr>
              <a:t>身に付けた</a:t>
            </a:r>
            <a:r>
              <a:rPr kumimoji="1" lang="ja-JP" altLang="en-US" sz="1050" dirty="0">
                <a:latin typeface="+mn-ea"/>
                <a:ea typeface="+mn-ea"/>
              </a:rPr>
              <a:t>人が一人でも増えることは、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社会にとって大変役立ち、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安心安全な消費者市民社会の形成につながることでしょう。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237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42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ja-JP" altLang="en-US" sz="1050" dirty="0">
                <a:solidFill>
                  <a:srgbClr val="000000"/>
                </a:solidFill>
                <a:latin typeface="+mn-ea"/>
                <a:ea typeface="+mn-ea"/>
              </a:rPr>
              <a:t>消費生活の中で「契約」にあたるものはどれでしょうか。</a:t>
            </a:r>
            <a:endParaRPr lang="en-US" altLang="ja-JP" sz="105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l"/>
            <a:endParaRPr lang="en-US" altLang="ja-JP" sz="105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l"/>
            <a:r>
              <a:rPr lang="ja-JP" altLang="en-US" sz="1050" dirty="0">
                <a:solidFill>
                  <a:srgbClr val="000000"/>
                </a:solidFill>
                <a:latin typeface="+mn-ea"/>
                <a:ea typeface="+mn-ea"/>
              </a:rPr>
              <a:t>１　食料品や文房具の購入</a:t>
            </a:r>
          </a:p>
          <a:p>
            <a:pPr algn="l"/>
            <a:r>
              <a:rPr lang="ja-JP" altLang="en-US" sz="1050" dirty="0">
                <a:solidFill>
                  <a:srgbClr val="000000"/>
                </a:solidFill>
                <a:latin typeface="+mn-ea"/>
                <a:ea typeface="+mn-ea"/>
              </a:rPr>
              <a:t>２　電車やバスの利用</a:t>
            </a:r>
          </a:p>
          <a:p>
            <a:pPr algn="l"/>
            <a:r>
              <a:rPr lang="ja-JP" altLang="en-US" sz="1050" dirty="0">
                <a:solidFill>
                  <a:srgbClr val="000000"/>
                </a:solidFill>
                <a:latin typeface="+mn-ea"/>
                <a:ea typeface="+mn-ea"/>
              </a:rPr>
              <a:t>３　スマホでネット通販</a:t>
            </a:r>
          </a:p>
          <a:p>
            <a:pPr algn="l"/>
            <a:r>
              <a:rPr lang="ja-JP" altLang="en-US" sz="1050" dirty="0">
                <a:solidFill>
                  <a:srgbClr val="000000"/>
                </a:solidFill>
                <a:latin typeface="+mn-ea"/>
                <a:ea typeface="+mn-ea"/>
              </a:rPr>
              <a:t>４　アパートを借りる</a:t>
            </a:r>
          </a:p>
          <a:p>
            <a:pPr algn="l"/>
            <a:endParaRPr lang="en-US" altLang="ja-JP" sz="105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l"/>
            <a:endParaRPr lang="en-US" altLang="ja-JP" sz="1050" dirty="0">
              <a:latin typeface="+mn-ea"/>
              <a:ea typeface="+mn-ea"/>
            </a:endParaRPr>
          </a:p>
          <a:p>
            <a:r>
              <a:rPr lang="ja-JP" altLang="en-US" sz="1050" dirty="0">
                <a:latin typeface="+mn-ea"/>
                <a:ea typeface="+mn-ea"/>
              </a:rPr>
              <a:t>答えは、すべて契約です。</a:t>
            </a:r>
          </a:p>
          <a:p>
            <a:r>
              <a:rPr lang="ja-JP" altLang="en-US" sz="1050" dirty="0">
                <a:latin typeface="+mn-ea"/>
                <a:ea typeface="+mn-ea"/>
              </a:rPr>
              <a:t>私たちは生活の中で日々「契約」を結んでいます。</a:t>
            </a:r>
          </a:p>
          <a:p>
            <a:pPr defTabSz="943295">
              <a:defRPr/>
            </a:pPr>
            <a:endParaRPr lang="en-US" altLang="ja-JP" sz="1050" dirty="0">
              <a:latin typeface="+mn-ea"/>
              <a:ea typeface="+mn-ea"/>
            </a:endParaRPr>
          </a:p>
          <a:p>
            <a:pPr defTabSz="943295">
              <a:defRPr/>
            </a:pPr>
            <a:r>
              <a:rPr lang="ja-JP" altLang="en-US" sz="1050" dirty="0">
                <a:latin typeface="+mn-ea"/>
                <a:ea typeface="+mn-ea"/>
              </a:rPr>
              <a:t>これらはすべて消費生活です。</a:t>
            </a:r>
            <a:endParaRPr lang="en-US" altLang="ja-JP" sz="1050" dirty="0">
              <a:latin typeface="+mn-ea"/>
              <a:ea typeface="+mn-ea"/>
            </a:endParaRPr>
          </a:p>
          <a:p>
            <a:pPr>
              <a:lnSpc>
                <a:spcPts val="2785"/>
              </a:lnSpc>
              <a:buClr>
                <a:srgbClr val="94ABF4"/>
              </a:buClr>
            </a:pPr>
            <a:endParaRPr lang="ja-JP" altLang="en-US" sz="1050" dirty="0">
              <a:solidFill>
                <a:srgbClr val="000000"/>
              </a:solidFill>
              <a:latin typeface="+mn-ea"/>
              <a:ea typeface="+mn-ea"/>
            </a:endParaRPr>
          </a:p>
          <a:p>
            <a:pPr marR="19992"/>
            <a:r>
              <a:rPr lang="ja-JP" altLang="en-US" sz="1050" dirty="0">
                <a:latin typeface="+mn-ea"/>
                <a:ea typeface="+mn-ea"/>
              </a:rPr>
              <a:t>私たちは、毎日、お金を使って消費生活をしています。</a:t>
            </a:r>
          </a:p>
          <a:p>
            <a:pPr marR="19157"/>
            <a:r>
              <a:rPr lang="ja-JP" altLang="en-US" sz="1050" dirty="0">
                <a:latin typeface="+mn-ea"/>
                <a:ea typeface="+mn-ea"/>
              </a:rPr>
              <a:t>お金は暮らしに大切で、経済の血液のようなものです。</a:t>
            </a:r>
            <a:endParaRPr lang="en-US" altLang="ja-JP" sz="1050" dirty="0">
              <a:latin typeface="+mn-ea"/>
              <a:ea typeface="+mn-ea"/>
            </a:endParaRPr>
          </a:p>
          <a:p>
            <a:pPr marR="19157"/>
            <a:endParaRPr lang="ja-JP" altLang="en-US" sz="1050" dirty="0">
              <a:latin typeface="+mn-ea"/>
              <a:ea typeface="+mn-ea"/>
            </a:endParaRPr>
          </a:p>
          <a:p>
            <a:pPr marR="8160"/>
            <a:r>
              <a:rPr lang="ja-JP" altLang="en-US" sz="1050" dirty="0">
                <a:latin typeface="+mn-ea"/>
                <a:ea typeface="+mn-ea"/>
              </a:rPr>
              <a:t>お金を賢く有効に使うことは、社会に役立つことにもつながります。</a:t>
            </a:r>
            <a:endParaRPr kumimoji="1" lang="ja-JP" altLang="en-US" sz="105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45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50" dirty="0">
                <a:latin typeface="+mn-ea"/>
                <a:ea typeface="+mn-ea"/>
              </a:rPr>
              <a:t>消費者トラブルには、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商品・サービスが契約内容と違っていたり、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商品が届かないのに事業者と連絡が取れなかったり、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様々なケースがあります。</a:t>
            </a:r>
            <a:endParaRPr kumimoji="1" lang="en-US" altLang="ja-JP" sz="1050" dirty="0">
              <a:latin typeface="+mn-ea"/>
              <a:ea typeface="+mn-ea"/>
            </a:endParaRPr>
          </a:p>
          <a:p>
            <a:endParaRPr kumimoji="1" lang="en-US" altLang="ja-JP" sz="1050" dirty="0">
              <a:latin typeface="+mn-ea"/>
              <a:ea typeface="+mn-ea"/>
            </a:endParaRPr>
          </a:p>
          <a:p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一旦契約した内容は、守らなくてはなりません。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一方的にやめることができないのが原則です。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8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050" dirty="0">
                <a:latin typeface="+mn-ea"/>
                <a:ea typeface="+mn-ea"/>
              </a:rPr>
              <a:t>2022</a:t>
            </a:r>
            <a:r>
              <a:rPr kumimoji="1" lang="ja-JP" altLang="en-US" sz="1050" dirty="0">
                <a:latin typeface="+mn-ea"/>
                <a:ea typeface="+mn-ea"/>
              </a:rPr>
              <a:t>年の消費生活相談件数は約</a:t>
            </a:r>
            <a:r>
              <a:rPr kumimoji="1" lang="en-US" altLang="ja-JP" sz="1050" dirty="0">
                <a:latin typeface="+mn-ea"/>
                <a:ea typeface="+mn-ea"/>
              </a:rPr>
              <a:t>87</a:t>
            </a:r>
            <a:r>
              <a:rPr kumimoji="1" lang="ja-JP" altLang="en-US" sz="1050" dirty="0">
                <a:latin typeface="+mn-ea"/>
                <a:ea typeface="+mn-ea"/>
              </a:rPr>
              <a:t>万件ありました。 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また 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消費者被害・トラブル額の推計額は約</a:t>
            </a:r>
            <a:r>
              <a:rPr kumimoji="1" lang="en-US" altLang="ja-JP" sz="1050" dirty="0">
                <a:latin typeface="+mn-ea"/>
                <a:ea typeface="+mn-ea"/>
              </a:rPr>
              <a:t>6.5</a:t>
            </a:r>
            <a:r>
              <a:rPr kumimoji="1" lang="ja-JP" altLang="en-US" sz="1050" dirty="0">
                <a:latin typeface="+mn-ea"/>
                <a:ea typeface="+mn-ea"/>
              </a:rPr>
              <a:t>兆円となっています。 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東京都の令和４年度の税収額が約</a:t>
            </a:r>
            <a:r>
              <a:rPr kumimoji="1" lang="en-US" altLang="ja-JP" sz="1050" dirty="0">
                <a:latin typeface="+mn-ea"/>
                <a:ea typeface="+mn-ea"/>
              </a:rPr>
              <a:t>6.1</a:t>
            </a:r>
            <a:r>
              <a:rPr kumimoji="1" lang="ja-JP" altLang="en-US" sz="1050" dirty="0">
                <a:latin typeface="+mn-ea"/>
                <a:ea typeface="+mn-ea"/>
              </a:rPr>
              <a:t>兆円ですから、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推測される消費者トラブルの被害額の大きさがわかります。 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35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50" dirty="0">
                <a:latin typeface="+mn-ea"/>
                <a:ea typeface="+mn-ea"/>
              </a:rPr>
              <a:t>自分のためにも社会のためにも、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消費者トラブルで大事なお金を失うことは</a:t>
            </a:r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避けなければなりません。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消費者トラブルを予防すること、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トラブルに遭ったときに適切な対応をすることは</a:t>
            </a:r>
            <a:endParaRPr kumimoji="1" lang="en-US" altLang="ja-JP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とても大切なことです。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57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50" dirty="0">
                <a:latin typeface="+mn-ea"/>
                <a:ea typeface="+mn-ea"/>
              </a:rPr>
              <a:t>消費者と事業者の間には、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格差があり、消費者は事業者に比べ不利な立場にあります。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endParaRPr kumimoji="1" lang="ja-JP" altLang="en-US" sz="1050" dirty="0">
              <a:latin typeface="+mn-ea"/>
              <a:ea typeface="+mn-ea"/>
            </a:endParaRPr>
          </a:p>
          <a:p>
            <a:r>
              <a:rPr kumimoji="1" lang="ja-JP" altLang="en-US" sz="1050" dirty="0">
                <a:latin typeface="+mn-ea"/>
                <a:ea typeface="+mn-ea"/>
              </a:rPr>
              <a:t>例えば、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商品・サービスに関する情報力、トラブルが起きたときの交渉力、</a:t>
            </a:r>
          </a:p>
          <a:p>
            <a:r>
              <a:rPr kumimoji="1" lang="ja-JP" altLang="en-US" sz="1050" dirty="0">
                <a:latin typeface="+mn-ea"/>
                <a:ea typeface="+mn-ea"/>
              </a:rPr>
              <a:t>損失を補う資金力などは、事業者の方が消費者より有利なのです。</a:t>
            </a:r>
          </a:p>
          <a:p>
            <a:endParaRPr kumimoji="1" lang="ja-JP" altLang="en-US" sz="105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67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50" dirty="0"/>
              <a:t>悪質な事業者が、わざと人をだましたり</a:t>
            </a:r>
          </a:p>
          <a:p>
            <a:r>
              <a:rPr kumimoji="1" lang="ja-JP" altLang="en-US" sz="1050" dirty="0"/>
              <a:t>弱みにつけ込んだりすることによる心理的な要因、</a:t>
            </a:r>
          </a:p>
          <a:p>
            <a:r>
              <a:rPr kumimoji="1" lang="ja-JP" altLang="en-US" sz="1050" dirty="0"/>
              <a:t>高齢や未熟さ、障がい、病気などによる属性的な要因、</a:t>
            </a:r>
          </a:p>
          <a:p>
            <a:r>
              <a:rPr kumimoji="1" lang="ja-JP" altLang="en-US" sz="1050" dirty="0"/>
              <a:t>日々のストレス、不安などによる状況的な要因など、</a:t>
            </a:r>
          </a:p>
          <a:p>
            <a:endParaRPr kumimoji="1" lang="ja-JP" altLang="en-US" sz="1050" dirty="0"/>
          </a:p>
          <a:p>
            <a:r>
              <a:rPr kumimoji="1" lang="ja-JP" altLang="en-US" sz="1050" dirty="0"/>
              <a:t>消費者の持つぜい弱性に起因して、</a:t>
            </a:r>
          </a:p>
          <a:p>
            <a:r>
              <a:rPr kumimoji="1" lang="ja-JP" altLang="en-US" sz="1050" dirty="0"/>
              <a:t>トラブルが起きてしまうことがあります。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04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928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050" dirty="0"/>
              <a:t>インターネット上の消費者トラブルには、</a:t>
            </a:r>
          </a:p>
          <a:p>
            <a:r>
              <a:rPr kumimoji="1" lang="ja-JP" altLang="en-US" sz="1050" dirty="0"/>
              <a:t>悪質な定期購入や</a:t>
            </a:r>
            <a:r>
              <a:rPr kumimoji="1" lang="en-US" altLang="ja-JP" sz="1050" dirty="0"/>
              <a:t>SNS</a:t>
            </a:r>
            <a:r>
              <a:rPr kumimoji="1" lang="ja-JP" altLang="en-US" sz="1050" dirty="0"/>
              <a:t>をきっかけとしたもののほか、</a:t>
            </a:r>
          </a:p>
          <a:p>
            <a:r>
              <a:rPr kumimoji="1" lang="ja-JP" altLang="en-US" sz="1050" dirty="0"/>
              <a:t>商品の未着や事業者の連絡不能といった様々なものがあります。</a:t>
            </a:r>
            <a:endParaRPr kumimoji="1" lang="en-US" altLang="ja-JP" sz="10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63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622237C-CEFF-E5B5-F49B-44B7E9AB3D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59378963"/>
              </p:ext>
            </p:extLst>
          </p:nvPr>
        </p:nvGraphicFramePr>
        <p:xfrm>
          <a:off x="-71438" y="-63000"/>
          <a:ext cx="9315450" cy="65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BC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647AFF19-6FFB-5E36-0790-BAE5BF5A527F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B4B848-A046-604A-8CD6-7848CDB38A78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379404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9C75EC74-53FF-23AD-6EB8-9E987B0A4927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84E558-F6DD-EB56-CA88-25F553C09DC1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112682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F51E5E3-5DAD-17DA-5C3A-37423141051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88082404"/>
              </p:ext>
            </p:extLst>
          </p:nvPr>
        </p:nvGraphicFramePr>
        <p:xfrm>
          <a:off x="-18000" y="-68822"/>
          <a:ext cx="918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B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4DE9F5C-D36B-0725-21EC-37CD8F412A3D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36DAA6-8CA9-BCA0-D460-7C517F9AF7C9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357916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E47423B-3FD6-00ED-3E9F-F90505D1271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2064937"/>
              </p:ext>
            </p:extLst>
          </p:nvPr>
        </p:nvGraphicFramePr>
        <p:xfrm>
          <a:off x="-18000" y="-68822"/>
          <a:ext cx="918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AF452554-28ED-FB25-957F-4621ECDA0847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B319B1-40B8-ACF7-BA19-6183DD4692E4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284654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E47423B-3FD6-00ED-3E9F-F90505D1271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24762888"/>
              </p:ext>
            </p:extLst>
          </p:nvPr>
        </p:nvGraphicFramePr>
        <p:xfrm>
          <a:off x="-18000" y="-68822"/>
          <a:ext cx="918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F016D14F-40CF-36C2-EA79-4FB7216BA6A4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0CC598-0919-4656-A6A3-87C3DCB8C2C7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9145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E47423B-3FD6-00ED-3E9F-F90505D1271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2641971"/>
              </p:ext>
            </p:extLst>
          </p:nvPr>
        </p:nvGraphicFramePr>
        <p:xfrm>
          <a:off x="-18000" y="-68822"/>
          <a:ext cx="918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A8654188-260B-357F-9D7D-339F100875AB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12C24A-F4FB-CC9A-CEAC-2067E28C5BC5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294110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E47423B-3FD6-00ED-3E9F-F90505D1271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76487216"/>
              </p:ext>
            </p:extLst>
          </p:nvPr>
        </p:nvGraphicFramePr>
        <p:xfrm>
          <a:off x="-18000" y="-68822"/>
          <a:ext cx="918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A8654188-260B-357F-9D7D-339F100875AB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B6362E-B003-033E-97AA-9F35B3EBCD66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155284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622237C-CEFF-E5B5-F49B-44B7E9AB3D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4405607"/>
              </p:ext>
            </p:extLst>
          </p:nvPr>
        </p:nvGraphicFramePr>
        <p:xfrm>
          <a:off x="-71438" y="-63000"/>
          <a:ext cx="9315450" cy="65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761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6F654AF-32CF-9F79-8845-8B6AE975E659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7AEB27-2275-7923-5824-5A7F6D5D8E9C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205623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622237C-CEFF-E5B5-F49B-44B7E9AB3D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29405983"/>
              </p:ext>
            </p:extLst>
          </p:nvPr>
        </p:nvGraphicFramePr>
        <p:xfrm>
          <a:off x="-71438" y="-63000"/>
          <a:ext cx="9315450" cy="65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9B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F92A669-78D7-B3F6-4460-1156A3001D31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D4C538-8272-4084-AE03-892BDDF803D2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191440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622237C-CEFF-E5B5-F49B-44B7E9AB3D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6042892"/>
              </p:ext>
            </p:extLst>
          </p:nvPr>
        </p:nvGraphicFramePr>
        <p:xfrm>
          <a:off x="-71438" y="-63000"/>
          <a:ext cx="9315450" cy="65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66E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AF19E3C8-69C1-23D0-E702-779067CE2A4E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7CEE6C-7DA2-4D51-08FC-4DF879D93EEC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16399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8DA3B33-10F5-9CFC-D97C-B789168E9D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88157341"/>
              </p:ext>
            </p:extLst>
          </p:nvPr>
        </p:nvGraphicFramePr>
        <p:xfrm>
          <a:off x="-71438" y="-63000"/>
          <a:ext cx="9315450" cy="65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BF4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00CB1DB1-8806-FADB-200B-2C5A1873A28A}"/>
              </a:ext>
            </a:extLst>
          </p:cNvPr>
          <p:cNvSpPr txBox="1">
            <a:spLocks/>
          </p:cNvSpPr>
          <p:nvPr userDrawn="1"/>
        </p:nvSpPr>
        <p:spPr>
          <a:xfrm>
            <a:off x="8513231" y="6656724"/>
            <a:ext cx="469900" cy="16972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500"/>
              </a:lnSpc>
              <a:defRPr sz="1000" b="1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0A515F-E5E6-43F8-B090-E4222364D933}" type="slidenum"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r"/>
              <a:t>‹#›</a:t>
            </a:fld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FC001F-9E24-9687-61DC-B2483EC5C4C2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70609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EA08ED63-3221-0C2D-13D0-06D67254B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" y="6538450"/>
            <a:ext cx="915321" cy="28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C4D746-B1E2-C5C3-FECF-235DD5B2AEBB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27F06DB-8AF1-693D-A997-B05EF57D2DF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66992156"/>
              </p:ext>
            </p:extLst>
          </p:nvPr>
        </p:nvGraphicFramePr>
        <p:xfrm>
          <a:off x="-71438" y="-63000"/>
          <a:ext cx="9315450" cy="65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3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B2B9C1D-6C7C-0BBA-1CA8-FF6F333B5C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4944676"/>
              </p:ext>
            </p:extLst>
          </p:nvPr>
        </p:nvGraphicFramePr>
        <p:xfrm>
          <a:off x="-71438" y="-63000"/>
          <a:ext cx="9315450" cy="65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BF4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2B784C84-56A4-3BB0-0868-78AFC7F8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" y="6538450"/>
            <a:ext cx="915321" cy="28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A07A3F-9568-934D-AD31-53A4800C965E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325503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28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28B66F-856A-ABDA-57D3-5022F232DF8A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105681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7" r:id="rId3"/>
    <p:sldLayoutId id="2147483676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7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5" r:id="rId2"/>
    <p:sldLayoutId id="2147483754" r:id="rId3"/>
    <p:sldLayoutId id="2147483661" r:id="rId4"/>
    <p:sldLayoutId id="2147483662" r:id="rId5"/>
    <p:sldLayoutId id="2147483663" r:id="rId6"/>
    <p:sldLayoutId id="21474837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4C7C74-CAA5-097A-DCFC-BB64F99C3712}"/>
              </a:ext>
            </a:extLst>
          </p:cNvPr>
          <p:cNvSpPr txBox="1"/>
          <p:nvPr/>
        </p:nvSpPr>
        <p:spPr>
          <a:xfrm>
            <a:off x="734602" y="2097676"/>
            <a:ext cx="7674796" cy="2209049"/>
          </a:xfrm>
          <a:prstGeom prst="roundRect">
            <a:avLst>
              <a:gd name="adj" fmla="val 44551"/>
            </a:avLst>
          </a:prstGeom>
          <a:noFill/>
          <a:ln w="41275">
            <a:solidFill>
              <a:srgbClr val="FFC722"/>
            </a:solidFill>
          </a:ln>
        </p:spPr>
        <p:txBody>
          <a:bodyPr wrap="square" lIns="36000" tIns="144000" rIns="36000" bIns="72000">
            <a:spAutoFit/>
          </a:bodyPr>
          <a:lstStyle/>
          <a:p>
            <a:pPr algn="ctr">
              <a:lnSpc>
                <a:spcPts val="6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消費者トラブルの</a:t>
            </a:r>
            <a:br>
              <a:rPr lang="en-US" altLang="ja-JP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現状について学ぼう</a:t>
            </a:r>
            <a:endParaRPr lang="en-US" altLang="ja-JP" sz="4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5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E0EF4-91BB-3CB9-E6CB-621DDFC30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8">
            <a:extLst>
              <a:ext uri="{FF2B5EF4-FFF2-40B4-BE49-F238E27FC236}">
                <a16:creationId xmlns:a16="http://schemas.microsoft.com/office/drawing/2014/main" id="{D8C1BCB3-EABC-5E83-1838-BF82BEC27EFE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D786EE-5F03-DE24-B887-E4916A8216A5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デジタル社会と消費者トラブル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D9F6-1551-01C0-76D9-120A72639014}"/>
              </a:ext>
            </a:extLst>
          </p:cNvPr>
          <p:cNvSpPr txBox="1"/>
          <p:nvPr/>
        </p:nvSpPr>
        <p:spPr>
          <a:xfrm>
            <a:off x="665590" y="2049493"/>
            <a:ext cx="7812820" cy="155658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94ABF4"/>
              </a:buClr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契約相手に関する情報が電話番号や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のアカウントしかわからずうまく問い合わせができない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lnSpc>
                <a:spcPts val="3000"/>
              </a:lnSpc>
              <a:spcBef>
                <a:spcPts val="600"/>
              </a:spcBef>
              <a:buClr>
                <a:srgbClr val="94ABF4"/>
              </a:buClr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問い合わせ先が海外の事業者で、言語や商慣行の違いによって消費者一人だけでは解決が困難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004AF5-D337-C32C-B537-AFD5E49D08F1}"/>
              </a:ext>
            </a:extLst>
          </p:cNvPr>
          <p:cNvSpPr txBox="1"/>
          <p:nvPr/>
        </p:nvSpPr>
        <p:spPr>
          <a:xfrm>
            <a:off x="665590" y="4621903"/>
            <a:ext cx="3780000" cy="1778298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360000" indent="-360000">
              <a:lnSpc>
                <a:spcPts val="1900"/>
              </a:lnSpc>
              <a:buFont typeface="+mj-ea"/>
              <a:buAutoNum type="circleNumDbPlain"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強制</a:t>
            </a:r>
            <a:b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60000" indent="-360000">
              <a:lnSpc>
                <a:spcPts val="1900"/>
              </a:lnSpc>
              <a:buFont typeface="+mj-ea"/>
              <a:buAutoNum type="circleNumDbPlain"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インターフェース干渉</a:t>
            </a: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b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60000" indent="-360000">
              <a:lnSpc>
                <a:spcPts val="1900"/>
              </a:lnSpc>
              <a:buFont typeface="+mj-ea"/>
              <a:buAutoNum type="circleNumDbPlain"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執拗な繰り返し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60000" indent="-360000">
              <a:lnSpc>
                <a:spcPts val="1900"/>
              </a:lnSpc>
              <a:buFont typeface="+mj-ea"/>
              <a:buAutoNum type="circleNumDbPlain" startAt="4"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妨害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DFBACD0-05BC-ACAE-E6DB-23DB3981787C}"/>
              </a:ext>
            </a:extLst>
          </p:cNvPr>
          <p:cNvGrpSpPr/>
          <p:nvPr/>
        </p:nvGrpSpPr>
        <p:grpSpPr>
          <a:xfrm>
            <a:off x="666000" y="1384897"/>
            <a:ext cx="7812000" cy="468000"/>
            <a:chOff x="723900" y="1549997"/>
            <a:chExt cx="6070600" cy="468000"/>
          </a:xfrm>
        </p:grpSpPr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429B820A-CE31-EB5A-F403-97BD00BE4C32}"/>
                </a:ext>
              </a:extLst>
            </p:cNvPr>
            <p:cNvSpPr/>
            <p:nvPr/>
          </p:nvSpPr>
          <p:spPr bwMode="auto">
            <a:xfrm rot="10800000" flipH="1" flipV="1">
              <a:off x="723900" y="1549997"/>
              <a:ext cx="6070600" cy="468000"/>
            </a:xfrm>
            <a:prstGeom prst="roundRect">
              <a:avLst>
                <a:gd name="adj" fmla="val 20579"/>
              </a:avLst>
            </a:prstGeom>
            <a:solidFill>
              <a:srgbClr val="ACBEF6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ctr">
                <a:defRPr/>
              </a:pPr>
              <a:endPara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C1FD80B-ED54-E06B-127C-802E045466F0}"/>
                </a:ext>
              </a:extLst>
            </p:cNvPr>
            <p:cNvSpPr txBox="1"/>
            <p:nvPr/>
          </p:nvSpPr>
          <p:spPr>
            <a:xfrm>
              <a:off x="1400023" y="1584909"/>
              <a:ext cx="4718354" cy="39817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消費者トラブルの解決が難しくなる例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8BBE0CF-AC2A-038B-4501-A21798ABAD38}"/>
              </a:ext>
            </a:extLst>
          </p:cNvPr>
          <p:cNvGrpSpPr/>
          <p:nvPr/>
        </p:nvGrpSpPr>
        <p:grpSpPr>
          <a:xfrm>
            <a:off x="666000" y="3931065"/>
            <a:ext cx="7812000" cy="468000"/>
            <a:chOff x="723900" y="1549997"/>
            <a:chExt cx="6070600" cy="468000"/>
          </a:xfrm>
        </p:grpSpPr>
        <p:sp>
          <p:nvSpPr>
            <p:cNvPr id="15" name="角丸四角形 8">
              <a:extLst>
                <a:ext uri="{FF2B5EF4-FFF2-40B4-BE49-F238E27FC236}">
                  <a16:creationId xmlns:a16="http://schemas.microsoft.com/office/drawing/2014/main" id="{0E30FEFF-5B9E-4A52-96BF-A4F0EB901849}"/>
                </a:ext>
              </a:extLst>
            </p:cNvPr>
            <p:cNvSpPr/>
            <p:nvPr/>
          </p:nvSpPr>
          <p:spPr bwMode="auto">
            <a:xfrm rot="10800000" flipH="1" flipV="1">
              <a:off x="723900" y="1549997"/>
              <a:ext cx="6070600" cy="468000"/>
            </a:xfrm>
            <a:prstGeom prst="roundRect">
              <a:avLst>
                <a:gd name="adj" fmla="val 20579"/>
              </a:avLst>
            </a:prstGeom>
            <a:solidFill>
              <a:srgbClr val="ACBEF6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ctr">
                <a:defRPr/>
              </a:pPr>
              <a:endPara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7ED6E73-6740-8BD1-DEF6-BC5EC92CB6BA}"/>
                </a:ext>
              </a:extLst>
            </p:cNvPr>
            <p:cNvSpPr txBox="1"/>
            <p:nvPr/>
          </p:nvSpPr>
          <p:spPr>
            <a:xfrm>
              <a:off x="1400023" y="1584909"/>
              <a:ext cx="4718354" cy="39817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ダークパターンの主な種類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5031E9-70E0-4239-3470-9C295CD705A3}"/>
              </a:ext>
            </a:extLst>
          </p:cNvPr>
          <p:cNvSpPr txBox="1"/>
          <p:nvPr/>
        </p:nvSpPr>
        <p:spPr>
          <a:xfrm>
            <a:off x="5009355" y="4621903"/>
            <a:ext cx="3533900" cy="1290985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360000" indent="-360000">
              <a:lnSpc>
                <a:spcPts val="1900"/>
              </a:lnSpc>
              <a:buFont typeface="+mj-ea"/>
              <a:buAutoNum type="circleNumDbPlain" startAt="5"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こっそり</a:t>
            </a:r>
            <a:b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60000" indent="-360000">
              <a:lnSpc>
                <a:spcPts val="1900"/>
              </a:lnSpc>
              <a:buFont typeface="+mj-ea"/>
              <a:buAutoNum type="circleNumDbPlain" startAt="5"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社会的証明</a:t>
            </a: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b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60000" indent="-360000">
              <a:lnSpc>
                <a:spcPts val="1900"/>
              </a:lnSpc>
              <a:buFont typeface="+mj-ea"/>
              <a:buAutoNum type="circleNumDbPlain" startAt="5"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緊急性</a:t>
            </a: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9616E11-7860-3B45-B370-81D00EA04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50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C7FF4-1EDF-59D9-1617-A440B509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45E74A24-37DB-9AE7-6AC6-03EE2D6ED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6768" r="4113" b="2635"/>
          <a:stretch/>
        </p:blipFill>
        <p:spPr>
          <a:xfrm>
            <a:off x="1478980" y="1808947"/>
            <a:ext cx="6186040" cy="4539218"/>
          </a:xfrm>
          <a:prstGeom prst="rect">
            <a:avLst/>
          </a:prstGeom>
        </p:spPr>
      </p:pic>
      <p:sp>
        <p:nvSpPr>
          <p:cNvPr id="6" name="角丸四角形 8">
            <a:extLst>
              <a:ext uri="{FF2B5EF4-FFF2-40B4-BE49-F238E27FC236}">
                <a16:creationId xmlns:a16="http://schemas.microsoft.com/office/drawing/2014/main" id="{E915A415-229C-4369-AB36-9E848C4106DE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BE663A-471D-DABD-33F5-38C1E22104DD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高齢者（若者）と消費者トラブル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CBF1B19-EB25-9809-4B25-A06812500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F49AB4-F7CB-FCF8-C76A-A4D7B4510208}"/>
              </a:ext>
            </a:extLst>
          </p:cNvPr>
          <p:cNvSpPr txBox="1"/>
          <p:nvPr/>
        </p:nvSpPr>
        <p:spPr>
          <a:xfrm>
            <a:off x="1500446" y="1253235"/>
            <a:ext cx="6143108" cy="412930"/>
          </a:xfrm>
          <a:prstGeom prst="roundRect">
            <a:avLst/>
          </a:prstGeom>
          <a:solidFill>
            <a:srgbClr val="ACBEF6"/>
          </a:solidFill>
        </p:spPr>
        <p:txBody>
          <a:bodyPr wrap="square" lIns="36000" tIns="72000" rIns="36000" bIns="72000" anchor="ctr" anchorCtr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年齢層別　消費生活相談の販売購入形態別割合　（年齢層別・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年）</a:t>
            </a:r>
          </a:p>
        </p:txBody>
      </p:sp>
      <p:sp>
        <p:nvSpPr>
          <p:cNvPr id="10" name="正方形/長方形 7">
            <a:extLst>
              <a:ext uri="{FF2B5EF4-FFF2-40B4-BE49-F238E27FC236}">
                <a16:creationId xmlns:a16="http://schemas.microsoft.com/office/drawing/2014/main" id="{13C786A6-C90C-E8EB-BADC-BABE99313416}"/>
              </a:ext>
            </a:extLst>
          </p:cNvPr>
          <p:cNvSpPr txBox="1"/>
          <p:nvPr/>
        </p:nvSpPr>
        <p:spPr>
          <a:xfrm>
            <a:off x="6673869" y="6268773"/>
            <a:ext cx="1680908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ctr">
              <a:lnSpc>
                <a:spcPts val="1700"/>
              </a:lnSpc>
            </a:pP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出典：令和</a:t>
            </a:r>
            <a:r>
              <a:rPr lang="en-US" altLang="zh-TW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年版消費者白書</a:t>
            </a:r>
          </a:p>
        </p:txBody>
      </p:sp>
    </p:spTree>
    <p:extLst>
      <p:ext uri="{BB962C8B-B14F-4D97-AF65-F5344CB8AC3E}">
        <p14:creationId xmlns:p14="http://schemas.microsoft.com/office/powerpoint/2010/main" val="19940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E3E77-EB4D-AAC2-7BDD-A4F8C9554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DBF7057-2535-F421-D7AC-EEDEF78F1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073" r="2460" b="1828"/>
          <a:stretch/>
        </p:blipFill>
        <p:spPr>
          <a:xfrm>
            <a:off x="1520974" y="1752997"/>
            <a:ext cx="6102052" cy="4833189"/>
          </a:xfrm>
          <a:prstGeom prst="rect">
            <a:avLst/>
          </a:prstGeom>
        </p:spPr>
      </p:pic>
      <p:sp>
        <p:nvSpPr>
          <p:cNvPr id="6" name="角丸四角形 8">
            <a:extLst>
              <a:ext uri="{FF2B5EF4-FFF2-40B4-BE49-F238E27FC236}">
                <a16:creationId xmlns:a16="http://schemas.microsoft.com/office/drawing/2014/main" id="{7760A87C-C168-BDE7-D885-D89E6DFFD76D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CB0F51-6ED9-CF9D-A543-DD44E3807C9F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高齢者と消費者トラブル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C2EB8F5F-FAA6-47EC-628F-33D3DDC48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ECF868-DD43-DC58-2B15-6F377EFBAEC3}"/>
              </a:ext>
            </a:extLst>
          </p:cNvPr>
          <p:cNvSpPr txBox="1"/>
          <p:nvPr/>
        </p:nvSpPr>
        <p:spPr>
          <a:xfrm>
            <a:off x="1249680" y="1253235"/>
            <a:ext cx="6644640" cy="412930"/>
          </a:xfrm>
          <a:prstGeom prst="roundRect">
            <a:avLst/>
          </a:prstGeom>
          <a:solidFill>
            <a:srgbClr val="ACBEF6"/>
          </a:solidFill>
        </p:spPr>
        <p:txBody>
          <a:bodyPr wrap="square" lIns="36000" tIns="72000" rIns="36000" bIns="72000" anchor="ctr" anchorCtr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高齢者の消費生活相談の商品・サービス別上位件数　（年齢区分別・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年）</a:t>
            </a:r>
          </a:p>
        </p:txBody>
      </p:sp>
      <p:sp>
        <p:nvSpPr>
          <p:cNvPr id="9" name="正方形/長方形 7">
            <a:extLst>
              <a:ext uri="{FF2B5EF4-FFF2-40B4-BE49-F238E27FC236}">
                <a16:creationId xmlns:a16="http://schemas.microsoft.com/office/drawing/2014/main" id="{28F5EC24-EAA1-94F2-A709-F4C9930B52A3}"/>
              </a:ext>
            </a:extLst>
          </p:cNvPr>
          <p:cNvSpPr txBox="1"/>
          <p:nvPr/>
        </p:nvSpPr>
        <p:spPr>
          <a:xfrm>
            <a:off x="6673869" y="6268773"/>
            <a:ext cx="1680908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ctr">
              <a:lnSpc>
                <a:spcPts val="1700"/>
              </a:lnSpc>
            </a:pP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出典：令和</a:t>
            </a:r>
            <a:r>
              <a:rPr lang="en-US" altLang="zh-TW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年版消費者白書</a:t>
            </a:r>
          </a:p>
        </p:txBody>
      </p:sp>
    </p:spTree>
    <p:extLst>
      <p:ext uri="{BB962C8B-B14F-4D97-AF65-F5344CB8AC3E}">
        <p14:creationId xmlns:p14="http://schemas.microsoft.com/office/powerpoint/2010/main" val="325791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458F4-A7D7-2608-F1E2-07357A770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355E599-56DB-4E71-1939-4D0E073E8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5468" r="3567" b="2259"/>
          <a:stretch/>
        </p:blipFill>
        <p:spPr>
          <a:xfrm>
            <a:off x="1586378" y="1735771"/>
            <a:ext cx="5971245" cy="4843092"/>
          </a:xfrm>
          <a:prstGeom prst="rect">
            <a:avLst/>
          </a:prstGeom>
        </p:spPr>
      </p:pic>
      <p:sp>
        <p:nvSpPr>
          <p:cNvPr id="6" name="角丸四角形 8">
            <a:extLst>
              <a:ext uri="{FF2B5EF4-FFF2-40B4-BE49-F238E27FC236}">
                <a16:creationId xmlns:a16="http://schemas.microsoft.com/office/drawing/2014/main" id="{1D4D1AD0-1DF1-3289-1BD1-16AEE10A7420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809F98-0033-676E-B75A-9A93037F248C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若者と消費者トラブル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83B69F8-390E-F8AC-1982-A43C58D8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3BBB29-531F-3D24-09B3-BCF7D4B2A236}"/>
              </a:ext>
            </a:extLst>
          </p:cNvPr>
          <p:cNvSpPr txBox="1"/>
          <p:nvPr/>
        </p:nvSpPr>
        <p:spPr>
          <a:xfrm>
            <a:off x="1500446" y="1253235"/>
            <a:ext cx="6143108" cy="412930"/>
          </a:xfrm>
          <a:prstGeom prst="roundRect">
            <a:avLst/>
          </a:prstGeom>
          <a:solidFill>
            <a:srgbClr val="ACBEF6"/>
          </a:solidFill>
        </p:spPr>
        <p:txBody>
          <a:bodyPr wrap="square" lIns="36000" tIns="72000" rIns="36000" bIns="72000" anchor="ctr" anchorCtr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若者の消費生活相談の商品・サービス別上位件数　（年齢区分別・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年）</a:t>
            </a:r>
          </a:p>
        </p:txBody>
      </p:sp>
      <p:sp>
        <p:nvSpPr>
          <p:cNvPr id="3" name="正方形/長方形 7">
            <a:extLst>
              <a:ext uri="{FF2B5EF4-FFF2-40B4-BE49-F238E27FC236}">
                <a16:creationId xmlns:a16="http://schemas.microsoft.com/office/drawing/2014/main" id="{86A5D6A5-B914-EF2F-02CE-CB62842A7499}"/>
              </a:ext>
            </a:extLst>
          </p:cNvPr>
          <p:cNvSpPr txBox="1"/>
          <p:nvPr/>
        </p:nvSpPr>
        <p:spPr>
          <a:xfrm>
            <a:off x="6673869" y="6268773"/>
            <a:ext cx="1680908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ctr">
              <a:lnSpc>
                <a:spcPts val="1700"/>
              </a:lnSpc>
            </a:pP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出典：令和</a:t>
            </a:r>
            <a:r>
              <a:rPr lang="en-US" altLang="zh-TW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年版消費者白書</a:t>
            </a:r>
          </a:p>
        </p:txBody>
      </p:sp>
    </p:spTree>
    <p:extLst>
      <p:ext uri="{BB962C8B-B14F-4D97-AF65-F5344CB8AC3E}">
        <p14:creationId xmlns:p14="http://schemas.microsoft.com/office/powerpoint/2010/main" val="145825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25EBD-4FFB-D84C-8426-E9B8A2F44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C5319C-1FC3-70E9-133B-795F5D415760}"/>
              </a:ext>
            </a:extLst>
          </p:cNvPr>
          <p:cNvSpPr txBox="1"/>
          <p:nvPr/>
        </p:nvSpPr>
        <p:spPr>
          <a:xfrm>
            <a:off x="323850" y="2903490"/>
            <a:ext cx="8496300" cy="5859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lnSpc>
                <a:spcPts val="5400"/>
              </a:lnSpc>
              <a:buClr>
                <a:srgbClr val="94ABF4"/>
              </a:buClr>
            </a:pP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さあ、 “</a:t>
            </a:r>
            <a:r>
              <a:rPr lang="ja-JP" altLang="en-US" sz="3600" b="1" dirty="0">
                <a:solidFill>
                  <a:srgbClr val="FF66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消費者力</a:t>
            </a: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”を学び、鍛えましょう。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D7EAEBCA-7AE8-79BD-F33B-8FB4766ED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EAE2A36-532E-B1C0-9BD0-B231D7424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938907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C49B3E-E8F5-D153-884E-FA02663DA270}"/>
              </a:ext>
            </a:extLst>
          </p:cNvPr>
          <p:cNvSpPr txBox="1"/>
          <p:nvPr/>
        </p:nvSpPr>
        <p:spPr>
          <a:xfrm>
            <a:off x="323850" y="1039914"/>
            <a:ext cx="8496300" cy="754135"/>
          </a:xfrm>
          <a:prstGeom prst="rect">
            <a:avLst/>
          </a:prstGeom>
          <a:noFill/>
        </p:spPr>
        <p:txBody>
          <a:bodyPr wrap="square" lIns="0" tIns="360000" rIns="0" bIns="0" anchor="t" anchorCtr="0">
            <a:sp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消費生活の中で「契約」にあたるものはどれでしょうか。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P21.png">
            <a:extLst>
              <a:ext uri="{FF2B5EF4-FFF2-40B4-BE49-F238E27FC236}">
                <a16:creationId xmlns:a16="http://schemas.microsoft.com/office/drawing/2014/main" id="{3454EF91-808A-423B-CE3F-31D95C83D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78" y="2469352"/>
            <a:ext cx="8460644" cy="30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角丸四角形 8">
            <a:extLst>
              <a:ext uri="{FF2B5EF4-FFF2-40B4-BE49-F238E27FC236}">
                <a16:creationId xmlns:a16="http://schemas.microsoft.com/office/drawing/2014/main" id="{E996C366-C4DE-4C37-99AA-82C776F597F6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15948F-548D-0902-547E-7B71F019AADB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「契約」について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7">
            <a:extLst>
              <a:ext uri="{FF2B5EF4-FFF2-40B4-BE49-F238E27FC236}">
                <a16:creationId xmlns:a16="http://schemas.microsoft.com/office/drawing/2014/main" id="{930608FD-B545-BC86-6F19-3CC06C49A4F9}"/>
              </a:ext>
            </a:extLst>
          </p:cNvPr>
          <p:cNvSpPr txBox="1"/>
          <p:nvPr/>
        </p:nvSpPr>
        <p:spPr>
          <a:xfrm>
            <a:off x="5156145" y="6268773"/>
            <a:ext cx="3614131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r">
              <a:lnSpc>
                <a:spcPts val="1700"/>
              </a:lnSpc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出典：消費者庁「事業者による従業員向け消費者教育の推進」</a:t>
            </a:r>
          </a:p>
        </p:txBody>
      </p:sp>
    </p:spTree>
    <p:extLst>
      <p:ext uri="{BB962C8B-B14F-4D97-AF65-F5344CB8AC3E}">
        <p14:creationId xmlns:p14="http://schemas.microsoft.com/office/powerpoint/2010/main" val="420736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87F97-E0B1-DF3F-C559-00DBA924E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8">
            <a:extLst>
              <a:ext uri="{FF2B5EF4-FFF2-40B4-BE49-F238E27FC236}">
                <a16:creationId xmlns:a16="http://schemas.microsoft.com/office/drawing/2014/main" id="{4CC5C47E-CA6B-7E94-12CA-914F821367D8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04295D-09AB-E483-2403-E8C8176947B2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「契約」について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BF768AB-80BE-9C03-6E20-5B33663AB844}"/>
              </a:ext>
            </a:extLst>
          </p:cNvPr>
          <p:cNvSpPr txBox="1"/>
          <p:nvPr/>
        </p:nvSpPr>
        <p:spPr>
          <a:xfrm>
            <a:off x="323850" y="1056244"/>
            <a:ext cx="8496300" cy="1610139"/>
          </a:xfrm>
          <a:prstGeom prst="rect">
            <a:avLst/>
          </a:prstGeom>
          <a:noFill/>
        </p:spPr>
        <p:txBody>
          <a:bodyPr wrap="square" lIns="0" tIns="360000" rIns="0" bIns="0" anchor="t" anchorCtr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私たちは消費生活の中で、様々な契約をしています。</a:t>
            </a:r>
          </a:p>
          <a:p>
            <a:pPr algn="ctr">
              <a:lnSpc>
                <a:spcPts val="36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契約は、</a:t>
            </a:r>
            <a:r>
              <a:rPr lang="ja-JP" altLang="en-US" sz="2400" b="1" dirty="0">
                <a:solidFill>
                  <a:srgbClr val="FF66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契約内容についてお互いに意思が合致し</a:t>
            </a:r>
          </a:p>
          <a:p>
            <a:pPr algn="ctr">
              <a:lnSpc>
                <a:spcPts val="3300"/>
              </a:lnSpc>
            </a:pPr>
            <a:r>
              <a:rPr lang="ja-JP" altLang="en-US" sz="2400" b="1" dirty="0">
                <a:solidFill>
                  <a:srgbClr val="FF66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申込みと承諾があれば成立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します。</a:t>
            </a:r>
          </a:p>
        </p:txBody>
      </p:sp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C18CE34A-39F4-8758-214B-0C2638218D7A}"/>
              </a:ext>
            </a:extLst>
          </p:cNvPr>
          <p:cNvSpPr/>
          <p:nvPr/>
        </p:nvSpPr>
        <p:spPr bwMode="auto">
          <a:xfrm rot="10800000" flipH="1" flipV="1">
            <a:off x="327025" y="5280267"/>
            <a:ext cx="8489950" cy="900000"/>
          </a:xfrm>
          <a:prstGeom prst="roundRect">
            <a:avLst>
              <a:gd name="adj" fmla="val 1270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7219C07-1142-7934-4444-4D44FD87228A}"/>
              </a:ext>
            </a:extLst>
          </p:cNvPr>
          <p:cNvSpPr txBox="1"/>
          <p:nvPr/>
        </p:nvSpPr>
        <p:spPr>
          <a:xfrm>
            <a:off x="323850" y="5549384"/>
            <a:ext cx="8496300" cy="36176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lnSpc>
                <a:spcPts val="3300"/>
              </a:lnSpc>
              <a:spcBef>
                <a:spcPts val="600"/>
              </a:spcBef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契約は</a:t>
            </a:r>
            <a:r>
              <a:rPr lang="ja-JP" altLang="en-US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一方的にやめることはできません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  <p:pic>
        <p:nvPicPr>
          <p:cNvPr id="2" name="P27.png">
            <a:extLst>
              <a:ext uri="{FF2B5EF4-FFF2-40B4-BE49-F238E27FC236}">
                <a16:creationId xmlns:a16="http://schemas.microsoft.com/office/drawing/2014/main" id="{8EE406FD-9556-2387-A6F1-E62A3796A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75" y="3064780"/>
            <a:ext cx="6581051" cy="199563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73288D3-F973-7C66-0505-46DA521B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37BAEE1A-918D-E56A-580D-91764282220C}"/>
              </a:ext>
            </a:extLst>
          </p:cNvPr>
          <p:cNvSpPr txBox="1"/>
          <p:nvPr/>
        </p:nvSpPr>
        <p:spPr>
          <a:xfrm>
            <a:off x="5156145" y="6268773"/>
            <a:ext cx="3614131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r">
              <a:lnSpc>
                <a:spcPts val="1700"/>
              </a:lnSpc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出典：消費者庁「事業者による従業員向け消費者教育の推進」</a:t>
            </a:r>
          </a:p>
        </p:txBody>
      </p:sp>
    </p:spTree>
    <p:extLst>
      <p:ext uri="{BB962C8B-B14F-4D97-AF65-F5344CB8AC3E}">
        <p14:creationId xmlns:p14="http://schemas.microsoft.com/office/powerpoint/2010/main" val="194242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D383-750C-ED9A-C738-DC3BAB2B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, 棒グラフ&#10;&#10;自動的に生成された説明">
            <a:extLst>
              <a:ext uri="{FF2B5EF4-FFF2-40B4-BE49-F238E27FC236}">
                <a16:creationId xmlns:a16="http://schemas.microsoft.com/office/drawing/2014/main" id="{0C7505A6-587E-1327-ED90-2AF96D8D8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8376" r="2686" b="2060"/>
          <a:stretch/>
        </p:blipFill>
        <p:spPr>
          <a:xfrm>
            <a:off x="718653" y="1671319"/>
            <a:ext cx="7706694" cy="4490703"/>
          </a:xfrm>
          <a:prstGeom prst="rect">
            <a:avLst/>
          </a:prstGeom>
        </p:spPr>
      </p:pic>
      <p:sp>
        <p:nvSpPr>
          <p:cNvPr id="6" name="角丸四角形 8">
            <a:extLst>
              <a:ext uri="{FF2B5EF4-FFF2-40B4-BE49-F238E27FC236}">
                <a16:creationId xmlns:a16="http://schemas.microsoft.com/office/drawing/2014/main" id="{7B112ABE-88F7-1334-A5D6-6EE42E504069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6F88ED-2101-D34F-3E49-00E9E235CD5E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消費生活相談件数の推移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DD346F9-B7D7-C05D-9F94-9314C2D9E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正方形/長方形 7">
            <a:extLst>
              <a:ext uri="{FF2B5EF4-FFF2-40B4-BE49-F238E27FC236}">
                <a16:creationId xmlns:a16="http://schemas.microsoft.com/office/drawing/2014/main" id="{A222A9D7-F27C-C409-F578-ED8455DBA7D2}"/>
              </a:ext>
            </a:extLst>
          </p:cNvPr>
          <p:cNvSpPr txBox="1"/>
          <p:nvPr/>
        </p:nvSpPr>
        <p:spPr>
          <a:xfrm>
            <a:off x="6673869" y="6268773"/>
            <a:ext cx="1680908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ctr">
              <a:lnSpc>
                <a:spcPts val="1700"/>
              </a:lnSpc>
            </a:pP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出典：令和</a:t>
            </a:r>
            <a:r>
              <a:rPr lang="en-US" altLang="zh-TW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年版消費者白書</a:t>
            </a:r>
          </a:p>
        </p:txBody>
      </p:sp>
    </p:spTree>
    <p:extLst>
      <p:ext uri="{BB962C8B-B14F-4D97-AF65-F5344CB8AC3E}">
        <p14:creationId xmlns:p14="http://schemas.microsoft.com/office/powerpoint/2010/main" val="232024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03BEA-D390-BF8C-7DEB-94D1F645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8">
            <a:extLst>
              <a:ext uri="{FF2B5EF4-FFF2-40B4-BE49-F238E27FC236}">
                <a16:creationId xmlns:a16="http://schemas.microsoft.com/office/drawing/2014/main" id="{E3712822-4E5D-CD36-CB93-B15748638FEA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855C6B-4E22-E64F-E75A-CD3EEF7781AC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消費者トラブルの予防の大切さ</a:t>
            </a:r>
          </a:p>
        </p:txBody>
      </p:sp>
      <p:pic>
        <p:nvPicPr>
          <p:cNvPr id="4" name="図 3" descr="タイムライン&#10;&#10;自動的に生成された説明">
            <a:extLst>
              <a:ext uri="{FF2B5EF4-FFF2-40B4-BE49-F238E27FC236}">
                <a16:creationId xmlns:a16="http://schemas.microsoft.com/office/drawing/2014/main" id="{147E6CC1-C03E-550F-92A7-897A113BA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3" b="6087"/>
          <a:stretch/>
        </p:blipFill>
        <p:spPr>
          <a:xfrm>
            <a:off x="1883042" y="1197961"/>
            <a:ext cx="5377917" cy="5291739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E475985-902B-82CC-73C2-5005680A2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0AF5199-9CE1-C6EA-CC71-5A4C3F95D24E}"/>
              </a:ext>
            </a:extLst>
          </p:cNvPr>
          <p:cNvSpPr txBox="1"/>
          <p:nvPr/>
        </p:nvSpPr>
        <p:spPr>
          <a:xfrm>
            <a:off x="7053779" y="6268773"/>
            <a:ext cx="1716497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r">
              <a:lnSpc>
                <a:spcPts val="1700"/>
              </a:lnSpc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</a:t>
            </a:r>
            <a:r>
              <a:rPr sz="10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「社会への扉」</a:t>
            </a:r>
            <a:endParaRPr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33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471CF-C4CF-5419-3B30-74AC79D46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16.png">
            <a:extLst>
              <a:ext uri="{FF2B5EF4-FFF2-40B4-BE49-F238E27FC236}">
                <a16:creationId xmlns:a16="http://schemas.microsoft.com/office/drawing/2014/main" id="{D08F94BB-472F-80D3-945F-52A81539A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970" y="2566216"/>
            <a:ext cx="6772060" cy="350337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角丸四角形 8">
            <a:extLst>
              <a:ext uri="{FF2B5EF4-FFF2-40B4-BE49-F238E27FC236}">
                <a16:creationId xmlns:a16="http://schemas.microsoft.com/office/drawing/2014/main" id="{C76B08FD-3B04-459C-047A-1290CEE347F7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71BFBF-0117-6CC2-5282-A96E355070DE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消費者トラブルの原因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1582CA1-CAF2-88CF-46F9-575B9EDEA7EF}"/>
              </a:ext>
            </a:extLst>
          </p:cNvPr>
          <p:cNvGrpSpPr/>
          <p:nvPr/>
        </p:nvGrpSpPr>
        <p:grpSpPr>
          <a:xfrm>
            <a:off x="1536700" y="2056185"/>
            <a:ext cx="6070600" cy="468000"/>
            <a:chOff x="723900" y="1549997"/>
            <a:chExt cx="6070600" cy="468000"/>
          </a:xfrm>
        </p:grpSpPr>
        <p:sp>
          <p:nvSpPr>
            <p:cNvPr id="10" name="角丸四角形 8">
              <a:extLst>
                <a:ext uri="{FF2B5EF4-FFF2-40B4-BE49-F238E27FC236}">
                  <a16:creationId xmlns:a16="http://schemas.microsoft.com/office/drawing/2014/main" id="{10AD1AB3-2C74-A3AF-3B0F-81C3E54ACCBD}"/>
                </a:ext>
              </a:extLst>
            </p:cNvPr>
            <p:cNvSpPr/>
            <p:nvPr/>
          </p:nvSpPr>
          <p:spPr bwMode="auto">
            <a:xfrm rot="10800000" flipH="1" flipV="1">
              <a:off x="723900" y="1549997"/>
              <a:ext cx="6070600" cy="468000"/>
            </a:xfrm>
            <a:prstGeom prst="roundRect">
              <a:avLst>
                <a:gd name="adj" fmla="val 20579"/>
              </a:avLst>
            </a:prstGeom>
            <a:solidFill>
              <a:srgbClr val="ACBEF6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ctr">
                <a:defRPr/>
              </a:pPr>
              <a:endPara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34D4B2-FCD1-56E2-270A-2257E02E3F06}"/>
                </a:ext>
              </a:extLst>
            </p:cNvPr>
            <p:cNvSpPr txBox="1"/>
            <p:nvPr/>
          </p:nvSpPr>
          <p:spPr>
            <a:xfrm>
              <a:off x="1400023" y="1584909"/>
              <a:ext cx="4718354" cy="39817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情報・交渉力の格差</a:t>
              </a:r>
            </a:p>
          </p:txBody>
        </p:sp>
      </p:grp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4AD29C0-0C05-B464-5467-7CEE79752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正方形/長方形 7">
            <a:extLst>
              <a:ext uri="{FF2B5EF4-FFF2-40B4-BE49-F238E27FC236}">
                <a16:creationId xmlns:a16="http://schemas.microsoft.com/office/drawing/2014/main" id="{F26C3A65-BB21-6AA8-C9DB-4C6D23892D22}"/>
              </a:ext>
            </a:extLst>
          </p:cNvPr>
          <p:cNvSpPr txBox="1"/>
          <p:nvPr/>
        </p:nvSpPr>
        <p:spPr>
          <a:xfrm>
            <a:off x="5156145" y="6268773"/>
            <a:ext cx="3614131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r">
              <a:lnSpc>
                <a:spcPts val="1700"/>
              </a:lnSpc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出典：消費者庁「事業者による従業員向け消費者教育の推進」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52363E-ED5F-4E3C-3D67-DCA9EA42EA66}"/>
              </a:ext>
            </a:extLst>
          </p:cNvPr>
          <p:cNvSpPr txBox="1"/>
          <p:nvPr/>
        </p:nvSpPr>
        <p:spPr>
          <a:xfrm>
            <a:off x="323850" y="1056244"/>
            <a:ext cx="8496300" cy="725281"/>
          </a:xfrm>
          <a:prstGeom prst="rect">
            <a:avLst/>
          </a:prstGeom>
          <a:noFill/>
        </p:spPr>
        <p:txBody>
          <a:bodyPr wrap="square" lIns="0" tIns="360000" rIns="0" bIns="0" anchor="t" anchorCtr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消費者トラブルは、様々な原因で起きています。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3111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2306B-B347-178C-E1FE-4A7A704CD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8">
            <a:extLst>
              <a:ext uri="{FF2B5EF4-FFF2-40B4-BE49-F238E27FC236}">
                <a16:creationId xmlns:a16="http://schemas.microsoft.com/office/drawing/2014/main" id="{20A93624-7F09-DADF-1670-6A91B25236B6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396BBF-9C9B-94A4-D078-5DF97908DEFB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消費者トラブルの原因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3145610-1766-F636-EFFE-59B075E032A4}"/>
              </a:ext>
            </a:extLst>
          </p:cNvPr>
          <p:cNvGrpSpPr/>
          <p:nvPr/>
        </p:nvGrpSpPr>
        <p:grpSpPr>
          <a:xfrm>
            <a:off x="1536700" y="2787032"/>
            <a:ext cx="1402923" cy="1886634"/>
            <a:chOff x="1748490" y="2994737"/>
            <a:chExt cx="1402923" cy="1886634"/>
          </a:xfrm>
        </p:grpSpPr>
        <p:sp>
          <p:nvSpPr>
            <p:cNvPr id="23" name="お金の不安">
              <a:extLst>
                <a:ext uri="{FF2B5EF4-FFF2-40B4-BE49-F238E27FC236}">
                  <a16:creationId xmlns:a16="http://schemas.microsoft.com/office/drawing/2014/main" id="{8BFD4AA5-695B-79B8-0F0F-929E9FB6C9D3}"/>
                </a:ext>
              </a:extLst>
            </p:cNvPr>
            <p:cNvSpPr txBox="1"/>
            <p:nvPr/>
          </p:nvSpPr>
          <p:spPr>
            <a:xfrm>
              <a:off x="1764150" y="4620979"/>
              <a:ext cx="1371603" cy="2603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lnSpc>
                  <a:spcPct val="140000"/>
                </a:lnSpc>
                <a:spcBef>
                  <a:spcPts val="1000"/>
                </a:spcBef>
                <a:defRPr sz="1500" b="0">
                  <a:latin typeface="+mj-lt"/>
                  <a:ea typeface="+mj-ea"/>
                  <a:cs typeface="+mj-cs"/>
                  <a:sym typeface="BIZ UDPGothic"/>
                </a:defRPr>
              </a:lvl1pPr>
            </a:lstStyle>
            <a:p>
              <a:pPr>
                <a:lnSpc>
                  <a:spcPts val="2400"/>
                </a:lnSpc>
                <a:spcBef>
                  <a:spcPts val="0"/>
                </a:spcBef>
              </a:pPr>
              <a:r>
                <a:rPr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お金の不安</a:t>
              </a:r>
            </a:p>
          </p:txBody>
        </p:sp>
        <p:pic>
          <p:nvPicPr>
            <p:cNvPr id="26" name="消費者トラブル_P17_消費者トラブルの原因②心理的要因へのつけ込み_4.png">
              <a:extLst>
                <a:ext uri="{FF2B5EF4-FFF2-40B4-BE49-F238E27FC236}">
                  <a16:creationId xmlns:a16="http://schemas.microsoft.com/office/drawing/2014/main" id="{06634F3B-3A2F-5345-D4FE-FF2092FF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8490" y="2994737"/>
              <a:ext cx="1402923" cy="1532709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E01307D5-37DA-3243-6DB4-83B2D0F9924E}"/>
              </a:ext>
            </a:extLst>
          </p:cNvPr>
          <p:cNvGrpSpPr/>
          <p:nvPr/>
        </p:nvGrpSpPr>
        <p:grpSpPr>
          <a:xfrm>
            <a:off x="3833338" y="2787032"/>
            <a:ext cx="1477324" cy="2111848"/>
            <a:chOff x="3614566" y="3077300"/>
            <a:chExt cx="1477324" cy="2111848"/>
          </a:xfrm>
        </p:grpSpPr>
        <p:sp>
          <p:nvSpPr>
            <p:cNvPr id="24" name="人間関係の悩み">
              <a:extLst>
                <a:ext uri="{FF2B5EF4-FFF2-40B4-BE49-F238E27FC236}">
                  <a16:creationId xmlns:a16="http://schemas.microsoft.com/office/drawing/2014/main" id="{73A7FA28-BC17-A952-9252-E263B4839F09}"/>
                </a:ext>
              </a:extLst>
            </p:cNvPr>
            <p:cNvSpPr txBox="1"/>
            <p:nvPr/>
          </p:nvSpPr>
          <p:spPr>
            <a:xfrm>
              <a:off x="3815679" y="4620979"/>
              <a:ext cx="1075099" cy="5681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lnSpc>
                  <a:spcPct val="140000"/>
                </a:lnSpc>
                <a:spcBef>
                  <a:spcPts val="1000"/>
                </a:spcBef>
                <a:defRPr sz="1500" b="0">
                  <a:latin typeface="+mj-lt"/>
                  <a:ea typeface="+mj-ea"/>
                  <a:cs typeface="+mj-cs"/>
                  <a:sym typeface="BIZ UDPGothic"/>
                </a:defRPr>
              </a:lvl1pPr>
            </a:lstStyle>
            <a:p>
              <a:pPr>
                <a:lnSpc>
                  <a:spcPts val="2400"/>
                </a:lnSpc>
                <a:spcBef>
                  <a:spcPts val="0"/>
                </a:spcBef>
              </a:pPr>
              <a:r>
                <a:rPr sz="16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人間関係の悩み</a:t>
              </a:r>
              <a:endParaRPr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7" name="消費者トラブル_P17_消費者トラブルの原因②心理的要因へのつけ込み_5.png">
              <a:extLst>
                <a:ext uri="{FF2B5EF4-FFF2-40B4-BE49-F238E27FC236}">
                  <a16:creationId xmlns:a16="http://schemas.microsoft.com/office/drawing/2014/main" id="{DEA4CA1A-B46E-F8D0-710D-4C05119BE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4566" y="3077300"/>
              <a:ext cx="1477324" cy="137819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54508DD-06B1-6315-AD84-D6ACA0CEA1B0}"/>
              </a:ext>
            </a:extLst>
          </p:cNvPr>
          <p:cNvGrpSpPr/>
          <p:nvPr/>
        </p:nvGrpSpPr>
        <p:grpSpPr>
          <a:xfrm>
            <a:off x="6158755" y="2787032"/>
            <a:ext cx="1448545" cy="2070279"/>
            <a:chOff x="5557235" y="3118869"/>
            <a:chExt cx="1448545" cy="2070279"/>
          </a:xfrm>
        </p:grpSpPr>
        <p:sp>
          <p:nvSpPr>
            <p:cNvPr id="25" name="容姿や能力の悩み">
              <a:extLst>
                <a:ext uri="{FF2B5EF4-FFF2-40B4-BE49-F238E27FC236}">
                  <a16:creationId xmlns:a16="http://schemas.microsoft.com/office/drawing/2014/main" id="{D97F8444-74F3-2D0B-F93F-07A6FA176D60}"/>
                </a:ext>
              </a:extLst>
            </p:cNvPr>
            <p:cNvSpPr txBox="1"/>
            <p:nvPr/>
          </p:nvSpPr>
          <p:spPr>
            <a:xfrm>
              <a:off x="5669278" y="4620979"/>
              <a:ext cx="1224459" cy="5681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lnSpc>
                  <a:spcPct val="140000"/>
                </a:lnSpc>
                <a:spcBef>
                  <a:spcPts val="1000"/>
                </a:spcBef>
                <a:defRPr sz="1500" b="0">
                  <a:latin typeface="+mj-lt"/>
                  <a:ea typeface="+mj-ea"/>
                  <a:cs typeface="+mj-cs"/>
                  <a:sym typeface="BIZ UDPGothic"/>
                </a:defRPr>
              </a:lvl1pPr>
            </a:lstStyle>
            <a:p>
              <a:pPr>
                <a:lnSpc>
                  <a:spcPts val="2400"/>
                </a:lnSpc>
                <a:spcBef>
                  <a:spcPts val="0"/>
                </a:spcBef>
              </a:pPr>
              <a:r>
                <a:rPr sz="16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容姿や能力の悩み</a:t>
              </a:r>
              <a:endParaRPr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8" name="消費者トラブル_P17_消費者トラブルの原因②心理的要因へのつけ込み_6.png">
              <a:extLst>
                <a:ext uri="{FF2B5EF4-FFF2-40B4-BE49-F238E27FC236}">
                  <a16:creationId xmlns:a16="http://schemas.microsoft.com/office/drawing/2014/main" id="{2D2AA5AB-243D-35F2-281A-70E297A4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7235" y="3118869"/>
              <a:ext cx="1448545" cy="1359011"/>
            </a:xfrm>
            <a:prstGeom prst="rect">
              <a:avLst/>
            </a:prstGeom>
            <a:ln w="12700">
              <a:miter lim="400000"/>
            </a:ln>
          </p:spPr>
        </p:pic>
      </p:grp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35F5185-53A4-4450-78CA-C96D56835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15669A1-72FB-D9E1-3798-71561679C318}"/>
              </a:ext>
            </a:extLst>
          </p:cNvPr>
          <p:cNvGrpSpPr/>
          <p:nvPr/>
        </p:nvGrpSpPr>
        <p:grpSpPr>
          <a:xfrm>
            <a:off x="1536700" y="1651597"/>
            <a:ext cx="6070600" cy="468000"/>
            <a:chOff x="723900" y="1549997"/>
            <a:chExt cx="6070600" cy="468000"/>
          </a:xfrm>
        </p:grpSpPr>
        <p:sp>
          <p:nvSpPr>
            <p:cNvPr id="5" name="角丸四角形 8">
              <a:extLst>
                <a:ext uri="{FF2B5EF4-FFF2-40B4-BE49-F238E27FC236}">
                  <a16:creationId xmlns:a16="http://schemas.microsoft.com/office/drawing/2014/main" id="{DE66C6D9-9A86-B4E1-5998-F3FBA7E59FDE}"/>
                </a:ext>
              </a:extLst>
            </p:cNvPr>
            <p:cNvSpPr/>
            <p:nvPr/>
          </p:nvSpPr>
          <p:spPr bwMode="auto">
            <a:xfrm rot="10800000" flipH="1" flipV="1">
              <a:off x="723900" y="1549997"/>
              <a:ext cx="6070600" cy="468000"/>
            </a:xfrm>
            <a:prstGeom prst="roundRect">
              <a:avLst>
                <a:gd name="adj" fmla="val 20579"/>
              </a:avLst>
            </a:prstGeom>
            <a:solidFill>
              <a:srgbClr val="ACBEF6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ctr">
                <a:defRPr/>
              </a:pPr>
              <a:endPara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D46C77D-ABD5-FB4F-F26D-B06200FB273C}"/>
                </a:ext>
              </a:extLst>
            </p:cNvPr>
            <p:cNvSpPr txBox="1"/>
            <p:nvPr/>
          </p:nvSpPr>
          <p:spPr>
            <a:xfrm>
              <a:off x="1400023" y="1584909"/>
              <a:ext cx="4718354" cy="39817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悩みや不安の影響</a:t>
              </a:r>
            </a:p>
          </p:txBody>
        </p:sp>
      </p:grpSp>
      <p:sp>
        <p:nvSpPr>
          <p:cNvPr id="3" name="正方形/長方形 7">
            <a:extLst>
              <a:ext uri="{FF2B5EF4-FFF2-40B4-BE49-F238E27FC236}">
                <a16:creationId xmlns:a16="http://schemas.microsoft.com/office/drawing/2014/main" id="{E8DA24A6-8D3F-344A-F5F0-816FCE453AB3}"/>
              </a:ext>
            </a:extLst>
          </p:cNvPr>
          <p:cNvSpPr txBox="1"/>
          <p:nvPr/>
        </p:nvSpPr>
        <p:spPr>
          <a:xfrm>
            <a:off x="5156145" y="6268773"/>
            <a:ext cx="3614131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r">
              <a:lnSpc>
                <a:spcPts val="1700"/>
              </a:lnSpc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出典：消費者庁「事業者による従業員向け消費者教育の推進」</a:t>
            </a:r>
          </a:p>
        </p:txBody>
      </p:sp>
    </p:spTree>
    <p:extLst>
      <p:ext uri="{BB962C8B-B14F-4D97-AF65-F5344CB8AC3E}">
        <p14:creationId xmlns:p14="http://schemas.microsoft.com/office/powerpoint/2010/main" val="329740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1BD44-A282-1A1B-D598-32B1DD24D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13C4EA-E459-C190-A469-89E4255C6CEF}"/>
              </a:ext>
            </a:extLst>
          </p:cNvPr>
          <p:cNvSpPr txBox="1"/>
          <p:nvPr/>
        </p:nvSpPr>
        <p:spPr>
          <a:xfrm>
            <a:off x="323850" y="1535214"/>
            <a:ext cx="8496300" cy="3331764"/>
          </a:xfrm>
          <a:prstGeom prst="rect">
            <a:avLst/>
          </a:prstGeom>
          <a:noFill/>
        </p:spPr>
        <p:txBody>
          <a:bodyPr wrap="square" lIns="0" tIns="360000" rIns="0" bIns="0" anchor="t" anchorCtr="0">
            <a:spAutoFit/>
          </a:bodyPr>
          <a:lstStyle/>
          <a:p>
            <a:pPr algn="ctr">
              <a:lnSpc>
                <a:spcPts val="3300"/>
              </a:lnSpc>
              <a:buClr>
                <a:srgbClr val="94ABF4"/>
              </a:buClr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現在は、インターネットが普及したデジタル社会です。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3300"/>
              </a:lnSpc>
              <a:buClr>
                <a:srgbClr val="94ABF4"/>
              </a:buClr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3300"/>
              </a:lnSpc>
              <a:buClr>
                <a:srgbClr val="94ABF4"/>
              </a:buClr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3300"/>
              </a:lnSpc>
              <a:buClr>
                <a:srgbClr val="94ABF4"/>
              </a:buClr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3300"/>
              </a:lnSpc>
              <a:buClr>
                <a:srgbClr val="94ABF4"/>
              </a:buClr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近年は、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市場の拡大に加えて、年齢を問わず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3600"/>
              </a:lnSpc>
              <a:buClr>
                <a:srgbClr val="94ABF4"/>
              </a:buClr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広くインターネットが利用されるようになってきている</a:t>
            </a:r>
            <a:b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ことから、誰であっても消費者トラブルに遭う可能性があります。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角丸四角形 8">
            <a:extLst>
              <a:ext uri="{FF2B5EF4-FFF2-40B4-BE49-F238E27FC236}">
                <a16:creationId xmlns:a16="http://schemas.microsoft.com/office/drawing/2014/main" id="{C928515E-A865-620C-6EC2-81F1D69D8332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180837-E7A3-EA59-505C-CAC5E1D7B174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デジタル社会と消費者トラブル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FE3BF3D-F5D7-4322-37C2-2A623CD22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80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D4AD2-32DB-69D7-D56B-97635EA9E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8">
            <a:extLst>
              <a:ext uri="{FF2B5EF4-FFF2-40B4-BE49-F238E27FC236}">
                <a16:creationId xmlns:a16="http://schemas.microsoft.com/office/drawing/2014/main" id="{FBDA78E8-A02D-D145-ABE4-6B89FC272C27}"/>
              </a:ext>
            </a:extLst>
          </p:cNvPr>
          <p:cNvSpPr/>
          <p:nvPr/>
        </p:nvSpPr>
        <p:spPr bwMode="auto">
          <a:xfrm rot="10800000" flipH="1" flipV="1">
            <a:off x="0" y="611596"/>
            <a:ext cx="8780400" cy="432000"/>
          </a:xfrm>
          <a:prstGeom prst="roundRect">
            <a:avLst>
              <a:gd name="adj" fmla="val 0"/>
            </a:avLst>
          </a:prstGeom>
          <a:solidFill>
            <a:srgbClr val="94ABF4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30B0A1-0DCC-6535-5298-409445DC82A8}"/>
              </a:ext>
            </a:extLst>
          </p:cNvPr>
          <p:cNvSpPr txBox="1"/>
          <p:nvPr/>
        </p:nvSpPr>
        <p:spPr>
          <a:xfrm>
            <a:off x="336551" y="677335"/>
            <a:ext cx="6824537" cy="300522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デジタル社会と消費者トラブル</a:t>
            </a:r>
          </a:p>
        </p:txBody>
      </p:sp>
      <p:pic>
        <p:nvPicPr>
          <p:cNvPr id="4" name="図 3" descr="テーブル&#10;&#10;自動的に生成された説明">
            <a:extLst>
              <a:ext uri="{FF2B5EF4-FFF2-40B4-BE49-F238E27FC236}">
                <a16:creationId xmlns:a16="http://schemas.microsoft.com/office/drawing/2014/main" id="{756DD63E-5299-F485-329E-913DEFA07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15361" r="4240" b="2235"/>
          <a:stretch/>
        </p:blipFill>
        <p:spPr>
          <a:xfrm>
            <a:off x="2238368" y="1879602"/>
            <a:ext cx="4667265" cy="4137197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ADD7B6C-54C2-0CAA-CA50-37DF1476A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18123"/>
              </p:ext>
            </p:extLst>
          </p:nvPr>
        </p:nvGraphicFramePr>
        <p:xfrm>
          <a:off x="336549" y="-12466"/>
          <a:ext cx="844385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14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消費者トラブルの現状について学ぼう</a:t>
                      </a: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83ED69-2532-05CB-5CEB-03D50D402143}"/>
              </a:ext>
            </a:extLst>
          </p:cNvPr>
          <p:cNvSpPr txBox="1"/>
          <p:nvPr/>
        </p:nvSpPr>
        <p:spPr>
          <a:xfrm>
            <a:off x="1500446" y="1253235"/>
            <a:ext cx="6143108" cy="412930"/>
          </a:xfrm>
          <a:prstGeom prst="roundRect">
            <a:avLst/>
          </a:prstGeom>
          <a:solidFill>
            <a:srgbClr val="ACBEF6"/>
          </a:solidFill>
        </p:spPr>
        <p:txBody>
          <a:bodyPr wrap="square" lIns="36000" tIns="72000" rIns="36000" bIns="72000" anchor="ctr" anchorCtr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「インターネット通販」に関する消費生活相談件数の推移（商品・サービス別）</a:t>
            </a:r>
          </a:p>
        </p:txBody>
      </p:sp>
      <p:sp>
        <p:nvSpPr>
          <p:cNvPr id="12" name="正方形/長方形 7">
            <a:extLst>
              <a:ext uri="{FF2B5EF4-FFF2-40B4-BE49-F238E27FC236}">
                <a16:creationId xmlns:a16="http://schemas.microsoft.com/office/drawing/2014/main" id="{285CCAC2-22FB-94EB-D2CE-5B1083DA9036}"/>
              </a:ext>
            </a:extLst>
          </p:cNvPr>
          <p:cNvSpPr txBox="1"/>
          <p:nvPr/>
        </p:nvSpPr>
        <p:spPr>
          <a:xfrm>
            <a:off x="6673869" y="6268773"/>
            <a:ext cx="1680908" cy="18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 b="0" spc="65">
                <a:latin typeface="+mj-lt"/>
                <a:ea typeface="+mj-ea"/>
                <a:cs typeface="+mj-cs"/>
                <a:sym typeface="BIZ UDPGothic"/>
              </a:defRPr>
            </a:lvl1pPr>
          </a:lstStyle>
          <a:p>
            <a:pPr algn="ctr">
              <a:lnSpc>
                <a:spcPts val="1700"/>
              </a:lnSpc>
            </a:pP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出典：令和</a:t>
            </a:r>
            <a:r>
              <a:rPr lang="en-US" altLang="zh-TW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zh-TW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年版消費者白書</a:t>
            </a:r>
          </a:p>
        </p:txBody>
      </p:sp>
    </p:spTree>
    <p:extLst>
      <p:ext uri="{BB962C8B-B14F-4D97-AF65-F5344CB8AC3E}">
        <p14:creationId xmlns:p14="http://schemas.microsoft.com/office/powerpoint/2010/main" val="1602266952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D8260ADBB959D46AC6D81730F23702D" ma:contentTypeVersion="5" ma:contentTypeDescription="新しいドキュメントを作成します。" ma:contentTypeScope="" ma:versionID="0d6c78c157adcad0269484e6f4679bd8">
  <xsd:schema xmlns:xsd="http://www.w3.org/2001/XMLSchema" xmlns:xs="http://www.w3.org/2001/XMLSchema" xmlns:p="http://schemas.microsoft.com/office/2006/metadata/properties" xmlns:ns3="2df06ef0-b8e3-4299-a963-1b3ec9fc1c82" targetNamespace="http://schemas.microsoft.com/office/2006/metadata/properties" ma:root="true" ma:fieldsID="3063c17de1ebe035902acdd2e05df2b8" ns3:_="">
    <xsd:import namespace="2df06ef0-b8e3-4299-a963-1b3ec9fc1c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06ef0-b8e3-4299-a963-1b3ec9fc1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df06ef0-b8e3-4299-a963-1b3ec9fc1c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7A708B-93C7-4BFB-AF2E-C16A46338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06ef0-b8e3-4299-a963-1b3ec9fc1c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9FD8C6-80D3-4AEA-A9B7-84F457F6B1E3}">
  <ds:schemaRefs>
    <ds:schemaRef ds:uri="http://schemas.microsoft.com/office/2006/documentManagement/types"/>
    <ds:schemaRef ds:uri="http://schemas.microsoft.com/office/2006/metadata/properties"/>
    <ds:schemaRef ds:uri="2df06ef0-b8e3-4299-a963-1b3ec9fc1c82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980FE7-15FB-4D7F-89EA-AEF34CCC0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1605</Words>
  <PresentationFormat>画面に合わせる (4:3)</PresentationFormat>
  <Paragraphs>199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BIZ UDPゴシック</vt:lpstr>
      <vt:lpstr>游ゴシック</vt:lpstr>
      <vt:lpstr>Arial</vt:lpstr>
      <vt:lpstr>Wingdings</vt:lpstr>
      <vt:lpstr>デザインの設定</vt:lpstr>
      <vt:lpstr>1_デザインの設定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dc:creator/>
  <cp:keywords/>
  <dc:description/>
  <cp:lastPrinted>2024-03-13T05:43:25Z</cp:lastPrinted>
  <dcterms:created xsi:type="dcterms:W3CDTF">2020-08-21T08:47:09Z</dcterms:created>
  <dcterms:modified xsi:type="dcterms:W3CDTF">2024-03-25T03:32:41Z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0x010100DD8260ADBB959D46AC6D81730F23702D</vt:lpwstr>
  </property>
</Properties>
</file>