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664" r:id="rId4"/>
    <p:sldMasterId id="2147483679" r:id="rId5"/>
    <p:sldMasterId id="2147483740" r:id="rId6"/>
  </p:sldMasterIdLst>
  <p:notesMasterIdLst>
    <p:notesMasterId r:id="rId56"/>
  </p:notesMasterIdLst>
  <p:sldIdLst>
    <p:sldId id="338" r:id="rId7"/>
    <p:sldId id="339" r:id="rId8"/>
    <p:sldId id="322" r:id="rId9"/>
    <p:sldId id="323" r:id="rId10"/>
    <p:sldId id="340" r:id="rId11"/>
    <p:sldId id="341" r:id="rId12"/>
    <p:sldId id="342" r:id="rId13"/>
    <p:sldId id="343" r:id="rId14"/>
    <p:sldId id="344" r:id="rId15"/>
    <p:sldId id="346" r:id="rId16"/>
    <p:sldId id="347" r:id="rId17"/>
    <p:sldId id="348" r:id="rId18"/>
    <p:sldId id="349" r:id="rId19"/>
    <p:sldId id="350" r:id="rId20"/>
    <p:sldId id="351" r:id="rId21"/>
    <p:sldId id="352" r:id="rId22"/>
    <p:sldId id="353" r:id="rId23"/>
    <p:sldId id="354" r:id="rId24"/>
    <p:sldId id="355" r:id="rId25"/>
    <p:sldId id="356" r:id="rId26"/>
    <p:sldId id="357" r:id="rId27"/>
    <p:sldId id="358" r:id="rId28"/>
    <p:sldId id="359" r:id="rId29"/>
    <p:sldId id="361" r:id="rId30"/>
    <p:sldId id="362" r:id="rId31"/>
    <p:sldId id="363" r:id="rId32"/>
    <p:sldId id="364" r:id="rId33"/>
    <p:sldId id="365" r:id="rId34"/>
    <p:sldId id="366" r:id="rId35"/>
    <p:sldId id="367" r:id="rId36"/>
    <p:sldId id="368" r:id="rId37"/>
    <p:sldId id="369" r:id="rId38"/>
    <p:sldId id="370" r:id="rId39"/>
    <p:sldId id="371" r:id="rId40"/>
    <p:sldId id="372" r:id="rId41"/>
    <p:sldId id="373" r:id="rId42"/>
    <p:sldId id="374" r:id="rId43"/>
    <p:sldId id="375" r:id="rId44"/>
    <p:sldId id="376" r:id="rId45"/>
    <p:sldId id="377" r:id="rId46"/>
    <p:sldId id="378" r:id="rId47"/>
    <p:sldId id="379" r:id="rId48"/>
    <p:sldId id="380" r:id="rId49"/>
    <p:sldId id="382" r:id="rId50"/>
    <p:sldId id="383" r:id="rId51"/>
    <p:sldId id="381" r:id="rId52"/>
    <p:sldId id="384" r:id="rId53"/>
    <p:sldId id="385" r:id="rId54"/>
    <p:sldId id="386" r:id="rId55"/>
  </p:sldIdLst>
  <p:sldSz cx="9144000" cy="6858000" type="screen4x3"/>
  <p:notesSz cx="7099300" cy="102346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3" orient="horz" pos="4065" userDrawn="1">
          <p15:clr>
            <a:srgbClr val="A4A3A4"/>
          </p15:clr>
        </p15:guide>
      </p15:sldGuideLst>
    </p:ext>
    <p:ext uri="{2D200454-40CA-4A62-9FC3-DE9A4176ACB9}">
      <p15:notesGuideLst xmlns:p15="http://schemas.microsoft.com/office/powerpoint/2012/main">
        <p15:guide id="1" orient="horz" pos="3225"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55DAA"/>
    <a:srgbClr val="FCC325"/>
    <a:srgbClr val="000000"/>
    <a:srgbClr val="8F8F8F"/>
    <a:srgbClr val="3A3A3A"/>
    <a:srgbClr val="155DAF"/>
    <a:srgbClr val="94ABF4"/>
    <a:srgbClr val="FF7C80"/>
    <a:srgbClr val="FFC7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031" autoAdjust="0"/>
    <p:restoredTop sz="91837" autoAdjust="0"/>
  </p:normalViewPr>
  <p:slideViewPr>
    <p:cSldViewPr snapToGrid="0" showGuides="1">
      <p:cViewPr varScale="1">
        <p:scale>
          <a:sx n="117" d="100"/>
          <a:sy n="117" d="100"/>
        </p:scale>
        <p:origin x="2376" y="184"/>
      </p:cViewPr>
      <p:guideLst>
        <p:guide orient="horz" pos="4065"/>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showGuides="1">
      <p:cViewPr varScale="1">
        <p:scale>
          <a:sx n="72" d="100"/>
          <a:sy n="72" d="100"/>
        </p:scale>
        <p:origin x="4074" y="54"/>
      </p:cViewPr>
      <p:guideLst>
        <p:guide orient="horz" pos="3225"/>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viewProps" Target="viewProps.xml"/><Relationship Id="rId5" Type="http://schemas.openxmlformats.org/officeDocument/2006/relationships/slideMaster" Target="slideMasters/slideMaster2.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theme" Target="theme/theme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presProps" Target="presProps.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4" y="3"/>
            <a:ext cx="3076363" cy="513507"/>
          </a:xfrm>
          <a:prstGeom prst="rect">
            <a:avLst/>
          </a:prstGeom>
        </p:spPr>
        <p:txBody>
          <a:bodyPr vert="horz" lIns="99018" tIns="49510" rIns="99018" bIns="49510"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1298" y="3"/>
            <a:ext cx="3076363" cy="513507"/>
          </a:xfrm>
          <a:prstGeom prst="rect">
            <a:avLst/>
          </a:prstGeom>
        </p:spPr>
        <p:txBody>
          <a:bodyPr vert="horz" lIns="99018" tIns="49510" rIns="99018" bIns="49510" rtlCol="0"/>
          <a:lstStyle>
            <a:lvl1pPr algn="r">
              <a:defRPr sz="1200"/>
            </a:lvl1pPr>
          </a:lstStyle>
          <a:p>
            <a:fld id="{0F4F8169-28DE-4F09-A6CA-E213F46047D9}" type="datetimeFigureOut">
              <a:rPr kumimoji="1" lang="ja-JP" altLang="en-US" smtClean="0"/>
              <a:t>2024/3/25</a:t>
            </a:fld>
            <a:endParaRPr kumimoji="1" lang="ja-JP" altLang="en-US"/>
          </a:p>
        </p:txBody>
      </p:sp>
      <p:sp>
        <p:nvSpPr>
          <p:cNvPr id="4" name="スライド イメージ プレースホルダー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18" tIns="49510" rIns="99018" bIns="49510" rtlCol="0" anchor="ctr"/>
          <a:lstStyle/>
          <a:p>
            <a:endParaRPr lang="ja-JP" altLang="en-US"/>
          </a:p>
        </p:txBody>
      </p:sp>
      <p:sp>
        <p:nvSpPr>
          <p:cNvPr id="5" name="ノート プレースホルダー 4"/>
          <p:cNvSpPr>
            <a:spLocks noGrp="1"/>
          </p:cNvSpPr>
          <p:nvPr>
            <p:ph type="body" sz="quarter" idx="3"/>
          </p:nvPr>
        </p:nvSpPr>
        <p:spPr>
          <a:xfrm>
            <a:off x="709930" y="4925412"/>
            <a:ext cx="5679440" cy="4029879"/>
          </a:xfrm>
          <a:prstGeom prst="rect">
            <a:avLst/>
          </a:prstGeom>
        </p:spPr>
        <p:txBody>
          <a:bodyPr vert="horz" lIns="99018" tIns="49510" rIns="99018" bIns="4951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4" y="9721110"/>
            <a:ext cx="3076363" cy="513507"/>
          </a:xfrm>
          <a:prstGeom prst="rect">
            <a:avLst/>
          </a:prstGeom>
        </p:spPr>
        <p:txBody>
          <a:bodyPr vert="horz" lIns="99018" tIns="49510" rIns="99018" bIns="4951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1298" y="9721110"/>
            <a:ext cx="3076363" cy="513507"/>
          </a:xfrm>
          <a:prstGeom prst="rect">
            <a:avLst/>
          </a:prstGeom>
        </p:spPr>
        <p:txBody>
          <a:bodyPr vert="horz" lIns="99018" tIns="49510" rIns="99018" bIns="49510" rtlCol="0" anchor="b"/>
          <a:lstStyle>
            <a:lvl1pPr algn="r">
              <a:defRPr sz="1200"/>
            </a:lvl1pPr>
          </a:lstStyle>
          <a:p>
            <a:fld id="{A7A0DE74-9FCA-4082-8ABA-73C9EA963DF7}" type="slidenum">
              <a:rPr kumimoji="1" lang="ja-JP" altLang="en-US" smtClean="0"/>
              <a:t>‹#›</a:t>
            </a:fld>
            <a:endParaRPr kumimoji="1" lang="ja-JP" altLang="en-US"/>
          </a:p>
        </p:txBody>
      </p:sp>
    </p:spTree>
    <p:extLst>
      <p:ext uri="{BB962C8B-B14F-4D97-AF65-F5344CB8AC3E}">
        <p14:creationId xmlns:p14="http://schemas.microsoft.com/office/powerpoint/2010/main" val="295569643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5" userDrawn="1">
          <p15:clr>
            <a:srgbClr val="F26B43"/>
          </p15:clr>
        </p15:guide>
        <p15:guide id="2" pos="2236"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6</a:t>
            </a:fld>
            <a:endParaRPr kumimoji="1" lang="ja-JP" altLang="en-US"/>
          </a:p>
        </p:txBody>
      </p:sp>
    </p:spTree>
    <p:extLst>
      <p:ext uri="{BB962C8B-B14F-4D97-AF65-F5344CB8AC3E}">
        <p14:creationId xmlns:p14="http://schemas.microsoft.com/office/powerpoint/2010/main" val="288859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20</a:t>
            </a:fld>
            <a:endParaRPr kumimoji="1" lang="ja-JP" altLang="en-US"/>
          </a:p>
        </p:txBody>
      </p:sp>
    </p:spTree>
    <p:extLst>
      <p:ext uri="{BB962C8B-B14F-4D97-AF65-F5344CB8AC3E}">
        <p14:creationId xmlns:p14="http://schemas.microsoft.com/office/powerpoint/2010/main" val="104347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28</a:t>
            </a:fld>
            <a:endParaRPr kumimoji="1" lang="ja-JP" altLang="en-US"/>
          </a:p>
        </p:txBody>
      </p:sp>
    </p:spTree>
    <p:extLst>
      <p:ext uri="{BB962C8B-B14F-4D97-AF65-F5344CB8AC3E}">
        <p14:creationId xmlns:p14="http://schemas.microsoft.com/office/powerpoint/2010/main" val="38226134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7A0DE74-9FCA-4082-8ABA-73C9EA963DF7}" type="slidenum">
              <a:rPr kumimoji="1" lang="ja-JP" altLang="en-US" smtClean="0"/>
              <a:t>31</a:t>
            </a:fld>
            <a:endParaRPr kumimoji="1" lang="ja-JP" altLang="en-US"/>
          </a:p>
        </p:txBody>
      </p:sp>
    </p:spTree>
    <p:extLst>
      <p:ext uri="{BB962C8B-B14F-4D97-AF65-F5344CB8AC3E}">
        <p14:creationId xmlns:p14="http://schemas.microsoft.com/office/powerpoint/2010/main" val="374623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1134711682"/>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CBCFF">
                        <a:alpha val="89804"/>
                      </a:srgbClr>
                    </a:solidFill>
                  </a:tcPr>
                </a:tc>
                <a:extLst>
                  <a:ext uri="{0D108BD9-81ED-4DB2-BD59-A6C34878D82A}">
                    <a16:rowId xmlns:a16="http://schemas.microsoft.com/office/drawing/2014/main" val="10000"/>
                  </a:ext>
                </a:extLst>
              </a:tr>
            </a:tbl>
          </a:graphicData>
        </a:graphic>
      </p:graphicFrame>
      <p:sp>
        <p:nvSpPr>
          <p:cNvPr id="4" name="スライド番号プレースホルダー 5">
            <a:extLst>
              <a:ext uri="{FF2B5EF4-FFF2-40B4-BE49-F238E27FC236}">
                <a16:creationId xmlns:a16="http://schemas.microsoft.com/office/drawing/2014/main" id="{647AFF19-6FFB-5E36-0790-BAE5BF5A527F}"/>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DB4B848-A046-604A-8CD6-7848CDB38A78}"/>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37940439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タイトル スライド">
    <p:spTree>
      <p:nvGrpSpPr>
        <p:cNvPr id="1" name=""/>
        <p:cNvGrpSpPr/>
        <p:nvPr/>
      </p:nvGrpSpPr>
      <p:grpSpPr>
        <a:xfrm>
          <a:off x="0" y="0"/>
          <a:ext cx="0" cy="0"/>
          <a:chOff x="0" y="0"/>
          <a:chExt cx="0" cy="0"/>
        </a:xfrm>
      </p:grpSpPr>
      <p:sp>
        <p:nvSpPr>
          <p:cNvPr id="2" name="スライド番号プレースホルダー 5">
            <a:extLst>
              <a:ext uri="{FF2B5EF4-FFF2-40B4-BE49-F238E27FC236}">
                <a16:creationId xmlns:a16="http://schemas.microsoft.com/office/drawing/2014/main" id="{9C75EC74-53FF-23AD-6EB8-9E987B0A4927}"/>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084E558-F6DD-EB56-CA88-25F553C09DC1}"/>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126823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タイトル スライド">
    <p:spTree>
      <p:nvGrpSpPr>
        <p:cNvPr id="1" name=""/>
        <p:cNvGrpSpPr/>
        <p:nvPr/>
      </p:nvGrpSpPr>
      <p:grpSpPr>
        <a:xfrm>
          <a:off x="0" y="0"/>
          <a:ext cx="0" cy="0"/>
          <a:chOff x="0" y="0"/>
          <a:chExt cx="0" cy="0"/>
        </a:xfrm>
      </p:grpSpPr>
      <p:graphicFrame>
        <p:nvGraphicFramePr>
          <p:cNvPr id="10" name="表 9">
            <a:extLst>
              <a:ext uri="{FF2B5EF4-FFF2-40B4-BE49-F238E27FC236}">
                <a16:creationId xmlns:a16="http://schemas.microsoft.com/office/drawing/2014/main" id="{AF51E5E3-5DAD-17DA-5C3A-374231410517}"/>
              </a:ext>
            </a:extLst>
          </p:cNvPr>
          <p:cNvGraphicFramePr>
            <a:graphicFrameLocks noGrp="1"/>
          </p:cNvGraphicFramePr>
          <p:nvPr userDrawn="1">
            <p:extLst>
              <p:ext uri="{D42A27DB-BD31-4B8C-83A1-F6EECF244321}">
                <p14:modId xmlns:p14="http://schemas.microsoft.com/office/powerpoint/2010/main" val="39847655"/>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7CBCFF"/>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64DE9F5C-D36B-0725-21EC-37CD8F412A3D}"/>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5336DAA6-8CA9-BCA0-D460-7C517F9AF7C9}"/>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35791647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2831133512"/>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8761"/>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F452554-28ED-FB25-957F-4621ECDA0847}"/>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BDB319B1-40B8-ACF7-BA19-6183DD4692E4}"/>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8465489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1268490788"/>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F016D14F-40CF-36C2-EA79-4FB7216BA6A4}"/>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8F0CC598-0919-4656-A6A3-87C3DCB8C2C7}"/>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9145557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905825361"/>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2D66E"/>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8654188-260B-357F-9D7D-339F100875AB}"/>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6812C24A-F4FB-CC9A-CEAC-2067E28C5BC5}"/>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9411074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8_タイトル スライド">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3E47423B-3FD6-00ED-3E9F-F90505D12713}"/>
              </a:ext>
            </a:extLst>
          </p:cNvPr>
          <p:cNvGraphicFramePr>
            <a:graphicFrameLocks noGrp="1"/>
          </p:cNvGraphicFramePr>
          <p:nvPr userDrawn="1">
            <p:extLst>
              <p:ext uri="{D42A27DB-BD31-4B8C-83A1-F6EECF244321}">
                <p14:modId xmlns:p14="http://schemas.microsoft.com/office/powerpoint/2010/main" val="3193763743"/>
              </p:ext>
            </p:extLst>
          </p:nvPr>
        </p:nvGraphicFramePr>
        <p:xfrm>
          <a:off x="-18000" y="-68822"/>
          <a:ext cx="9180000" cy="504000"/>
        </p:xfrm>
        <a:graphic>
          <a:graphicData uri="http://schemas.openxmlformats.org/drawingml/2006/table">
            <a:tbl>
              <a:tblPr firstRow="1" bandRow="1">
                <a:tableStyleId>{5C22544A-7EE6-4342-B048-85BDC9FD1C3A}</a:tableStyleId>
              </a:tblPr>
              <a:tblGrid>
                <a:gridCol w="9180000">
                  <a:extLst>
                    <a:ext uri="{9D8B030D-6E8A-4147-A177-3AD203B41FA5}">
                      <a16:colId xmlns:a16="http://schemas.microsoft.com/office/drawing/2014/main" val="20000"/>
                    </a:ext>
                  </a:extLst>
                </a:gridCol>
              </a:tblGrid>
              <a:tr h="5040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4ABF4"/>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8654188-260B-357F-9D7D-339F100875AB}"/>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8FB6362E-B003-033E-97AA-9F35B3EBCD66}"/>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5528420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縦書きタイトルと&#10;縦書きテキスト">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8DA3B33-10F5-9CFC-D97C-B789168E9D92}"/>
              </a:ext>
            </a:extLst>
          </p:cNvPr>
          <p:cNvGraphicFramePr>
            <a:graphicFrameLocks noGrp="1"/>
          </p:cNvGraphicFramePr>
          <p:nvPr userDrawn="1">
            <p:extLst>
              <p:ext uri="{D42A27DB-BD31-4B8C-83A1-F6EECF244321}">
                <p14:modId xmlns:p14="http://schemas.microsoft.com/office/powerpoint/2010/main" val="3447027861"/>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4ABF4">
                        <a:alpha val="89804"/>
                      </a:srgbClr>
                    </a:solidFill>
                  </a:tcPr>
                </a:tc>
                <a:extLst>
                  <a:ext uri="{0D108BD9-81ED-4DB2-BD59-A6C34878D82A}">
                    <a16:rowId xmlns:a16="http://schemas.microsoft.com/office/drawing/2014/main" val="10000"/>
                  </a:ext>
                </a:extLst>
              </a:tr>
            </a:tbl>
          </a:graphicData>
        </a:graphic>
      </p:graphicFrame>
      <p:sp>
        <p:nvSpPr>
          <p:cNvPr id="8" name="スライド番号プレースホルダー 5">
            <a:extLst>
              <a:ext uri="{FF2B5EF4-FFF2-40B4-BE49-F238E27FC236}">
                <a16:creationId xmlns:a16="http://schemas.microsoft.com/office/drawing/2014/main" id="{00CB1DB1-8806-FADB-200B-2C5A1873A28A}"/>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2FC001F-9E24-9687-61DC-B2483EC5C4C2}"/>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594428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44619472"/>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F08761">
                        <a:alpha val="69804"/>
                      </a:srgbClr>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66F654AF-32CF-9F79-8845-8B6AE975E659}"/>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7E7AEB27-2275-7923-5824-5A7F6D5D8E9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0562334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2202853963"/>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3D59B">
                        <a:alpha val="89804"/>
                      </a:srgbClr>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6F92A669-78D7-B3F6-4460-1156A3001D31}"/>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EFD4C538-8272-4084-AE03-892BDDF803D2}"/>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914403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622237C-CEFF-E5B5-F49B-44B7E9AB3D1E}"/>
              </a:ext>
            </a:extLst>
          </p:cNvPr>
          <p:cNvGraphicFramePr>
            <a:graphicFrameLocks noGrp="1"/>
          </p:cNvGraphicFramePr>
          <p:nvPr userDrawn="1">
            <p:extLst>
              <p:ext uri="{D42A27DB-BD31-4B8C-83A1-F6EECF244321}">
                <p14:modId xmlns:p14="http://schemas.microsoft.com/office/powerpoint/2010/main" val="2019141751"/>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E2D66E">
                        <a:alpha val="89804"/>
                      </a:srgbClr>
                    </a:solidFill>
                  </a:tcPr>
                </a:tc>
                <a:extLst>
                  <a:ext uri="{0D108BD9-81ED-4DB2-BD59-A6C34878D82A}">
                    <a16:rowId xmlns:a16="http://schemas.microsoft.com/office/drawing/2014/main" val="10000"/>
                  </a:ext>
                </a:extLst>
              </a:tr>
            </a:tbl>
          </a:graphicData>
        </a:graphic>
      </p:graphicFrame>
      <p:sp>
        <p:nvSpPr>
          <p:cNvPr id="2" name="スライド番号プレースホルダー 5">
            <a:extLst>
              <a:ext uri="{FF2B5EF4-FFF2-40B4-BE49-F238E27FC236}">
                <a16:creationId xmlns:a16="http://schemas.microsoft.com/office/drawing/2014/main" id="{AF19E3C8-69C1-23D0-E702-779067CE2A4E}"/>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247CEE6C-7DA2-4D51-08FC-4DF879D93EEC}"/>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639942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縦書きタイトルと&#10;縦書きテキスト">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98DA3B33-10F5-9CFC-D97C-B789168E9D92}"/>
              </a:ext>
            </a:extLst>
          </p:cNvPr>
          <p:cNvGraphicFramePr>
            <a:graphicFrameLocks noGrp="1"/>
          </p:cNvGraphicFramePr>
          <p:nvPr userDrawn="1">
            <p:extLst>
              <p:ext uri="{D42A27DB-BD31-4B8C-83A1-F6EECF244321}">
                <p14:modId xmlns:p14="http://schemas.microsoft.com/office/powerpoint/2010/main" val="3546654023"/>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4ABF4">
                        <a:alpha val="89804"/>
                      </a:srgbClr>
                    </a:solidFill>
                  </a:tcPr>
                </a:tc>
                <a:extLst>
                  <a:ext uri="{0D108BD9-81ED-4DB2-BD59-A6C34878D82A}">
                    <a16:rowId xmlns:a16="http://schemas.microsoft.com/office/drawing/2014/main" val="10000"/>
                  </a:ext>
                </a:extLst>
              </a:tr>
            </a:tbl>
          </a:graphicData>
        </a:graphic>
      </p:graphicFrame>
      <p:sp>
        <p:nvSpPr>
          <p:cNvPr id="8" name="スライド番号プレースホルダー 5">
            <a:extLst>
              <a:ext uri="{FF2B5EF4-FFF2-40B4-BE49-F238E27FC236}">
                <a16:creationId xmlns:a16="http://schemas.microsoft.com/office/drawing/2014/main" id="{00CB1DB1-8806-FADB-200B-2C5A1873A28A}"/>
              </a:ext>
            </a:extLst>
          </p:cNvPr>
          <p:cNvSpPr txBox="1">
            <a:spLocks/>
          </p:cNvSpPr>
          <p:nvPr userDrawn="1"/>
        </p:nvSpPr>
        <p:spPr>
          <a:xfrm>
            <a:off x="8513231" y="6656724"/>
            <a:ext cx="469900" cy="169726"/>
          </a:xfrm>
          <a:prstGeom prst="rect">
            <a:avLst/>
          </a:prstGeom>
        </p:spPr>
        <p:txBody>
          <a:bodyPr vert="horz" lIns="0" tIns="0" rIns="0" bIns="0" rtlCol="0" anchor="ctr">
            <a:spAutoFit/>
          </a:bodyPr>
          <a:lstStyle>
            <a:defPPr>
              <a:defRPr lang="en-US"/>
            </a:defPPr>
            <a:lvl1pPr marL="0" algn="ctr" defTabSz="457200" rtl="0" eaLnBrk="1" latinLnBrk="0" hangingPunct="1">
              <a:lnSpc>
                <a:spcPts val="1500"/>
              </a:lnSpc>
              <a:defRPr sz="1000" b="1" kern="1200">
                <a:solidFill>
                  <a:schemeClr val="bg1"/>
                </a:solidFill>
                <a:latin typeface="BIZ UDPゴシック" panose="020B0400000000000000" pitchFamily="50" charset="-128"/>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620A515F-E5E6-43F8-B090-E4222364D933}" type="slidenum">
              <a:rPr kumimoji="1" lang="ja-JP" altLang="en-US" sz="1050">
                <a:solidFill>
                  <a:schemeClr val="tx1"/>
                </a:solidFill>
                <a:latin typeface="BIZ UDPゴシック" panose="020B0400000000000000" pitchFamily="50" charset="-128"/>
                <a:ea typeface="BIZ UDPゴシック" panose="020B0400000000000000" pitchFamily="50" charset="-128"/>
              </a:rPr>
              <a:pPr algn="r"/>
              <a:t>‹#›</a:t>
            </a:fld>
            <a:endParaRPr kumimoji="1" lang="ja-JP" altLang="en-US" dirty="0">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22FC001F-9E24-9687-61DC-B2483EC5C4C2}"/>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7060992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graphicFrame>
        <p:nvGraphicFramePr>
          <p:cNvPr id="2" name="表 1">
            <a:extLst>
              <a:ext uri="{FF2B5EF4-FFF2-40B4-BE49-F238E27FC236}">
                <a16:creationId xmlns:a16="http://schemas.microsoft.com/office/drawing/2014/main" id="{4A00F6B2-18DD-4778-544C-F56D34EFF604}"/>
              </a:ext>
            </a:extLst>
          </p:cNvPr>
          <p:cNvGraphicFramePr>
            <a:graphicFrameLocks noGrp="1"/>
          </p:cNvGraphicFramePr>
          <p:nvPr userDrawn="1">
            <p:extLst>
              <p:ext uri="{D42A27DB-BD31-4B8C-83A1-F6EECF244321}">
                <p14:modId xmlns:p14="http://schemas.microsoft.com/office/powerpoint/2010/main" val="3842294160"/>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155DAA"/>
                    </a:solidFill>
                  </a:tcPr>
                </a:tc>
                <a:extLst>
                  <a:ext uri="{0D108BD9-81ED-4DB2-BD59-A6C34878D82A}">
                    <a16:rowId xmlns:a16="http://schemas.microsoft.com/office/drawing/2014/main" val="10000"/>
                  </a:ext>
                </a:extLst>
              </a:tr>
            </a:tbl>
          </a:graphicData>
        </a:graphic>
      </p:graphicFrame>
      <p:pic>
        <p:nvPicPr>
          <p:cNvPr id="5" name="図 4" descr="テキスト&#10;&#10;自動的に生成された説明">
            <a:extLst>
              <a:ext uri="{FF2B5EF4-FFF2-40B4-BE49-F238E27FC236}">
                <a16:creationId xmlns:a16="http://schemas.microsoft.com/office/drawing/2014/main" id="{55DD5380-F59A-0039-61BA-331A9F9BA899}"/>
              </a:ext>
            </a:extLst>
          </p:cNvPr>
          <p:cNvPicPr>
            <a:picLocks noChangeAspect="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230621" y="6538450"/>
            <a:ext cx="915321" cy="288000"/>
          </a:xfrm>
          <a:prstGeom prst="rect">
            <a:avLst/>
          </a:prstGeom>
        </p:spPr>
      </p:pic>
      <p:sp>
        <p:nvSpPr>
          <p:cNvPr id="6" name="テキスト ボックス 5">
            <a:extLst>
              <a:ext uri="{FF2B5EF4-FFF2-40B4-BE49-F238E27FC236}">
                <a16:creationId xmlns:a16="http://schemas.microsoft.com/office/drawing/2014/main" id="{C796416E-E824-CC3C-524B-5F6AD1C259DD}"/>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27760343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graphicFrame>
        <p:nvGraphicFramePr>
          <p:cNvPr id="7" name="表 6">
            <a:extLst>
              <a:ext uri="{FF2B5EF4-FFF2-40B4-BE49-F238E27FC236}">
                <a16:creationId xmlns:a16="http://schemas.microsoft.com/office/drawing/2014/main" id="{0B2B9C1D-6C7C-0BBA-1CA8-FF6F333B5C06}"/>
              </a:ext>
            </a:extLst>
          </p:cNvPr>
          <p:cNvGraphicFramePr>
            <a:graphicFrameLocks noGrp="1"/>
          </p:cNvGraphicFramePr>
          <p:nvPr userDrawn="1">
            <p:extLst>
              <p:ext uri="{D42A27DB-BD31-4B8C-83A1-F6EECF244321}">
                <p14:modId xmlns:p14="http://schemas.microsoft.com/office/powerpoint/2010/main" val="4090148393"/>
              </p:ext>
            </p:extLst>
          </p:nvPr>
        </p:nvGraphicFramePr>
        <p:xfrm>
          <a:off x="-71438" y="-63000"/>
          <a:ext cx="9315450" cy="6530400"/>
        </p:xfrm>
        <a:graphic>
          <a:graphicData uri="http://schemas.openxmlformats.org/drawingml/2006/table">
            <a:tbl>
              <a:tblPr firstRow="1" bandRow="1">
                <a:tableStyleId>{5C22544A-7EE6-4342-B048-85BDC9FD1C3A}</a:tableStyleId>
              </a:tblPr>
              <a:tblGrid>
                <a:gridCol w="9315450">
                  <a:extLst>
                    <a:ext uri="{9D8B030D-6E8A-4147-A177-3AD203B41FA5}">
                      <a16:colId xmlns:a16="http://schemas.microsoft.com/office/drawing/2014/main" val="20000"/>
                    </a:ext>
                  </a:extLst>
                </a:gridCol>
              </a:tblGrid>
              <a:tr h="6530400">
                <a:tc>
                  <a:txBody>
                    <a:bodyPr/>
                    <a:lstStyle/>
                    <a:p>
                      <a:endParaRPr kumimoji="1" lang="ja-JP" altLang="en-US" sz="1400" dirty="0">
                        <a:solidFill>
                          <a:schemeClr val="tx1"/>
                        </a:solidFill>
                      </a:endParaRPr>
                    </a:p>
                  </a:txBody>
                  <a:tcPr marL="270000" marR="67500" marT="36036" marB="36036"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94ABF4">
                        <a:alpha val="89804"/>
                      </a:srgbClr>
                    </a:solidFill>
                  </a:tcPr>
                </a:tc>
                <a:extLst>
                  <a:ext uri="{0D108BD9-81ED-4DB2-BD59-A6C34878D82A}">
                    <a16:rowId xmlns:a16="http://schemas.microsoft.com/office/drawing/2014/main" val="10000"/>
                  </a:ext>
                </a:extLst>
              </a:tr>
            </a:tbl>
          </a:graphicData>
        </a:graphic>
      </p:graphicFrame>
      <p:pic>
        <p:nvPicPr>
          <p:cNvPr id="2" name="図 1" descr="テキスト&#10;&#10;自動的に生成された説明">
            <a:extLst>
              <a:ext uri="{FF2B5EF4-FFF2-40B4-BE49-F238E27FC236}">
                <a16:creationId xmlns:a16="http://schemas.microsoft.com/office/drawing/2014/main" id="{D3C219F3-FC6A-6F23-A46B-621FEF8ED154}"/>
              </a:ext>
            </a:extLst>
          </p:cNvPr>
          <p:cNvPicPr>
            <a:picLocks noChangeAspect="1"/>
          </p:cNvPicPr>
          <p:nvPr userDrawn="1"/>
        </p:nvPicPr>
        <p:blipFill>
          <a:blip r:embed="rId2">
            <a:clrChange>
              <a:clrFrom>
                <a:srgbClr val="FFFEFD"/>
              </a:clrFrom>
              <a:clrTo>
                <a:srgbClr val="FFFEFD">
                  <a:alpha val="0"/>
                </a:srgbClr>
              </a:clrTo>
            </a:clrChange>
            <a:extLst>
              <a:ext uri="{28A0092B-C50C-407E-A947-70E740481C1C}">
                <a14:useLocalDpi xmlns:a14="http://schemas.microsoft.com/office/drawing/2010/main" val="0"/>
              </a:ext>
            </a:extLst>
          </a:blip>
          <a:stretch>
            <a:fillRect/>
          </a:stretch>
        </p:blipFill>
        <p:spPr>
          <a:xfrm>
            <a:off x="230621" y="6538450"/>
            <a:ext cx="915321" cy="288000"/>
          </a:xfrm>
          <a:prstGeom prst="rect">
            <a:avLst/>
          </a:prstGeom>
        </p:spPr>
      </p:pic>
      <p:sp>
        <p:nvSpPr>
          <p:cNvPr id="3" name="テキスト ボックス 2">
            <a:extLst>
              <a:ext uri="{FF2B5EF4-FFF2-40B4-BE49-F238E27FC236}">
                <a16:creationId xmlns:a16="http://schemas.microsoft.com/office/drawing/2014/main" id="{0E6E1B8C-AD8D-661D-9D94-A971AED4836E}"/>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3255035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セクション見出し">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72816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3E28B66F-856A-ABDA-57D3-5022F232DF8A}"/>
              </a:ext>
            </a:extLst>
          </p:cNvPr>
          <p:cNvSpPr txBox="1"/>
          <p:nvPr userDrawn="1"/>
        </p:nvSpPr>
        <p:spPr>
          <a:xfrm>
            <a:off x="2934000" y="6659249"/>
            <a:ext cx="3276000" cy="120546"/>
          </a:xfrm>
          <a:prstGeom prst="rect">
            <a:avLst/>
          </a:prstGeom>
          <a:noFill/>
        </p:spPr>
        <p:txBody>
          <a:bodyPr wrap="square" lIns="0" tIns="0" rIns="0" bIns="0">
            <a:spAutoFit/>
          </a:bodyPr>
          <a:lstStyle/>
          <a:p>
            <a:pPr algn="ctr">
              <a:lnSpc>
                <a:spcPts val="1125"/>
              </a:lnSpc>
            </a:pPr>
            <a:r>
              <a:rPr lang="ja-JP" altLang="en-US" sz="800" b="0" i="0" dirty="0">
                <a:solidFill>
                  <a:srgbClr val="898989"/>
                </a:solidFill>
                <a:effectLst/>
                <a:latin typeface="BIZ UDPゴシック" panose="020B0400000000000000" pitchFamily="50" charset="-128"/>
                <a:ea typeface="BIZ UDPゴシック" panose="020B0400000000000000" pitchFamily="50" charset="-128"/>
              </a:rPr>
              <a:t>消費者庁　体験型教材「鍛えよう、消費者力　 気づく・断る・相談する」</a:t>
            </a:r>
          </a:p>
        </p:txBody>
      </p:sp>
    </p:spTree>
    <p:extLst>
      <p:ext uri="{BB962C8B-B14F-4D97-AF65-F5344CB8AC3E}">
        <p14:creationId xmlns:p14="http://schemas.microsoft.com/office/powerpoint/2010/main" val="105681615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2178155"/>
      </p:ext>
    </p:extLst>
  </p:cSld>
  <p:clrMap bg1="lt1" tx1="dk1" bg2="lt2" tx2="dk2" accent1="accent1" accent2="accent2" accent3="accent3" accent4="accent4" accent5="accent5" accent6="accent6" hlink="hlink" folHlink="folHlink"/>
  <p:sldLayoutIdLst>
    <p:sldLayoutId id="2147483665" r:id="rId1"/>
    <p:sldLayoutId id="2147483678" r:id="rId2"/>
    <p:sldLayoutId id="2147483677" r:id="rId3"/>
    <p:sldLayoutId id="2147483676" r:id="rId4"/>
    <p:sldLayoutId id="2147483675"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467979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94150"/>
      </p:ext>
    </p:extLst>
  </p:cSld>
  <p:clrMap bg1="lt1" tx1="dk1" bg2="lt2" tx2="dk2" accent1="accent1" accent2="accent2" accent3="accent3" accent4="accent4" accent5="accent5" accent6="accent6" hlink="hlink" folHlink="folHlink"/>
  <p:sldLayoutIdLst>
    <p:sldLayoutId id="2147483742" r:id="rId1"/>
    <p:sldLayoutId id="2147483755" r:id="rId2"/>
    <p:sldLayoutId id="2147483754" r:id="rId3"/>
    <p:sldLayoutId id="2147483661" r:id="rId4"/>
    <p:sldLayoutId id="2147483662" r:id="rId5"/>
    <p:sldLayoutId id="2147483663" r:id="rId6"/>
    <p:sldLayoutId id="2147483756" r:id="rId7"/>
    <p:sldLayoutId id="2147483757" r:id="rId8"/>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Layout" Target="../slideLayouts/slideLayout15.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jpe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kokusen.go.jp/map/index.html" TargetMode="External"/><Relationship Id="rId1" Type="http://schemas.openxmlformats.org/officeDocument/2006/relationships/slideLayout" Target="../slideLayouts/slideLayout15.xml"/><Relationship Id="rId5" Type="http://schemas.openxmlformats.org/officeDocument/2006/relationships/image" Target="../media/image19.png"/><Relationship Id="rId4" Type="http://schemas.openxmlformats.org/officeDocument/2006/relationships/image" Target="../media/image26.svg"/></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5.xml"/><Relationship Id="rId4" Type="http://schemas.openxmlformats.org/officeDocument/2006/relationships/image" Target="../media/image3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6.png"/><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5.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5.xml"/><Relationship Id="rId4" Type="http://schemas.openxmlformats.org/officeDocument/2006/relationships/image" Target="../media/image49.png"/></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5.xml"/><Relationship Id="rId4" Type="http://schemas.openxmlformats.org/officeDocument/2006/relationships/image" Target="../media/image53.png"/></Relationships>
</file>

<file path=ppt/slides/_rels/slide4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15.xml"/><Relationship Id="rId4" Type="http://schemas.openxmlformats.org/officeDocument/2006/relationships/image" Target="../media/image56.png"/></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15.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7EF24716-1DDE-BCFE-78E0-8BA7B0BC1832}"/>
              </a:ext>
            </a:extLst>
          </p:cNvPr>
          <p:cNvSpPr txBox="1"/>
          <p:nvPr/>
        </p:nvSpPr>
        <p:spPr>
          <a:xfrm>
            <a:off x="649841" y="1392562"/>
            <a:ext cx="7844319" cy="2556000"/>
          </a:xfrm>
          <a:prstGeom prst="roundRect">
            <a:avLst>
              <a:gd name="adj" fmla="val 44415"/>
            </a:avLst>
          </a:prstGeom>
          <a:noFill/>
          <a:ln w="41275">
            <a:solidFill>
              <a:srgbClr val="FFC722"/>
            </a:solidFill>
          </a:ln>
        </p:spPr>
        <p:txBody>
          <a:bodyPr wrap="square" lIns="36000" tIns="144000" rIns="36000" bIns="72000">
            <a:spAutoFit/>
          </a:bodyP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だまされてしまったかも･･･</a:t>
            </a:r>
          </a:p>
          <a:p>
            <a:pPr algn="ctr">
              <a:lnSpc>
                <a:spcPts val="4800"/>
              </a:lnSpc>
            </a:pPr>
            <a:r>
              <a:rPr lang="ja-JP" altLang="en-US" sz="3200" b="1" dirty="0">
                <a:solidFill>
                  <a:schemeClr val="bg1"/>
                </a:solidFill>
                <a:latin typeface="BIZ UDPゴシック" panose="020B0400000000000000" pitchFamily="50" charset="-128"/>
                <a:ea typeface="BIZ UDPゴシック" panose="020B0400000000000000" pitchFamily="50" charset="-128"/>
              </a:rPr>
              <a:t>家族・知人の様子がおかしいと思ったら</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a:p>
            <a:pPr algn="ctr">
              <a:lnSpc>
                <a:spcPts val="4800"/>
              </a:lnSpc>
              <a:spcBef>
                <a:spcPts val="1200"/>
              </a:spcBef>
            </a:pPr>
            <a:r>
              <a:rPr lang="en-US" altLang="ja-JP" sz="3200" b="1" dirty="0">
                <a:solidFill>
                  <a:schemeClr val="bg1"/>
                </a:solidFill>
                <a:latin typeface="BIZ UDPゴシック" panose="020B0400000000000000" pitchFamily="50" charset="-128"/>
                <a:ea typeface="BIZ UDPゴシック" panose="020B0400000000000000" pitchFamily="50" charset="-128"/>
              </a:rPr>
              <a:t>― </a:t>
            </a:r>
            <a:r>
              <a:rPr lang="ja-JP" altLang="en-US" sz="3200" b="1" dirty="0">
                <a:solidFill>
                  <a:schemeClr val="bg1"/>
                </a:solidFill>
                <a:latin typeface="BIZ UDPゴシック" panose="020B0400000000000000" pitchFamily="50" charset="-128"/>
                <a:ea typeface="BIZ UDPゴシック" panose="020B0400000000000000" pitchFamily="50" charset="-128"/>
              </a:rPr>
              <a:t>相談先・周囲への働きかけ </a:t>
            </a:r>
            <a:r>
              <a:rPr lang="en-US" altLang="ja-JP" sz="3200" b="1" dirty="0">
                <a:solidFill>
                  <a:schemeClr val="bg1"/>
                </a:solidFill>
                <a:latin typeface="BIZ UDPゴシック" panose="020B0400000000000000" pitchFamily="50" charset="-128"/>
                <a:ea typeface="BIZ UDPゴシック" panose="020B0400000000000000" pitchFamily="50" charset="-128"/>
              </a:rPr>
              <a:t>―</a:t>
            </a:r>
          </a:p>
        </p:txBody>
      </p:sp>
      <p:grpSp>
        <p:nvGrpSpPr>
          <p:cNvPr id="10" name="グループ化 9">
            <a:extLst>
              <a:ext uri="{FF2B5EF4-FFF2-40B4-BE49-F238E27FC236}">
                <a16:creationId xmlns:a16="http://schemas.microsoft.com/office/drawing/2014/main" id="{7224211F-7709-11BB-F6B8-71C61F9C6D01}"/>
              </a:ext>
            </a:extLst>
          </p:cNvPr>
          <p:cNvGrpSpPr/>
          <p:nvPr/>
        </p:nvGrpSpPr>
        <p:grpSpPr>
          <a:xfrm>
            <a:off x="3942391" y="647520"/>
            <a:ext cx="1259218" cy="1178367"/>
            <a:chOff x="5553075" y="-1004093"/>
            <a:chExt cx="1016000" cy="1016000"/>
          </a:xfrm>
        </p:grpSpPr>
        <p:sp>
          <p:nvSpPr>
            <p:cNvPr id="9" name="四角形: 角を丸くする 8">
              <a:extLst>
                <a:ext uri="{FF2B5EF4-FFF2-40B4-BE49-F238E27FC236}">
                  <a16:creationId xmlns:a16="http://schemas.microsoft.com/office/drawing/2014/main" id="{B24907A1-121D-4A16-E59A-9FCEE15A72DB}"/>
                </a:ext>
              </a:extLst>
            </p:cNvPr>
            <p:cNvSpPr/>
            <p:nvPr/>
          </p:nvSpPr>
          <p:spPr>
            <a:xfrm>
              <a:off x="6005513" y="-728663"/>
              <a:ext cx="109537" cy="547688"/>
            </a:xfrm>
            <a:prstGeom prst="roundRect">
              <a:avLst/>
            </a:prstGeom>
            <a:solidFill>
              <a:srgbClr val="FF66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グラフィックス 3" descr="警告 単色塗りつぶし">
              <a:extLst>
                <a:ext uri="{FF2B5EF4-FFF2-40B4-BE49-F238E27FC236}">
                  <a16:creationId xmlns:a16="http://schemas.microsoft.com/office/drawing/2014/main" id="{B5B4BF40-809B-CA71-554A-6549BC6FD50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53075" y="-1004093"/>
              <a:ext cx="1016000" cy="1016000"/>
            </a:xfrm>
            <a:prstGeom prst="rect">
              <a:avLst/>
            </a:prstGeom>
            <a:effectLst>
              <a:outerShdw dist="12700" dir="6000000" algn="tl" rotWithShape="0">
                <a:schemeClr val="bg1">
                  <a:alpha val="96000"/>
                </a:schemeClr>
              </a:outerShdw>
            </a:effectLst>
          </p:spPr>
        </p:pic>
      </p:grpSp>
      <p:grpSp>
        <p:nvGrpSpPr>
          <p:cNvPr id="11" name="グループ化 10">
            <a:extLst>
              <a:ext uri="{FF2B5EF4-FFF2-40B4-BE49-F238E27FC236}">
                <a16:creationId xmlns:a16="http://schemas.microsoft.com/office/drawing/2014/main" id="{D8C93CDE-D507-D9B0-8F8F-495A241C869C}"/>
              </a:ext>
            </a:extLst>
          </p:cNvPr>
          <p:cNvGrpSpPr>
            <a:grpSpLocks noChangeAspect="1"/>
          </p:cNvGrpSpPr>
          <p:nvPr/>
        </p:nvGrpSpPr>
        <p:grpSpPr>
          <a:xfrm>
            <a:off x="3681426" y="4186786"/>
            <a:ext cx="1781148" cy="1847586"/>
            <a:chOff x="9291406" y="2090052"/>
            <a:chExt cx="2026800" cy="2102400"/>
          </a:xfrm>
        </p:grpSpPr>
        <p:sp>
          <p:nvSpPr>
            <p:cNvPr id="8" name="正方形/長方形 7">
              <a:extLst>
                <a:ext uri="{FF2B5EF4-FFF2-40B4-BE49-F238E27FC236}">
                  <a16:creationId xmlns:a16="http://schemas.microsoft.com/office/drawing/2014/main" id="{D5A7E70F-6C63-E167-118C-E53D7B78C8D5}"/>
                </a:ext>
              </a:extLst>
            </p:cNvPr>
            <p:cNvSpPr/>
            <p:nvPr/>
          </p:nvSpPr>
          <p:spPr>
            <a:xfrm>
              <a:off x="9291406" y="2090052"/>
              <a:ext cx="2026800" cy="21024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a:extLst>
                <a:ext uri="{FF2B5EF4-FFF2-40B4-BE49-F238E27FC236}">
                  <a16:creationId xmlns:a16="http://schemas.microsoft.com/office/drawing/2014/main" id="{B12F2453-6FFC-A5AB-7319-56174A8F9E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91822" y="2090407"/>
              <a:ext cx="2025968" cy="2101691"/>
            </a:xfrm>
            <a:prstGeom prst="rect">
              <a:avLst/>
            </a:prstGeom>
            <a:ln>
              <a:solidFill>
                <a:schemeClr val="bg1"/>
              </a:solidFill>
            </a:ln>
          </p:spPr>
        </p:pic>
      </p:grpSp>
      <p:sp>
        <p:nvSpPr>
          <p:cNvPr id="3" name="テキスト ボックス 2">
            <a:extLst>
              <a:ext uri="{FF2B5EF4-FFF2-40B4-BE49-F238E27FC236}">
                <a16:creationId xmlns:a16="http://schemas.microsoft.com/office/drawing/2014/main" id="{644E8F31-E48A-0566-5172-68A908EFC07F}"/>
              </a:ext>
            </a:extLst>
          </p:cNvPr>
          <p:cNvSpPr txBox="1"/>
          <p:nvPr/>
        </p:nvSpPr>
        <p:spPr>
          <a:xfrm>
            <a:off x="6915789" y="63035"/>
            <a:ext cx="1980000" cy="373226"/>
          </a:xfrm>
          <a:prstGeom prst="rect">
            <a:avLst/>
          </a:prstGeom>
          <a:noFill/>
        </p:spPr>
        <p:txBody>
          <a:bodyPr wrap="square" lIns="36000" tIns="72000" rIns="36000" bIns="72000">
            <a:spAutoFit/>
          </a:bodyPr>
          <a:lstStyle/>
          <a:p>
            <a:pPr algn="ctr">
              <a:lnSpc>
                <a:spcPts val="2100"/>
              </a:lnSpc>
            </a:pPr>
            <a:r>
              <a:rPr lang="ja-JP" altLang="en-US" sz="1200" b="1" dirty="0">
                <a:solidFill>
                  <a:schemeClr val="bg1"/>
                </a:solidFill>
                <a:latin typeface="BIZ UDPゴシック" panose="020B0400000000000000" pitchFamily="50" charset="-128"/>
                <a:ea typeface="BIZ UDPゴシック" panose="020B0400000000000000" pitchFamily="50" charset="-128"/>
              </a:rPr>
              <a:t>相談先・周囲への働きかけ</a:t>
            </a:r>
          </a:p>
        </p:txBody>
      </p:sp>
    </p:spTree>
    <p:extLst>
      <p:ext uri="{BB962C8B-B14F-4D97-AF65-F5344CB8AC3E}">
        <p14:creationId xmlns:p14="http://schemas.microsoft.com/office/powerpoint/2010/main" val="1096593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C2D52A-81F0-EDBF-7B98-AF1F0678E710}"/>
            </a:ext>
          </a:extLst>
        </p:cNvPr>
        <p:cNvGrpSpPr/>
        <p:nvPr/>
      </p:nvGrpSpPr>
      <p:grpSpPr>
        <a:xfrm>
          <a:off x="0" y="0"/>
          <a:ext cx="0" cy="0"/>
          <a:chOff x="0" y="0"/>
          <a:chExt cx="0" cy="0"/>
        </a:xfrm>
      </p:grpSpPr>
      <p:sp>
        <p:nvSpPr>
          <p:cNvPr id="5" name="角丸四角形 8">
            <a:extLst>
              <a:ext uri="{FF2B5EF4-FFF2-40B4-BE49-F238E27FC236}">
                <a16:creationId xmlns:a16="http://schemas.microsoft.com/office/drawing/2014/main" id="{0F6B5D65-449F-EF9C-5800-E6D8AF7D614A}"/>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3" name="四角形: 角を丸くする 2">
            <a:extLst>
              <a:ext uri="{FF2B5EF4-FFF2-40B4-BE49-F238E27FC236}">
                <a16:creationId xmlns:a16="http://schemas.microsoft.com/office/drawing/2014/main" id="{DDC15161-2C34-FAAE-3067-CFB3839EA717}"/>
              </a:ext>
            </a:extLst>
          </p:cNvPr>
          <p:cNvSpPr/>
          <p:nvPr/>
        </p:nvSpPr>
        <p:spPr>
          <a:xfrm>
            <a:off x="395287" y="1258514"/>
            <a:ext cx="8383587" cy="24229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92567271-5E2A-F0F6-6B91-D0747A2173D1}"/>
              </a:ext>
            </a:extLst>
          </p:cNvPr>
          <p:cNvSpPr txBox="1"/>
          <p:nvPr/>
        </p:nvSpPr>
        <p:spPr>
          <a:xfrm>
            <a:off x="416358" y="2018945"/>
            <a:ext cx="7138589" cy="1584972"/>
          </a:xfrm>
          <a:prstGeom prst="rect">
            <a:avLst/>
          </a:prstGeom>
          <a:noFill/>
        </p:spPr>
        <p:txBody>
          <a:bodyPr wrap="square" lIns="108000" tIns="108000" rIns="0" bIns="0" anchor="t" anchorCtr="0">
            <a:spAutoFit/>
          </a:bodyPr>
          <a:lstStyle/>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請求書、プリペイドカード、領収書がたくさんある</a:t>
            </a:r>
          </a:p>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未開封の宅配物がたくさんある</a:t>
            </a:r>
            <a:endParaRPr lang="en-US" altLang="ja-JP" dirty="0">
              <a:latin typeface="BIZ UDPゴシック" panose="020B0400000000000000" pitchFamily="50" charset="-128"/>
              <a:ea typeface="BIZ UDPゴシック" panose="020B0400000000000000" pitchFamily="50" charset="-128"/>
            </a:endParaRPr>
          </a:p>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押し入れに未利用の商品がたくさんある</a:t>
            </a:r>
          </a:p>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修理やリフォームを頻繁に行っている</a:t>
            </a:r>
          </a:p>
        </p:txBody>
      </p:sp>
      <p:graphicFrame>
        <p:nvGraphicFramePr>
          <p:cNvPr id="6" name="表 5">
            <a:extLst>
              <a:ext uri="{FF2B5EF4-FFF2-40B4-BE49-F238E27FC236}">
                <a16:creationId xmlns:a16="http://schemas.microsoft.com/office/drawing/2014/main" id="{1A7BA752-A5F5-704D-F817-15C65380372F}"/>
              </a:ext>
            </a:extLst>
          </p:cNvPr>
          <p:cNvGraphicFramePr>
            <a:graphicFrameLocks noGrp="1"/>
          </p:cNvGraphicFramePr>
          <p:nvPr>
            <p:extLst>
              <p:ext uri="{D42A27DB-BD31-4B8C-83A1-F6EECF244321}">
                <p14:modId xmlns:p14="http://schemas.microsoft.com/office/powerpoint/2010/main" val="3881704459"/>
              </p:ext>
            </p:extLst>
          </p:nvPr>
        </p:nvGraphicFramePr>
        <p:xfrm>
          <a:off x="394474" y="1441393"/>
          <a:ext cx="8384400" cy="540000"/>
        </p:xfrm>
        <a:graphic>
          <a:graphicData uri="http://schemas.openxmlformats.org/drawingml/2006/table">
            <a:tbl>
              <a:tblPr firstRow="1" bandRow="1"/>
              <a:tblGrid>
                <a:gridCol w="83844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家を訪ねたら</a:t>
                      </a: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9" name="四角形: 角を丸くする 8">
            <a:extLst>
              <a:ext uri="{FF2B5EF4-FFF2-40B4-BE49-F238E27FC236}">
                <a16:creationId xmlns:a16="http://schemas.microsoft.com/office/drawing/2014/main" id="{B5E4458D-E8BB-B46C-144A-2BB89A3C71BB}"/>
              </a:ext>
            </a:extLst>
          </p:cNvPr>
          <p:cNvSpPr/>
          <p:nvPr/>
        </p:nvSpPr>
        <p:spPr>
          <a:xfrm>
            <a:off x="394474" y="3976390"/>
            <a:ext cx="8384400" cy="1770701"/>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C642FDEA-4BEB-9F05-3D2F-97BCB263481F}"/>
              </a:ext>
            </a:extLst>
          </p:cNvPr>
          <p:cNvSpPr txBox="1"/>
          <p:nvPr/>
        </p:nvSpPr>
        <p:spPr>
          <a:xfrm>
            <a:off x="416358" y="4736821"/>
            <a:ext cx="7100807" cy="815530"/>
          </a:xfrm>
          <a:prstGeom prst="rect">
            <a:avLst/>
          </a:prstGeom>
          <a:noFill/>
        </p:spPr>
        <p:txBody>
          <a:bodyPr wrap="square" lIns="108000" tIns="108000" rIns="0" bIns="0" anchor="t" anchorCtr="0">
            <a:spAutoFit/>
          </a:bodyPr>
          <a:lstStyle/>
          <a:p>
            <a:pPr marL="252000" indent="-252000">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急に親しい人ができたようだ</a:t>
            </a:r>
          </a:p>
          <a:p>
            <a:pPr marL="252000" indent="-252000">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頻繁に集会所のようなところに行き、食料や日用品をもらっている</a:t>
            </a:r>
          </a:p>
        </p:txBody>
      </p:sp>
      <p:graphicFrame>
        <p:nvGraphicFramePr>
          <p:cNvPr id="13" name="表 12">
            <a:extLst>
              <a:ext uri="{FF2B5EF4-FFF2-40B4-BE49-F238E27FC236}">
                <a16:creationId xmlns:a16="http://schemas.microsoft.com/office/drawing/2014/main" id="{163C345B-0C5E-A043-478A-01038E0E932E}"/>
              </a:ext>
            </a:extLst>
          </p:cNvPr>
          <p:cNvGraphicFramePr>
            <a:graphicFrameLocks noGrp="1"/>
          </p:cNvGraphicFramePr>
          <p:nvPr>
            <p:extLst>
              <p:ext uri="{D42A27DB-BD31-4B8C-83A1-F6EECF244321}">
                <p14:modId xmlns:p14="http://schemas.microsoft.com/office/powerpoint/2010/main" val="4280676410"/>
              </p:ext>
            </p:extLst>
          </p:nvPr>
        </p:nvGraphicFramePr>
        <p:xfrm>
          <a:off x="394474" y="4159269"/>
          <a:ext cx="8384400" cy="540000"/>
        </p:xfrm>
        <a:graphic>
          <a:graphicData uri="http://schemas.openxmlformats.org/drawingml/2006/table">
            <a:tbl>
              <a:tblPr firstRow="1" bandRow="1"/>
              <a:tblGrid>
                <a:gridCol w="83844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会話をしていたら</a:t>
                      </a: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graphicFrame>
        <p:nvGraphicFramePr>
          <p:cNvPr id="7" name="表 6">
            <a:extLst>
              <a:ext uri="{FF2B5EF4-FFF2-40B4-BE49-F238E27FC236}">
                <a16:creationId xmlns:a16="http://schemas.microsoft.com/office/drawing/2014/main" id="{0F1C88E0-0F3F-EAE8-2131-3FC3C0271650}"/>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テキスト ボックス 10">
            <a:extLst>
              <a:ext uri="{FF2B5EF4-FFF2-40B4-BE49-F238E27FC236}">
                <a16:creationId xmlns:a16="http://schemas.microsoft.com/office/drawing/2014/main" id="{3DB236B4-FD86-0A7F-A0CA-97829413FC60}"/>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周囲の人の様子の変化　「気づきのチェックポイント」 高齢者の場合</a:t>
            </a:r>
          </a:p>
        </p:txBody>
      </p:sp>
    </p:spTree>
    <p:extLst>
      <p:ext uri="{BB962C8B-B14F-4D97-AF65-F5344CB8AC3E}">
        <p14:creationId xmlns:p14="http://schemas.microsoft.com/office/powerpoint/2010/main" val="115597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1A8F7-5E9A-F4C7-4964-3457977AF800}"/>
            </a:ext>
          </a:extLst>
        </p:cNvPr>
        <p:cNvGrpSpPr/>
        <p:nvPr/>
      </p:nvGrpSpPr>
      <p:grpSpPr>
        <a:xfrm>
          <a:off x="0" y="0"/>
          <a:ext cx="0" cy="0"/>
          <a:chOff x="0" y="0"/>
          <a:chExt cx="0" cy="0"/>
        </a:xfrm>
      </p:grpSpPr>
      <p:sp>
        <p:nvSpPr>
          <p:cNvPr id="30" name="四角形: 角を丸くする 29">
            <a:extLst>
              <a:ext uri="{FF2B5EF4-FFF2-40B4-BE49-F238E27FC236}">
                <a16:creationId xmlns:a16="http://schemas.microsoft.com/office/drawing/2014/main" id="{9ED89267-693D-741C-36E3-823A96B18406}"/>
              </a:ext>
            </a:extLst>
          </p:cNvPr>
          <p:cNvSpPr/>
          <p:nvPr/>
        </p:nvSpPr>
        <p:spPr>
          <a:xfrm>
            <a:off x="-215756" y="4394640"/>
            <a:ext cx="8116583" cy="1116000"/>
          </a:xfrm>
          <a:prstGeom prst="roundRect">
            <a:avLst>
              <a:gd name="adj" fmla="val 7662"/>
            </a:avLst>
          </a:prstGeom>
          <a:solidFill>
            <a:srgbClr val="94ABF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8">
            <a:extLst>
              <a:ext uri="{FF2B5EF4-FFF2-40B4-BE49-F238E27FC236}">
                <a16:creationId xmlns:a16="http://schemas.microsoft.com/office/drawing/2014/main" id="{92E0D4EA-1914-9259-E974-3A6C6C0ABAA9}"/>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2EA760FC-0545-FEFE-0A40-2E2B1E054018}"/>
              </a:ext>
            </a:extLst>
          </p:cNvPr>
          <p:cNvSpPr txBox="1"/>
          <p:nvPr/>
        </p:nvSpPr>
        <p:spPr>
          <a:xfrm>
            <a:off x="575168" y="4599403"/>
            <a:ext cx="6805120" cy="706475"/>
          </a:xfrm>
          <a:prstGeom prst="rect">
            <a:avLst/>
          </a:prstGeom>
          <a:noFill/>
        </p:spPr>
        <p:txBody>
          <a:bodyPr wrap="square" lIns="0" tIns="0" rIns="0" bIns="0" anchor="t" anchorCtr="0">
            <a:spAutoFit/>
          </a:bodyPr>
          <a:lstStyle/>
          <a:p>
            <a:pPr>
              <a:lnSpc>
                <a:spcPts val="3000"/>
              </a:lnSpc>
            </a:pPr>
            <a:r>
              <a:rPr lang="ja-JP" altLang="en-US" sz="2000" b="1" spc="-50" dirty="0">
                <a:latin typeface="BIZ UDPゴシック" panose="020B0400000000000000" pitchFamily="50" charset="-128"/>
                <a:ea typeface="BIZ UDPゴシック" panose="020B0400000000000000" pitchFamily="50" charset="-128"/>
              </a:rPr>
              <a:t>高齢者の場合、経緯を覚えていない、間違って覚えているなど、状況が悪化してしまうケースがあります</a:t>
            </a:r>
            <a:r>
              <a:rPr lang="ja-JP" altLang="en-US" b="1" spc="-50" dirty="0">
                <a:latin typeface="BIZ UDPゴシック" panose="020B0400000000000000" pitchFamily="50" charset="-128"/>
                <a:ea typeface="BIZ UDPゴシック" panose="020B0400000000000000" pitchFamily="50" charset="-128"/>
              </a:rPr>
              <a:t>。</a:t>
            </a:r>
          </a:p>
        </p:txBody>
      </p:sp>
      <p:sp>
        <p:nvSpPr>
          <p:cNvPr id="24" name="四角形: 角を丸くする 23">
            <a:extLst>
              <a:ext uri="{FF2B5EF4-FFF2-40B4-BE49-F238E27FC236}">
                <a16:creationId xmlns:a16="http://schemas.microsoft.com/office/drawing/2014/main" id="{3C38EA36-5B7D-2299-C7BE-C6BE859004B4}"/>
              </a:ext>
            </a:extLst>
          </p:cNvPr>
          <p:cNvSpPr/>
          <p:nvPr/>
        </p:nvSpPr>
        <p:spPr>
          <a:xfrm>
            <a:off x="395287" y="1258514"/>
            <a:ext cx="8383587" cy="2124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33BF4034-5C35-B2AD-E04B-46875E6595B3}"/>
              </a:ext>
            </a:extLst>
          </p:cNvPr>
          <p:cNvSpPr txBox="1"/>
          <p:nvPr/>
        </p:nvSpPr>
        <p:spPr>
          <a:xfrm>
            <a:off x="416358" y="2018945"/>
            <a:ext cx="7138589" cy="1200251"/>
          </a:xfrm>
          <a:prstGeom prst="rect">
            <a:avLst/>
          </a:prstGeom>
          <a:noFill/>
        </p:spPr>
        <p:txBody>
          <a:bodyPr wrap="square" lIns="108000" tIns="108000" rIns="0" bIns="0" anchor="t" anchorCtr="0">
            <a:spAutoFit/>
          </a:bodyPr>
          <a:lstStyle/>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販売員など見慣れない業者がよく訪れる</a:t>
            </a:r>
          </a:p>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銀行やコンビニの</a:t>
            </a:r>
            <a:r>
              <a:rPr lang="en-US" altLang="ja-JP" dirty="0">
                <a:latin typeface="BIZ UDPゴシック" panose="020B0400000000000000" pitchFamily="50" charset="-128"/>
                <a:ea typeface="BIZ UDPゴシック" panose="020B0400000000000000" pitchFamily="50" charset="-128"/>
              </a:rPr>
              <a:t>ATM</a:t>
            </a:r>
            <a:r>
              <a:rPr lang="ja-JP" altLang="en-US" dirty="0">
                <a:latin typeface="BIZ UDPゴシック" panose="020B0400000000000000" pitchFamily="50" charset="-128"/>
                <a:ea typeface="BIZ UDPゴシック" panose="020B0400000000000000" pitchFamily="50" charset="-128"/>
              </a:rPr>
              <a:t>で高額を振り込む</a:t>
            </a:r>
          </a:p>
          <a:p>
            <a:pPr marL="252000" indent="-252000" algn="just">
              <a:lnSpc>
                <a:spcPts val="30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通帳のお金が急に減っている</a:t>
            </a:r>
          </a:p>
        </p:txBody>
      </p:sp>
      <p:graphicFrame>
        <p:nvGraphicFramePr>
          <p:cNvPr id="27" name="表 26">
            <a:extLst>
              <a:ext uri="{FF2B5EF4-FFF2-40B4-BE49-F238E27FC236}">
                <a16:creationId xmlns:a16="http://schemas.microsoft.com/office/drawing/2014/main" id="{16DBBBA3-447A-A3A1-4889-E7411265B2E7}"/>
              </a:ext>
            </a:extLst>
          </p:cNvPr>
          <p:cNvGraphicFramePr>
            <a:graphicFrameLocks noGrp="1"/>
          </p:cNvGraphicFramePr>
          <p:nvPr>
            <p:extLst>
              <p:ext uri="{D42A27DB-BD31-4B8C-83A1-F6EECF244321}">
                <p14:modId xmlns:p14="http://schemas.microsoft.com/office/powerpoint/2010/main" val="606553154"/>
              </p:ext>
            </p:extLst>
          </p:nvPr>
        </p:nvGraphicFramePr>
        <p:xfrm>
          <a:off x="394474" y="1441393"/>
          <a:ext cx="8384400" cy="540000"/>
        </p:xfrm>
        <a:graphic>
          <a:graphicData uri="http://schemas.openxmlformats.org/drawingml/2006/table">
            <a:tbl>
              <a:tblPr firstRow="1" bandRow="1"/>
              <a:tblGrid>
                <a:gridCol w="83844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その他</a:t>
                      </a: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pic>
        <p:nvPicPr>
          <p:cNvPr id="4" name="図 3">
            <a:extLst>
              <a:ext uri="{FF2B5EF4-FFF2-40B4-BE49-F238E27FC236}">
                <a16:creationId xmlns:a16="http://schemas.microsoft.com/office/drawing/2014/main" id="{68C65216-91FF-D473-215F-E6FD328A099E}"/>
              </a:ext>
            </a:extLst>
          </p:cNvPr>
          <p:cNvPicPr>
            <a:picLocks noChangeAspect="1"/>
          </p:cNvPicPr>
          <p:nvPr/>
        </p:nvPicPr>
        <p:blipFill rotWithShape="1">
          <a:blip r:embed="rId2">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graphicFrame>
        <p:nvGraphicFramePr>
          <p:cNvPr id="3" name="表 2">
            <a:extLst>
              <a:ext uri="{FF2B5EF4-FFF2-40B4-BE49-F238E27FC236}">
                <a16:creationId xmlns:a16="http://schemas.microsoft.com/office/drawing/2014/main" id="{C675AFEC-CD26-8783-5E5C-EC53584700A6}"/>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560C7064-8107-99D7-84B6-6E50D4C5F11B}"/>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周囲の人の様子の変化　「気づきのチェックポイント」 高齢者の場合</a:t>
            </a:r>
          </a:p>
        </p:txBody>
      </p:sp>
    </p:spTree>
    <p:extLst>
      <p:ext uri="{BB962C8B-B14F-4D97-AF65-F5344CB8AC3E}">
        <p14:creationId xmlns:p14="http://schemas.microsoft.com/office/powerpoint/2010/main" val="1641230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8AB80-1FDF-181A-139A-2454A1A350FB}"/>
            </a:ext>
          </a:extLst>
        </p:cNvPr>
        <p:cNvGrpSpPr/>
        <p:nvPr/>
      </p:nvGrpSpPr>
      <p:grpSpPr>
        <a:xfrm>
          <a:off x="0" y="0"/>
          <a:ext cx="0" cy="0"/>
          <a:chOff x="0" y="0"/>
          <a:chExt cx="0" cy="0"/>
        </a:xfrm>
      </p:grpSpPr>
      <p:pic>
        <p:nvPicPr>
          <p:cNvPr id="2" name="図 1" descr="ダイアグラム&#10;&#10;自動的に生成された説明">
            <a:extLst>
              <a:ext uri="{FF2B5EF4-FFF2-40B4-BE49-F238E27FC236}">
                <a16:creationId xmlns:a16="http://schemas.microsoft.com/office/drawing/2014/main" id="{BEF419EC-919A-EF08-9ED3-034D361EE6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5940" y="5041293"/>
            <a:ext cx="2631709" cy="1465200"/>
          </a:xfrm>
          <a:prstGeom prst="rect">
            <a:avLst/>
          </a:prstGeom>
        </p:spPr>
      </p:pic>
      <p:pic>
        <p:nvPicPr>
          <p:cNvPr id="9" name="図 8" descr="テキスト が含まれている画像&#10;&#10;自動的に生成された説明">
            <a:extLst>
              <a:ext uri="{FF2B5EF4-FFF2-40B4-BE49-F238E27FC236}">
                <a16:creationId xmlns:a16="http://schemas.microsoft.com/office/drawing/2014/main" id="{55F205C9-4BEE-127E-4EE5-5470FF877AC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8762" y="1856458"/>
            <a:ext cx="1384602" cy="1591200"/>
          </a:xfrm>
          <a:prstGeom prst="rect">
            <a:avLst/>
          </a:prstGeom>
        </p:spPr>
      </p:pic>
      <p:sp>
        <p:nvSpPr>
          <p:cNvPr id="5" name="角丸四角形 8">
            <a:extLst>
              <a:ext uri="{FF2B5EF4-FFF2-40B4-BE49-F238E27FC236}">
                <a16:creationId xmlns:a16="http://schemas.microsoft.com/office/drawing/2014/main" id="{1066335D-19D2-C306-B8A0-E84924954F8A}"/>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435A304A-68FE-B560-8323-3AA777AFFC04}"/>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周囲の人の様子の変化　「気づきのチェックポイント」 子どもの場合</a:t>
            </a:r>
          </a:p>
        </p:txBody>
      </p:sp>
      <p:graphicFrame>
        <p:nvGraphicFramePr>
          <p:cNvPr id="18" name="表 17">
            <a:extLst>
              <a:ext uri="{FF2B5EF4-FFF2-40B4-BE49-F238E27FC236}">
                <a16:creationId xmlns:a16="http://schemas.microsoft.com/office/drawing/2014/main" id="{4A2C26A6-D302-DDF4-EE5A-1C4A450BD852}"/>
              </a:ext>
            </a:extLst>
          </p:cNvPr>
          <p:cNvGraphicFramePr>
            <a:graphicFrameLocks noGrp="1"/>
          </p:cNvGraphicFramePr>
          <p:nvPr>
            <p:extLst>
              <p:ext uri="{D42A27DB-BD31-4B8C-83A1-F6EECF244321}">
                <p14:modId xmlns:p14="http://schemas.microsoft.com/office/powerpoint/2010/main" val="3372164655"/>
              </p:ext>
            </p:extLst>
          </p:nvPr>
        </p:nvGraphicFramePr>
        <p:xfrm>
          <a:off x="323849" y="1294235"/>
          <a:ext cx="8460000" cy="468000"/>
        </p:xfrm>
        <a:graphic>
          <a:graphicData uri="http://schemas.openxmlformats.org/drawingml/2006/table">
            <a:tbl>
              <a:tblPr firstRow="1" bandRow="1"/>
              <a:tblGrid>
                <a:gridCol w="8460000">
                  <a:extLst>
                    <a:ext uri="{9D8B030D-6E8A-4147-A177-3AD203B41FA5}">
                      <a16:colId xmlns:a16="http://schemas.microsoft.com/office/drawing/2014/main" val="20000"/>
                    </a:ext>
                  </a:extLst>
                </a:gridCol>
              </a:tblGrid>
              <a:tr h="468000">
                <a:tc>
                  <a:txBody>
                    <a:bodyPr/>
                    <a:lstStyle/>
                    <a:p>
                      <a:pPr marL="0" marR="0" lvl="0" indent="0" algn="just" defTabSz="914400" rtl="0" eaLnBrk="1" fontAlgn="auto" latinLnBrk="0" hangingPunct="1">
                        <a:lnSpc>
                          <a:spcPts val="3000"/>
                        </a:lnSpc>
                        <a:spcBef>
                          <a:spcPts val="0"/>
                        </a:spcBef>
                        <a:spcAft>
                          <a:spcPts val="0"/>
                        </a:spcAft>
                        <a:buClrTx/>
                        <a:buSzTx/>
                        <a:buFontTx/>
                        <a:buNone/>
                        <a:tabLst/>
                        <a:defRPr/>
                      </a:pPr>
                      <a:r>
                        <a:rPr kumimoji="1" lang="ja-JP" altLang="en-US" sz="1800" b="1" dirty="0">
                          <a:solidFill>
                            <a:schemeClr val="tx1"/>
                          </a:solidFill>
                          <a:latin typeface="BIZ UDPゴシック" panose="020B0400000000000000" pitchFamily="50" charset="-128"/>
                          <a:ea typeface="BIZ UDPゴシック" panose="020B0400000000000000" pitchFamily="50" charset="-128"/>
                        </a:rPr>
                        <a:t>子どもの場合、特にこの点に注意</a:t>
                      </a:r>
                      <a:endParaRPr kumimoji="1" lang="en-US" altLang="ja-JP" sz="1800" b="1" dirty="0">
                        <a:solidFill>
                          <a:schemeClr val="tx1"/>
                        </a:solidFill>
                        <a:latin typeface="BIZ UDPゴシック" panose="020B0400000000000000" pitchFamily="50" charset="-128"/>
                        <a:ea typeface="BIZ UDPゴシック" panose="020B0400000000000000" pitchFamily="50" charset="-128"/>
                      </a:endParaRP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6" name="テキスト ボックス 25">
            <a:extLst>
              <a:ext uri="{FF2B5EF4-FFF2-40B4-BE49-F238E27FC236}">
                <a16:creationId xmlns:a16="http://schemas.microsoft.com/office/drawing/2014/main" id="{88A4A4B5-68E1-F9F2-8AA6-2D4C5665BC7B}"/>
              </a:ext>
            </a:extLst>
          </p:cNvPr>
          <p:cNvSpPr txBox="1"/>
          <p:nvPr/>
        </p:nvSpPr>
        <p:spPr>
          <a:xfrm>
            <a:off x="363600" y="1765413"/>
            <a:ext cx="5883088" cy="1200251"/>
          </a:xfrm>
          <a:prstGeom prst="rect">
            <a:avLst/>
          </a:prstGeom>
          <a:noFill/>
        </p:spPr>
        <p:txBody>
          <a:bodyPr wrap="square" lIns="0" tIns="108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子どもの消費者トラブルは、</a:t>
            </a:r>
            <a:r>
              <a:rPr lang="en-US" altLang="ja-JP" dirty="0">
                <a:latin typeface="BIZ UDPゴシック" panose="020B0400000000000000" pitchFamily="50" charset="-128"/>
                <a:ea typeface="BIZ UDPゴシック" panose="020B0400000000000000" pitchFamily="50" charset="-128"/>
              </a:rPr>
              <a:t>SNS</a:t>
            </a:r>
            <a:r>
              <a:rPr lang="ja-JP" altLang="en-US" dirty="0">
                <a:latin typeface="BIZ UDPゴシック" panose="020B0400000000000000" pitchFamily="50" charset="-128"/>
                <a:ea typeface="BIZ UDPゴシック" panose="020B0400000000000000" pitchFamily="50" charset="-128"/>
              </a:rPr>
              <a:t>やオンラインゲームなど、スマートフォンを介して起こるトラブルが多く、表面上変化がわかりづらいこともあります。</a:t>
            </a:r>
          </a:p>
        </p:txBody>
      </p:sp>
      <p:sp>
        <p:nvSpPr>
          <p:cNvPr id="29" name="テキスト ボックス 28">
            <a:extLst>
              <a:ext uri="{FF2B5EF4-FFF2-40B4-BE49-F238E27FC236}">
                <a16:creationId xmlns:a16="http://schemas.microsoft.com/office/drawing/2014/main" id="{BBDC2876-29E8-7420-AF16-0A160FFCBA4C}"/>
              </a:ext>
            </a:extLst>
          </p:cNvPr>
          <p:cNvSpPr txBox="1"/>
          <p:nvPr/>
        </p:nvSpPr>
        <p:spPr>
          <a:xfrm>
            <a:off x="395288" y="3496559"/>
            <a:ext cx="7789767" cy="1475917"/>
          </a:xfrm>
          <a:prstGeom prst="rect">
            <a:avLst/>
          </a:prstGeom>
          <a:noFill/>
        </p:spPr>
        <p:txBody>
          <a:bodyPr wrap="square" lIns="0" tIns="0" rIns="0" bIns="0" anchor="t" anchorCtr="0">
            <a:spAutoFit/>
          </a:bodyPr>
          <a:lstStyle/>
          <a:p>
            <a:pPr>
              <a:lnSpc>
                <a:spcPts val="3000"/>
              </a:lnSpc>
            </a:pPr>
            <a:r>
              <a:rPr lang="ja-JP" altLang="en-US" b="1" dirty="0">
                <a:solidFill>
                  <a:srgbClr val="FF6600"/>
                </a:solidFill>
                <a:latin typeface="BIZ UDPゴシック" panose="020B0400000000000000" pitchFamily="50" charset="-128"/>
                <a:ea typeface="BIZ UDPゴシック" panose="020B0400000000000000" pitchFamily="50" charset="-128"/>
              </a:rPr>
              <a:t>時間が多くできる長期休暇期間などは、特に注意を向ける必要があります。</a:t>
            </a:r>
          </a:p>
          <a:p>
            <a:pPr>
              <a:lnSpc>
                <a:spcPts val="3000"/>
              </a:lnSpc>
            </a:pPr>
            <a:endParaRPr lang="en-US" altLang="ja-JP" dirty="0">
              <a:latin typeface="BIZ UDPゴシック" panose="020B0400000000000000" pitchFamily="50" charset="-128"/>
              <a:ea typeface="BIZ UDPゴシック" panose="020B0400000000000000" pitchFamily="50" charset="-128"/>
            </a:endParaRPr>
          </a:p>
          <a:p>
            <a:pPr>
              <a:lnSpc>
                <a:spcPts val="3000"/>
              </a:lnSpc>
            </a:pPr>
            <a:r>
              <a:rPr lang="ja-JP" altLang="en-US" dirty="0">
                <a:latin typeface="BIZ UDPゴシック" panose="020B0400000000000000" pitchFamily="50" charset="-128"/>
                <a:ea typeface="BIZ UDPゴシック" panose="020B0400000000000000" pitchFamily="50" charset="-128"/>
              </a:rPr>
              <a:t>日ごろから子どもがどのくらいの時間スマートフォンを使用しているのか、</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何に興味を持っているのかなどを知っておくことも重要です。</a:t>
            </a:r>
          </a:p>
        </p:txBody>
      </p:sp>
      <p:graphicFrame>
        <p:nvGraphicFramePr>
          <p:cNvPr id="3" name="表 2">
            <a:extLst>
              <a:ext uri="{FF2B5EF4-FFF2-40B4-BE49-F238E27FC236}">
                <a16:creationId xmlns:a16="http://schemas.microsoft.com/office/drawing/2014/main" id="{0A66E114-8D00-51B9-2A73-A85DDF6E872E}"/>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49024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C7195-54C5-5650-E602-3470341765E5}"/>
            </a:ext>
          </a:extLst>
        </p:cNvPr>
        <p:cNvGrpSpPr/>
        <p:nvPr/>
      </p:nvGrpSpPr>
      <p:grpSpPr>
        <a:xfrm>
          <a:off x="0" y="0"/>
          <a:ext cx="0" cy="0"/>
          <a:chOff x="0" y="0"/>
          <a:chExt cx="0" cy="0"/>
        </a:xfrm>
      </p:grpSpPr>
      <p:sp>
        <p:nvSpPr>
          <p:cNvPr id="53" name="角丸四角形 8">
            <a:extLst>
              <a:ext uri="{FF2B5EF4-FFF2-40B4-BE49-F238E27FC236}">
                <a16:creationId xmlns:a16="http://schemas.microsoft.com/office/drawing/2014/main" id="{E8CA0826-F9A6-FE1F-77DD-171E4DD66F26}"/>
              </a:ext>
            </a:extLst>
          </p:cNvPr>
          <p:cNvSpPr/>
          <p:nvPr/>
        </p:nvSpPr>
        <p:spPr bwMode="auto">
          <a:xfrm rot="10800000" flipH="1" flipV="1">
            <a:off x="-113131" y="1308310"/>
            <a:ext cx="2520000" cy="4663886"/>
          </a:xfrm>
          <a:prstGeom prst="roundRect">
            <a:avLst>
              <a:gd name="adj" fmla="val 2397"/>
            </a:avLst>
          </a:prstGeom>
          <a:solidFill>
            <a:srgbClr val="FCC325"/>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57" name="グループ化 56">
            <a:extLst>
              <a:ext uri="{FF2B5EF4-FFF2-40B4-BE49-F238E27FC236}">
                <a16:creationId xmlns:a16="http://schemas.microsoft.com/office/drawing/2014/main" id="{7D5DF571-FE73-85D1-E0FC-DEB72108AD56}"/>
              </a:ext>
            </a:extLst>
          </p:cNvPr>
          <p:cNvGrpSpPr/>
          <p:nvPr/>
        </p:nvGrpSpPr>
        <p:grpSpPr>
          <a:xfrm>
            <a:off x="156235" y="2235891"/>
            <a:ext cx="2034218" cy="1110678"/>
            <a:chOff x="250825" y="2109768"/>
            <a:chExt cx="2034218" cy="1110678"/>
          </a:xfrm>
        </p:grpSpPr>
        <p:sp>
          <p:nvSpPr>
            <p:cNvPr id="58" name="テキスト ボックス 57">
              <a:extLst>
                <a:ext uri="{FF2B5EF4-FFF2-40B4-BE49-F238E27FC236}">
                  <a16:creationId xmlns:a16="http://schemas.microsoft.com/office/drawing/2014/main" id="{D91A683A-79C6-528A-1BCB-74906D801F4B}"/>
                </a:ext>
              </a:extLst>
            </p:cNvPr>
            <p:cNvSpPr txBox="1"/>
            <p:nvPr/>
          </p:nvSpPr>
          <p:spPr>
            <a:xfrm>
              <a:off x="250825" y="2109768"/>
              <a:ext cx="2034218" cy="1070394"/>
            </a:xfrm>
            <a:prstGeom prst="rect">
              <a:avLst/>
            </a:prstGeom>
            <a:noFill/>
          </p:spPr>
          <p:txBody>
            <a:bodyPr wrap="square" lIns="36000" tIns="36000" rIns="36000" bIns="180000" anchor="t" anchorCtr="0">
              <a:spAutoFit/>
            </a:bodyPr>
            <a:lstStyle/>
            <a:p>
              <a:pPr algn="ctr">
                <a:lnSpc>
                  <a:spcPts val="3600"/>
                </a:lnSpc>
              </a:pPr>
              <a:r>
                <a:rPr lang="ja-JP" altLang="en-US" sz="2400" b="1" dirty="0">
                  <a:latin typeface="BIZ UDPゴシック" panose="020B0400000000000000" pitchFamily="50" charset="-128"/>
                  <a:ea typeface="BIZ UDPゴシック" panose="020B0400000000000000" pitchFamily="50" charset="-128"/>
                </a:rPr>
                <a:t>このように</a:t>
              </a:r>
              <a:br>
                <a:rPr lang="en-US" altLang="ja-JP" sz="2400"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対応しよう！</a:t>
              </a:r>
            </a:p>
          </p:txBody>
        </p:sp>
        <p:sp>
          <p:nvSpPr>
            <p:cNvPr id="59" name="四角形: 角を丸くする 58">
              <a:extLst>
                <a:ext uri="{FF2B5EF4-FFF2-40B4-BE49-F238E27FC236}">
                  <a16:creationId xmlns:a16="http://schemas.microsoft.com/office/drawing/2014/main" id="{24C2A190-F73F-B226-704E-66D24062EB3F}"/>
                </a:ext>
              </a:extLst>
            </p:cNvPr>
            <p:cNvSpPr/>
            <p:nvPr/>
          </p:nvSpPr>
          <p:spPr>
            <a:xfrm>
              <a:off x="250934" y="3179946"/>
              <a:ext cx="2034000" cy="40500"/>
            </a:xfrm>
            <a:prstGeom prst="roundRect">
              <a:avLst/>
            </a:prstGeom>
            <a:solidFill>
              <a:schemeClr val="bg1">
                <a:alpha val="9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63" name="グループ化 62">
            <a:extLst>
              <a:ext uri="{FF2B5EF4-FFF2-40B4-BE49-F238E27FC236}">
                <a16:creationId xmlns:a16="http://schemas.microsoft.com/office/drawing/2014/main" id="{7811F167-22FF-C292-5B20-59A9BA0B4EE0}"/>
              </a:ext>
            </a:extLst>
          </p:cNvPr>
          <p:cNvGrpSpPr/>
          <p:nvPr/>
        </p:nvGrpSpPr>
        <p:grpSpPr>
          <a:xfrm>
            <a:off x="2544661" y="1402900"/>
            <a:ext cx="6337557" cy="1080000"/>
            <a:chOff x="2544661" y="1402900"/>
            <a:chExt cx="6337557" cy="1080000"/>
          </a:xfrm>
        </p:grpSpPr>
        <p:grpSp>
          <p:nvGrpSpPr>
            <p:cNvPr id="64" name="グループ化 63">
              <a:extLst>
                <a:ext uri="{FF2B5EF4-FFF2-40B4-BE49-F238E27FC236}">
                  <a16:creationId xmlns:a16="http://schemas.microsoft.com/office/drawing/2014/main" id="{C7253903-284C-F259-C9ED-8F05CB4F69DA}"/>
                </a:ext>
              </a:extLst>
            </p:cNvPr>
            <p:cNvGrpSpPr/>
            <p:nvPr/>
          </p:nvGrpSpPr>
          <p:grpSpPr>
            <a:xfrm>
              <a:off x="2805911" y="1402900"/>
              <a:ext cx="6076307" cy="1080000"/>
              <a:chOff x="2805911" y="1401741"/>
              <a:chExt cx="6076307" cy="1080000"/>
            </a:xfrm>
          </p:grpSpPr>
          <p:sp>
            <p:nvSpPr>
              <p:cNvPr id="68" name="テキスト ボックス 67">
                <a:extLst>
                  <a:ext uri="{FF2B5EF4-FFF2-40B4-BE49-F238E27FC236}">
                    <a16:creationId xmlns:a16="http://schemas.microsoft.com/office/drawing/2014/main" id="{3D92BBE4-51F9-ED57-A68B-A2787E567373}"/>
                  </a:ext>
                </a:extLst>
              </p:cNvPr>
              <p:cNvSpPr txBox="1"/>
              <p:nvPr/>
            </p:nvSpPr>
            <p:spPr>
              <a:xfrm>
                <a:off x="3092617" y="1743582"/>
                <a:ext cx="2027697"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声かけで情報収集</a:t>
                </a:r>
              </a:p>
            </p:txBody>
          </p:sp>
          <p:sp>
            <p:nvSpPr>
              <p:cNvPr id="69" name="テキスト ボックス 68">
                <a:extLst>
                  <a:ext uri="{FF2B5EF4-FFF2-40B4-BE49-F238E27FC236}">
                    <a16:creationId xmlns:a16="http://schemas.microsoft.com/office/drawing/2014/main" id="{E164F702-BB0C-6B96-D063-10856D529353}"/>
                  </a:ext>
                </a:extLst>
              </p:cNvPr>
              <p:cNvSpPr txBox="1"/>
              <p:nvPr/>
            </p:nvSpPr>
            <p:spPr>
              <a:xfrm>
                <a:off x="5225800" y="1621305"/>
                <a:ext cx="3548671" cy="640872"/>
              </a:xfrm>
              <a:prstGeom prst="rect">
                <a:avLst/>
              </a:prstGeom>
              <a:noFill/>
            </p:spPr>
            <p:txBody>
              <a:bodyPr wrap="square" lIns="36000" tIns="36000" rIns="36000" bIns="36000">
                <a:spAutoFit/>
              </a:bodyPr>
              <a:lstStyle/>
              <a:p>
                <a:pPr algn="just">
                  <a:lnSpc>
                    <a:spcPts val="2400"/>
                  </a:lnSpc>
                </a:pPr>
                <a:r>
                  <a:rPr lang="ja-JP" altLang="en-US" sz="1600" spc="-30" dirty="0">
                    <a:latin typeface="BIZ UDPゴシック" panose="020B0400000000000000" pitchFamily="50" charset="-128"/>
                    <a:ea typeface="BIZ UDPゴシック" panose="020B0400000000000000" pitchFamily="50" charset="-128"/>
                  </a:rPr>
                  <a:t>信頼関係を築きながら、当事者から情報を集めましょう</a:t>
                </a:r>
                <a:r>
                  <a:rPr lang="ja-JP" altLang="en-US" sz="1600" i="0" u="none" strike="noStrike" spc="-30" dirty="0">
                    <a:latin typeface="BIZ UDPゴシック" panose="020B0400000000000000" pitchFamily="50" charset="-128"/>
                    <a:ea typeface="BIZ UDPゴシック" panose="020B0400000000000000" pitchFamily="50" charset="-128"/>
                  </a:rPr>
                  <a:t>。</a:t>
                </a:r>
              </a:p>
            </p:txBody>
          </p:sp>
          <p:sp>
            <p:nvSpPr>
              <p:cNvPr id="70" name="四角形: 角を丸くする 69">
                <a:extLst>
                  <a:ext uri="{FF2B5EF4-FFF2-40B4-BE49-F238E27FC236}">
                    <a16:creationId xmlns:a16="http://schemas.microsoft.com/office/drawing/2014/main" id="{85D4A94C-0319-DF24-DFAB-C802D1448A00}"/>
                  </a:ext>
                </a:extLst>
              </p:cNvPr>
              <p:cNvSpPr/>
              <p:nvPr/>
            </p:nvSpPr>
            <p:spPr>
              <a:xfrm>
                <a:off x="2805911" y="1401741"/>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 name="直線コネクタ 70">
                <a:extLst>
                  <a:ext uri="{FF2B5EF4-FFF2-40B4-BE49-F238E27FC236}">
                    <a16:creationId xmlns:a16="http://schemas.microsoft.com/office/drawing/2014/main" id="{3943EF98-A1F5-9A1E-2183-B57C87296102}"/>
                  </a:ext>
                </a:extLst>
              </p:cNvPr>
              <p:cNvCxnSpPr>
                <a:cxnSpLocks/>
              </p:cNvCxnSpPr>
              <p:nvPr/>
            </p:nvCxnSpPr>
            <p:spPr>
              <a:xfrm>
                <a:off x="5135382" y="1509741"/>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D0DD7626-99FC-35EE-9F0F-80DF7220BC2C}"/>
                </a:ext>
              </a:extLst>
            </p:cNvPr>
            <p:cNvGrpSpPr/>
            <p:nvPr/>
          </p:nvGrpSpPr>
          <p:grpSpPr>
            <a:xfrm>
              <a:off x="2544661" y="1726495"/>
              <a:ext cx="531664" cy="432811"/>
              <a:chOff x="10327376" y="52426"/>
              <a:chExt cx="531664" cy="432811"/>
            </a:xfrm>
          </p:grpSpPr>
          <p:sp>
            <p:nvSpPr>
              <p:cNvPr id="66" name="楕円 65">
                <a:extLst>
                  <a:ext uri="{FF2B5EF4-FFF2-40B4-BE49-F238E27FC236}">
                    <a16:creationId xmlns:a16="http://schemas.microsoft.com/office/drawing/2014/main" id="{390A58E4-FA48-017A-5C0A-25EFEF21B0FB}"/>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テキスト ボックス 66">
                <a:extLst>
                  <a:ext uri="{FF2B5EF4-FFF2-40B4-BE49-F238E27FC236}">
                    <a16:creationId xmlns:a16="http://schemas.microsoft.com/office/drawing/2014/main" id="{ECE118A8-00E7-D2C0-2ECD-1BC970105BB3}"/>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➊</a:t>
                </a:r>
                <a:endParaRPr kumimoji="1" lang="en-US" altLang="ja-JP" sz="2400" b="0" dirty="0">
                  <a:latin typeface="ＭＳ Ｐゴシック" panose="020B0600070205080204" pitchFamily="50" charset="-128"/>
                  <a:ea typeface="ＭＳ Ｐゴシック" panose="020B0600070205080204" pitchFamily="50" charset="-128"/>
                </a:endParaRPr>
              </a:p>
            </p:txBody>
          </p:sp>
        </p:grpSp>
      </p:grpSp>
      <p:grpSp>
        <p:nvGrpSpPr>
          <p:cNvPr id="72" name="グループ化 71">
            <a:extLst>
              <a:ext uri="{FF2B5EF4-FFF2-40B4-BE49-F238E27FC236}">
                <a16:creationId xmlns:a16="http://schemas.microsoft.com/office/drawing/2014/main" id="{4D309706-2FB8-A615-644F-91CB728CC703}"/>
              </a:ext>
            </a:extLst>
          </p:cNvPr>
          <p:cNvGrpSpPr/>
          <p:nvPr/>
        </p:nvGrpSpPr>
        <p:grpSpPr>
          <a:xfrm>
            <a:off x="2544661" y="2958365"/>
            <a:ext cx="6337557" cy="1080000"/>
            <a:chOff x="2544661" y="3005436"/>
            <a:chExt cx="6337557" cy="1080000"/>
          </a:xfrm>
        </p:grpSpPr>
        <p:grpSp>
          <p:nvGrpSpPr>
            <p:cNvPr id="73" name="グループ化 72">
              <a:extLst>
                <a:ext uri="{FF2B5EF4-FFF2-40B4-BE49-F238E27FC236}">
                  <a16:creationId xmlns:a16="http://schemas.microsoft.com/office/drawing/2014/main" id="{15361553-9071-1F2D-0C64-770B6397D60C}"/>
                </a:ext>
              </a:extLst>
            </p:cNvPr>
            <p:cNvGrpSpPr/>
            <p:nvPr/>
          </p:nvGrpSpPr>
          <p:grpSpPr>
            <a:xfrm>
              <a:off x="2805911" y="3005436"/>
              <a:ext cx="6076307" cy="1080000"/>
              <a:chOff x="2805911" y="3005436"/>
              <a:chExt cx="6076307" cy="1080000"/>
            </a:xfrm>
          </p:grpSpPr>
          <p:sp>
            <p:nvSpPr>
              <p:cNvPr id="77" name="テキスト ボックス 76">
                <a:extLst>
                  <a:ext uri="{FF2B5EF4-FFF2-40B4-BE49-F238E27FC236}">
                    <a16:creationId xmlns:a16="http://schemas.microsoft.com/office/drawing/2014/main" id="{1379E2D3-1485-7B7E-B5C0-96B05B665B2D}"/>
                  </a:ext>
                </a:extLst>
              </p:cNvPr>
              <p:cNvSpPr txBox="1"/>
              <p:nvPr/>
            </p:nvSpPr>
            <p:spPr>
              <a:xfrm>
                <a:off x="3092617" y="3347277"/>
                <a:ext cx="2027697"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共感の姿勢で対応</a:t>
                </a:r>
              </a:p>
            </p:txBody>
          </p:sp>
          <p:sp>
            <p:nvSpPr>
              <p:cNvPr id="78" name="テキスト ボックス 77">
                <a:extLst>
                  <a:ext uri="{FF2B5EF4-FFF2-40B4-BE49-F238E27FC236}">
                    <a16:creationId xmlns:a16="http://schemas.microsoft.com/office/drawing/2014/main" id="{F02BB9C4-142B-F32C-2768-60C230761378}"/>
                  </a:ext>
                </a:extLst>
              </p:cNvPr>
              <p:cNvSpPr txBox="1"/>
              <p:nvPr/>
            </p:nvSpPr>
            <p:spPr>
              <a:xfrm>
                <a:off x="5225800" y="3225000"/>
                <a:ext cx="3606356" cy="640872"/>
              </a:xfrm>
              <a:prstGeom prst="rect">
                <a:avLst/>
              </a:prstGeom>
              <a:noFill/>
            </p:spPr>
            <p:txBody>
              <a:bodyPr wrap="square" lIns="36000" tIns="36000" rIns="36000" bIns="36000">
                <a:spAutoFit/>
              </a:bodyPr>
              <a:lstStyle/>
              <a:p>
                <a:pPr algn="just">
                  <a:lnSpc>
                    <a:spcPts val="2400"/>
                  </a:lnSpc>
                </a:pPr>
                <a:r>
                  <a:rPr lang="ja-JP" altLang="en-US" sz="1600" i="0" u="none" strike="noStrike" spc="-50" dirty="0">
                    <a:latin typeface="BIZ UDPゴシック" panose="020B0400000000000000" pitchFamily="50" charset="-128"/>
                    <a:ea typeface="BIZ UDPゴシック" panose="020B0400000000000000" pitchFamily="50" charset="-128"/>
                  </a:rPr>
                  <a:t>トラブルに巻き込まれたことを非難するのではなく共感の姿勢で対応しましょう。</a:t>
                </a:r>
              </a:p>
            </p:txBody>
          </p:sp>
          <p:sp>
            <p:nvSpPr>
              <p:cNvPr id="79" name="四角形: 角を丸くする 78">
                <a:extLst>
                  <a:ext uri="{FF2B5EF4-FFF2-40B4-BE49-F238E27FC236}">
                    <a16:creationId xmlns:a16="http://schemas.microsoft.com/office/drawing/2014/main" id="{30B8C672-0B57-A8C9-D692-CBA24D22E760}"/>
                  </a:ext>
                </a:extLst>
              </p:cNvPr>
              <p:cNvSpPr/>
              <p:nvPr/>
            </p:nvSpPr>
            <p:spPr>
              <a:xfrm>
                <a:off x="2805911" y="3005436"/>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0" name="直線コネクタ 79">
                <a:extLst>
                  <a:ext uri="{FF2B5EF4-FFF2-40B4-BE49-F238E27FC236}">
                    <a16:creationId xmlns:a16="http://schemas.microsoft.com/office/drawing/2014/main" id="{32500756-A9FE-FF98-7BD6-4EB40E1946EA}"/>
                  </a:ext>
                </a:extLst>
              </p:cNvPr>
              <p:cNvCxnSpPr>
                <a:cxnSpLocks/>
              </p:cNvCxnSpPr>
              <p:nvPr/>
            </p:nvCxnSpPr>
            <p:spPr>
              <a:xfrm>
                <a:off x="5135382" y="3113436"/>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4" name="グループ化 73">
              <a:extLst>
                <a:ext uri="{FF2B5EF4-FFF2-40B4-BE49-F238E27FC236}">
                  <a16:creationId xmlns:a16="http://schemas.microsoft.com/office/drawing/2014/main" id="{7329B798-27A0-6B50-455E-56F3CD920A5A}"/>
                </a:ext>
              </a:extLst>
            </p:cNvPr>
            <p:cNvGrpSpPr/>
            <p:nvPr/>
          </p:nvGrpSpPr>
          <p:grpSpPr>
            <a:xfrm>
              <a:off x="2544661" y="3329031"/>
              <a:ext cx="531664" cy="432811"/>
              <a:chOff x="10327376" y="52426"/>
              <a:chExt cx="531664" cy="432811"/>
            </a:xfrm>
          </p:grpSpPr>
          <p:sp>
            <p:nvSpPr>
              <p:cNvPr id="75" name="楕円 74">
                <a:extLst>
                  <a:ext uri="{FF2B5EF4-FFF2-40B4-BE49-F238E27FC236}">
                    <a16:creationId xmlns:a16="http://schemas.microsoft.com/office/drawing/2014/main" id="{A9603A6F-7C15-1677-8CCA-D0CFFA767547}"/>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テキスト ボックス 75">
                <a:extLst>
                  <a:ext uri="{FF2B5EF4-FFF2-40B4-BE49-F238E27FC236}">
                    <a16:creationId xmlns:a16="http://schemas.microsoft.com/office/drawing/2014/main" id="{DBF21E0B-3CEB-E8AC-4177-C7EECFBF3236}"/>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➋</a:t>
                </a:r>
              </a:p>
            </p:txBody>
          </p:sp>
        </p:grpSp>
      </p:grpSp>
      <p:grpSp>
        <p:nvGrpSpPr>
          <p:cNvPr id="81" name="グループ化 80">
            <a:extLst>
              <a:ext uri="{FF2B5EF4-FFF2-40B4-BE49-F238E27FC236}">
                <a16:creationId xmlns:a16="http://schemas.microsoft.com/office/drawing/2014/main" id="{E0547470-5FEC-DA97-5FB7-6D3E52240E9E}"/>
              </a:ext>
            </a:extLst>
          </p:cNvPr>
          <p:cNvGrpSpPr/>
          <p:nvPr/>
        </p:nvGrpSpPr>
        <p:grpSpPr>
          <a:xfrm>
            <a:off x="2544661" y="4513830"/>
            <a:ext cx="6337557" cy="1080000"/>
            <a:chOff x="2544661" y="4336378"/>
            <a:chExt cx="6337557" cy="1080000"/>
          </a:xfrm>
        </p:grpSpPr>
        <p:sp>
          <p:nvSpPr>
            <p:cNvPr id="82" name="テキスト ボックス 81">
              <a:extLst>
                <a:ext uri="{FF2B5EF4-FFF2-40B4-BE49-F238E27FC236}">
                  <a16:creationId xmlns:a16="http://schemas.microsoft.com/office/drawing/2014/main" id="{61B3D981-3C06-95A8-FB16-5601E51B5F6D}"/>
                </a:ext>
              </a:extLst>
            </p:cNvPr>
            <p:cNvSpPr txBox="1"/>
            <p:nvPr/>
          </p:nvSpPr>
          <p:spPr>
            <a:xfrm>
              <a:off x="3092617" y="4678219"/>
              <a:ext cx="2027697"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関係機関に相談</a:t>
              </a:r>
            </a:p>
          </p:txBody>
        </p:sp>
        <p:sp>
          <p:nvSpPr>
            <p:cNvPr id="83" name="テキスト ボックス 82">
              <a:extLst>
                <a:ext uri="{FF2B5EF4-FFF2-40B4-BE49-F238E27FC236}">
                  <a16:creationId xmlns:a16="http://schemas.microsoft.com/office/drawing/2014/main" id="{249656C7-8253-6E4D-D36C-550D63E9D01E}"/>
                </a:ext>
              </a:extLst>
            </p:cNvPr>
            <p:cNvSpPr txBox="1"/>
            <p:nvPr/>
          </p:nvSpPr>
          <p:spPr>
            <a:xfrm>
              <a:off x="5225800" y="4555942"/>
              <a:ext cx="3486297" cy="640872"/>
            </a:xfrm>
            <a:prstGeom prst="rect">
              <a:avLst/>
            </a:prstGeom>
            <a:noFill/>
          </p:spPr>
          <p:txBody>
            <a:bodyPr wrap="square" lIns="36000" tIns="36000" rIns="36000" bIns="36000">
              <a:spAutoFit/>
            </a:bodyPr>
            <a:lstStyle/>
            <a:p>
              <a:pPr algn="just">
                <a:lnSpc>
                  <a:spcPts val="2400"/>
                </a:lnSpc>
              </a:pPr>
              <a:r>
                <a:rPr lang="ja-JP" altLang="en-US" sz="1600" i="0" u="none" strike="noStrike" spc="-30" dirty="0">
                  <a:latin typeface="BIZ UDPゴシック" panose="020B0400000000000000" pitchFamily="50" charset="-128"/>
                  <a:ea typeface="BIZ UDPゴシック" panose="020B0400000000000000" pitchFamily="50" charset="-128"/>
                </a:rPr>
                <a:t>自分たちで無理に解決しようとせず、</a:t>
              </a:r>
              <a:br>
                <a:rPr lang="en-US" altLang="ja-JP" sz="1600" i="0" u="none" strike="noStrike" spc="-30" dirty="0">
                  <a:latin typeface="BIZ UDPゴシック" panose="020B0400000000000000" pitchFamily="50" charset="-128"/>
                  <a:ea typeface="BIZ UDPゴシック" panose="020B0400000000000000" pitchFamily="50" charset="-128"/>
                </a:rPr>
              </a:br>
              <a:r>
                <a:rPr lang="ja-JP" altLang="en-US" sz="1600" i="0" u="none" strike="noStrike" spc="-30" dirty="0">
                  <a:latin typeface="BIZ UDPゴシック" panose="020B0400000000000000" pitchFamily="50" charset="-128"/>
                  <a:ea typeface="BIZ UDPゴシック" panose="020B0400000000000000" pitchFamily="50" charset="-128"/>
                </a:rPr>
                <a:t>公的機関に相談してみましょう。</a:t>
              </a:r>
            </a:p>
          </p:txBody>
        </p:sp>
        <p:sp>
          <p:nvSpPr>
            <p:cNvPr id="84" name="四角形: 角を丸くする 83">
              <a:extLst>
                <a:ext uri="{FF2B5EF4-FFF2-40B4-BE49-F238E27FC236}">
                  <a16:creationId xmlns:a16="http://schemas.microsoft.com/office/drawing/2014/main" id="{2E932C79-EB84-8DB1-75A5-F07F8C2817A3}"/>
                </a:ext>
              </a:extLst>
            </p:cNvPr>
            <p:cNvSpPr/>
            <p:nvPr/>
          </p:nvSpPr>
          <p:spPr>
            <a:xfrm>
              <a:off x="2805911" y="4336378"/>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5" name="直線コネクタ 84">
              <a:extLst>
                <a:ext uri="{FF2B5EF4-FFF2-40B4-BE49-F238E27FC236}">
                  <a16:creationId xmlns:a16="http://schemas.microsoft.com/office/drawing/2014/main" id="{A99DA294-DEF9-7BD6-2E45-DB27D3ECAF72}"/>
                </a:ext>
              </a:extLst>
            </p:cNvPr>
            <p:cNvCxnSpPr>
              <a:cxnSpLocks/>
            </p:cNvCxnSpPr>
            <p:nvPr/>
          </p:nvCxnSpPr>
          <p:spPr>
            <a:xfrm>
              <a:off x="5135382" y="4444378"/>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nvGrpSpPr>
            <p:cNvPr id="86" name="グループ化 85">
              <a:extLst>
                <a:ext uri="{FF2B5EF4-FFF2-40B4-BE49-F238E27FC236}">
                  <a16:creationId xmlns:a16="http://schemas.microsoft.com/office/drawing/2014/main" id="{79668886-81B9-4118-BB3D-A46B6B5D58AA}"/>
                </a:ext>
              </a:extLst>
            </p:cNvPr>
            <p:cNvGrpSpPr/>
            <p:nvPr/>
          </p:nvGrpSpPr>
          <p:grpSpPr>
            <a:xfrm>
              <a:off x="2544661" y="4659973"/>
              <a:ext cx="531664" cy="432811"/>
              <a:chOff x="10327376" y="52426"/>
              <a:chExt cx="531664" cy="432811"/>
            </a:xfrm>
          </p:grpSpPr>
          <p:sp>
            <p:nvSpPr>
              <p:cNvPr id="87" name="楕円 86">
                <a:extLst>
                  <a:ext uri="{FF2B5EF4-FFF2-40B4-BE49-F238E27FC236}">
                    <a16:creationId xmlns:a16="http://schemas.microsoft.com/office/drawing/2014/main" id="{4D0BB50D-7784-3301-07C3-09C9DB33EF2A}"/>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8" name="テキスト ボックス 87">
                <a:extLst>
                  <a:ext uri="{FF2B5EF4-FFF2-40B4-BE49-F238E27FC236}">
                    <a16:creationId xmlns:a16="http://schemas.microsoft.com/office/drawing/2014/main" id="{C58728F6-C857-88BB-971F-ECF3222655DD}"/>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➌</a:t>
                </a:r>
              </a:p>
            </p:txBody>
          </p:sp>
        </p:grpSp>
      </p:grpSp>
      <p:grpSp>
        <p:nvGrpSpPr>
          <p:cNvPr id="92" name="グループ化 91">
            <a:extLst>
              <a:ext uri="{FF2B5EF4-FFF2-40B4-BE49-F238E27FC236}">
                <a16:creationId xmlns:a16="http://schemas.microsoft.com/office/drawing/2014/main" id="{4142E922-6B1F-0C6F-C25F-256C8CCFB3A6}"/>
              </a:ext>
            </a:extLst>
          </p:cNvPr>
          <p:cNvGrpSpPr/>
          <p:nvPr/>
        </p:nvGrpSpPr>
        <p:grpSpPr>
          <a:xfrm>
            <a:off x="4572000" y="5978286"/>
            <a:ext cx="4544696" cy="540000"/>
            <a:chOff x="4572000" y="5823526"/>
            <a:chExt cx="4544696" cy="540000"/>
          </a:xfrm>
        </p:grpSpPr>
        <p:sp>
          <p:nvSpPr>
            <p:cNvPr id="93" name="角丸四角形 8">
              <a:extLst>
                <a:ext uri="{FF2B5EF4-FFF2-40B4-BE49-F238E27FC236}">
                  <a16:creationId xmlns:a16="http://schemas.microsoft.com/office/drawing/2014/main" id="{B61AAA49-D069-5A28-C21F-BD62C2B4BEAE}"/>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94" name="テキスト ボックス 93">
              <a:extLst>
                <a:ext uri="{FF2B5EF4-FFF2-40B4-BE49-F238E27FC236}">
                  <a16:creationId xmlns:a16="http://schemas.microsoft.com/office/drawing/2014/main" id="{6ACCA51F-0EDE-63E5-47E9-1543D5018E74}"/>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pic>
        <p:nvPicPr>
          <p:cNvPr id="4" name="図 3" descr="おもちゃ, 人形, レゴ が含まれている画像&#10;&#10;自動的に生成された説明">
            <a:extLst>
              <a:ext uri="{FF2B5EF4-FFF2-40B4-BE49-F238E27FC236}">
                <a16:creationId xmlns:a16="http://schemas.microsoft.com/office/drawing/2014/main" id="{4A379C62-249B-6A52-8660-C6C17CE90CE1}"/>
              </a:ext>
            </a:extLst>
          </p:cNvPr>
          <p:cNvPicPr>
            <a:picLocks noChangeAspect="1"/>
          </p:cNvPicPr>
          <p:nvPr/>
        </p:nvPicPr>
        <p:blipFill rotWithShape="1">
          <a:blip r:embed="rId2">
            <a:extLst>
              <a:ext uri="{28A0092B-C50C-407E-A947-70E740481C1C}">
                <a14:useLocalDpi xmlns:a14="http://schemas.microsoft.com/office/drawing/2010/main" val="0"/>
              </a:ext>
            </a:extLst>
          </a:blip>
          <a:srcRect l="1913" t="16342" r="98" b="11331"/>
          <a:stretch/>
        </p:blipFill>
        <p:spPr>
          <a:xfrm>
            <a:off x="265593" y="4184310"/>
            <a:ext cx="1906062" cy="1459475"/>
          </a:xfrm>
          <a:prstGeom prst="rect">
            <a:avLst/>
          </a:prstGeom>
        </p:spPr>
      </p:pic>
      <p:pic>
        <p:nvPicPr>
          <p:cNvPr id="9" name="図 8" descr="文字が書かれている&#10;&#10;自動的に生成された説明">
            <a:extLst>
              <a:ext uri="{FF2B5EF4-FFF2-40B4-BE49-F238E27FC236}">
                <a16:creationId xmlns:a16="http://schemas.microsoft.com/office/drawing/2014/main" id="{AF363EE2-3216-0044-4571-DCD1DF0631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81" y="966360"/>
            <a:ext cx="1144526" cy="723901"/>
          </a:xfrm>
          <a:prstGeom prst="rect">
            <a:avLst/>
          </a:prstGeom>
        </p:spPr>
      </p:pic>
      <p:graphicFrame>
        <p:nvGraphicFramePr>
          <p:cNvPr id="3" name="表 2">
            <a:extLst>
              <a:ext uri="{FF2B5EF4-FFF2-40B4-BE49-F238E27FC236}">
                <a16:creationId xmlns:a16="http://schemas.microsoft.com/office/drawing/2014/main" id="{07BE13E4-3477-3066-E881-70DBBA39E1F6}"/>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210582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8">
            <a:extLst>
              <a:ext uri="{FF2B5EF4-FFF2-40B4-BE49-F238E27FC236}">
                <a16:creationId xmlns:a16="http://schemas.microsoft.com/office/drawing/2014/main" id="{0313A916-493E-6504-687F-1C4FCC119FDF}"/>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F327258-14F3-B744-958E-19EFBAE132D7}"/>
              </a:ext>
            </a:extLst>
          </p:cNvPr>
          <p:cNvSpPr txBox="1"/>
          <p:nvPr/>
        </p:nvSpPr>
        <p:spPr>
          <a:xfrm>
            <a:off x="365125" y="646776"/>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このように対応しよう！</a:t>
            </a:r>
          </a:p>
        </p:txBody>
      </p:sp>
      <p:graphicFrame>
        <p:nvGraphicFramePr>
          <p:cNvPr id="5" name="表 4">
            <a:extLst>
              <a:ext uri="{FF2B5EF4-FFF2-40B4-BE49-F238E27FC236}">
                <a16:creationId xmlns:a16="http://schemas.microsoft.com/office/drawing/2014/main" id="{64E570D3-C2B9-2B46-4205-72926CADAE51}"/>
              </a:ext>
            </a:extLst>
          </p:cNvPr>
          <p:cNvGraphicFramePr>
            <a:graphicFrameLocks noGrp="1"/>
          </p:cNvGraphicFramePr>
          <p:nvPr>
            <p:extLst>
              <p:ext uri="{D42A27DB-BD31-4B8C-83A1-F6EECF244321}">
                <p14:modId xmlns:p14="http://schemas.microsoft.com/office/powerpoint/2010/main" val="1213441894"/>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信頼関係を築きながら会話をし、情報を集める</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6" name="テキスト ボックス 5">
            <a:extLst>
              <a:ext uri="{FF2B5EF4-FFF2-40B4-BE49-F238E27FC236}">
                <a16:creationId xmlns:a16="http://schemas.microsoft.com/office/drawing/2014/main" id="{9BA51ED0-A9AA-DA0A-BADF-0F4E9B78EF25}"/>
              </a:ext>
            </a:extLst>
          </p:cNvPr>
          <p:cNvSpPr txBox="1"/>
          <p:nvPr/>
        </p:nvSpPr>
        <p:spPr>
          <a:xfrm>
            <a:off x="323850" y="1726235"/>
            <a:ext cx="6066675" cy="1561494"/>
          </a:xfrm>
          <a:prstGeom prst="rect">
            <a:avLst/>
          </a:prstGeom>
          <a:noFill/>
        </p:spPr>
        <p:txBody>
          <a:bodyPr wrap="square" lIns="144000" tIns="180000" rIns="0" bIns="0" anchor="t" anchorCtr="0">
            <a:spAutoFit/>
          </a:bodyPr>
          <a:lstStyle/>
          <a:p>
            <a:pPr algn="just">
              <a:lnSpc>
                <a:spcPts val="2800"/>
              </a:lnSpc>
            </a:pPr>
            <a:r>
              <a:rPr lang="ja-JP" altLang="en-US" spc="-40" dirty="0">
                <a:latin typeface="BIZ UDPゴシック" panose="020B0400000000000000" pitchFamily="50" charset="-128"/>
                <a:ea typeface="BIZ UDPゴシック" panose="020B0400000000000000" pitchFamily="50" charset="-128"/>
              </a:rPr>
              <a:t>最近発生している「消費者トラブル」の手口について話をして、似たようなことがなかったか、情報提供や協力を求めるような態度で声かけをしてみましょう。大切なのは、当事者が孤立しないことです。</a:t>
            </a:r>
          </a:p>
        </p:txBody>
      </p:sp>
      <p:graphicFrame>
        <p:nvGraphicFramePr>
          <p:cNvPr id="9" name="表 8">
            <a:extLst>
              <a:ext uri="{FF2B5EF4-FFF2-40B4-BE49-F238E27FC236}">
                <a16:creationId xmlns:a16="http://schemas.microsoft.com/office/drawing/2014/main" id="{05EE07BF-E091-A9BD-8B2E-1CDC127AA4F3}"/>
              </a:ext>
            </a:extLst>
          </p:cNvPr>
          <p:cNvGraphicFramePr>
            <a:graphicFrameLocks noGrp="1"/>
          </p:cNvGraphicFramePr>
          <p:nvPr>
            <p:extLst>
              <p:ext uri="{D42A27DB-BD31-4B8C-83A1-F6EECF244321}">
                <p14:modId xmlns:p14="http://schemas.microsoft.com/office/powerpoint/2010/main" val="1487437901"/>
              </p:ext>
            </p:extLst>
          </p:nvPr>
        </p:nvGraphicFramePr>
        <p:xfrm>
          <a:off x="309794" y="4061400"/>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➋</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非難したり、強引に介入したりせず、共感の姿勢を示す</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0" name="テキスト ボックス 9">
            <a:extLst>
              <a:ext uri="{FF2B5EF4-FFF2-40B4-BE49-F238E27FC236}">
                <a16:creationId xmlns:a16="http://schemas.microsoft.com/office/drawing/2014/main" id="{582903F0-2D2A-04B6-F783-CE18F4D9BD6F}"/>
              </a:ext>
            </a:extLst>
          </p:cNvPr>
          <p:cNvSpPr txBox="1"/>
          <p:nvPr/>
        </p:nvSpPr>
        <p:spPr>
          <a:xfrm>
            <a:off x="309794" y="4493400"/>
            <a:ext cx="6066675" cy="1202422"/>
          </a:xfrm>
          <a:prstGeom prst="rect">
            <a:avLst/>
          </a:prstGeom>
          <a:noFill/>
        </p:spPr>
        <p:txBody>
          <a:bodyPr wrap="square" lIns="144000" tIns="180000" rIns="0" bIns="0" anchor="t" anchorCtr="0">
            <a:spAutoFit/>
          </a:bodyPr>
          <a:lstStyle/>
          <a:p>
            <a:pPr algn="just">
              <a:lnSpc>
                <a:spcPts val="2800"/>
              </a:lnSpc>
            </a:pPr>
            <a:r>
              <a:rPr lang="ja-JP" altLang="en-US" spc="-40" dirty="0">
                <a:latin typeface="BIZ UDPゴシック" panose="020B0400000000000000" pitchFamily="50" charset="-128"/>
                <a:ea typeface="BIZ UDPゴシック" panose="020B0400000000000000" pitchFamily="50" charset="-128"/>
              </a:rPr>
              <a:t>トラブルに巻き込まれたことを非難したり、強引に介入したりせず、共感の姿勢を示すよう心がけ時間をかけて対応しましょう。</a:t>
            </a:r>
          </a:p>
        </p:txBody>
      </p:sp>
      <p:pic>
        <p:nvPicPr>
          <p:cNvPr id="14" name="図 13" descr="アイコン&#10;&#10;自動的に生成された説明">
            <a:extLst>
              <a:ext uri="{FF2B5EF4-FFF2-40B4-BE49-F238E27FC236}">
                <a16:creationId xmlns:a16="http://schemas.microsoft.com/office/drawing/2014/main" id="{F45EBB31-626A-A05A-B02E-2B30B8348BFA}"/>
              </a:ext>
            </a:extLst>
          </p:cNvPr>
          <p:cNvPicPr>
            <a:picLocks noChangeAspect="1"/>
          </p:cNvPicPr>
          <p:nvPr/>
        </p:nvPicPr>
        <p:blipFill rotWithShape="1">
          <a:blip r:embed="rId2">
            <a:extLst>
              <a:ext uri="{28A0092B-C50C-407E-A947-70E740481C1C}">
                <a14:useLocalDpi xmlns:a14="http://schemas.microsoft.com/office/drawing/2010/main" val="0"/>
              </a:ext>
            </a:extLst>
          </a:blip>
          <a:srcRect t="1853"/>
          <a:stretch/>
        </p:blipFill>
        <p:spPr>
          <a:xfrm>
            <a:off x="6702137" y="1936569"/>
            <a:ext cx="1945180" cy="1980493"/>
          </a:xfrm>
          <a:prstGeom prst="rect">
            <a:avLst/>
          </a:prstGeom>
        </p:spPr>
      </p:pic>
      <p:pic>
        <p:nvPicPr>
          <p:cNvPr id="15" name="図 14" descr="おもちゃ, 人形, レゴ が含まれている画像&#10;&#10;自動的に生成された説明">
            <a:extLst>
              <a:ext uri="{FF2B5EF4-FFF2-40B4-BE49-F238E27FC236}">
                <a16:creationId xmlns:a16="http://schemas.microsoft.com/office/drawing/2014/main" id="{A3BD6228-D340-620D-2C27-41B5121D1651}"/>
              </a:ext>
            </a:extLst>
          </p:cNvPr>
          <p:cNvPicPr>
            <a:picLocks noChangeAspect="1"/>
          </p:cNvPicPr>
          <p:nvPr/>
        </p:nvPicPr>
        <p:blipFill rotWithShape="1">
          <a:blip r:embed="rId3">
            <a:extLst>
              <a:ext uri="{28A0092B-C50C-407E-A947-70E740481C1C}">
                <a14:useLocalDpi xmlns:a14="http://schemas.microsoft.com/office/drawing/2010/main" val="0"/>
              </a:ext>
            </a:extLst>
          </a:blip>
          <a:srcRect l="1913" t="16342" r="98" b="11331"/>
          <a:stretch/>
        </p:blipFill>
        <p:spPr>
          <a:xfrm>
            <a:off x="6721696" y="4690733"/>
            <a:ext cx="1906062" cy="1459475"/>
          </a:xfrm>
          <a:prstGeom prst="rect">
            <a:avLst/>
          </a:prstGeom>
        </p:spPr>
      </p:pic>
      <p:graphicFrame>
        <p:nvGraphicFramePr>
          <p:cNvPr id="7" name="表 6">
            <a:extLst>
              <a:ext uri="{FF2B5EF4-FFF2-40B4-BE49-F238E27FC236}">
                <a16:creationId xmlns:a16="http://schemas.microsoft.com/office/drawing/2014/main" id="{DBD1A8C1-CFB1-3D48-1E9D-7B3C3EA6F7AB}"/>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410514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B5FB8-62D6-3D90-7807-62AB849B565E}"/>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B7C1B2BC-56E6-6DBC-58B3-34FF832E9D81}"/>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005B64C-FF13-E429-6C58-B68CFAA08A6D}"/>
              </a:ext>
            </a:extLst>
          </p:cNvPr>
          <p:cNvSpPr txBox="1"/>
          <p:nvPr/>
        </p:nvSpPr>
        <p:spPr>
          <a:xfrm>
            <a:off x="365125" y="646776"/>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このように対応しよう！</a:t>
            </a:r>
          </a:p>
        </p:txBody>
      </p:sp>
      <p:graphicFrame>
        <p:nvGraphicFramePr>
          <p:cNvPr id="13" name="表 12">
            <a:extLst>
              <a:ext uri="{FF2B5EF4-FFF2-40B4-BE49-F238E27FC236}">
                <a16:creationId xmlns:a16="http://schemas.microsoft.com/office/drawing/2014/main" id="{F1EECB04-A7D9-BB27-AAEC-CF07545C02C2}"/>
              </a:ext>
            </a:extLst>
          </p:cNvPr>
          <p:cNvGraphicFramePr>
            <a:graphicFrameLocks noGrp="1"/>
          </p:cNvGraphicFramePr>
          <p:nvPr>
            <p:extLst>
              <p:ext uri="{D42A27DB-BD31-4B8C-83A1-F6EECF244321}">
                <p14:modId xmlns:p14="http://schemas.microsoft.com/office/powerpoint/2010/main" val="833035251"/>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➌</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当事者などだけで解決しようとせず、関係機関に相談する</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テキスト ボックス 13">
            <a:extLst>
              <a:ext uri="{FF2B5EF4-FFF2-40B4-BE49-F238E27FC236}">
                <a16:creationId xmlns:a16="http://schemas.microsoft.com/office/drawing/2014/main" id="{FDA6EE6F-17E0-EB35-2AA9-792BB0717A2E}"/>
              </a:ext>
            </a:extLst>
          </p:cNvPr>
          <p:cNvSpPr txBox="1"/>
          <p:nvPr/>
        </p:nvSpPr>
        <p:spPr>
          <a:xfrm>
            <a:off x="323850" y="1726235"/>
            <a:ext cx="6186835" cy="1561494"/>
          </a:xfrm>
          <a:prstGeom prst="rect">
            <a:avLst/>
          </a:prstGeom>
          <a:noFill/>
        </p:spPr>
        <p:txBody>
          <a:bodyPr wrap="square" lIns="144000" tIns="180000" rIns="0" bIns="0" anchor="t" anchorCtr="0">
            <a:spAutoFit/>
          </a:bodyPr>
          <a:lstStyle/>
          <a:p>
            <a:pPr algn="just">
              <a:lnSpc>
                <a:spcPts val="2800"/>
              </a:lnSpc>
            </a:pPr>
            <a:r>
              <a:rPr lang="ja-JP" altLang="en-US" spc="-40" dirty="0">
                <a:latin typeface="BIZ UDPゴシック" panose="020B0400000000000000" pitchFamily="50" charset="-128"/>
                <a:ea typeface="BIZ UDPゴシック" panose="020B0400000000000000" pitchFamily="50" charset="-128"/>
              </a:rPr>
              <a:t>自分たちだけで無理に解決しようとせず、</a:t>
            </a:r>
            <a:endParaRPr lang="en-US" altLang="ja-JP" spc="-40" dirty="0">
              <a:latin typeface="BIZ UDPゴシック" panose="020B0400000000000000" pitchFamily="50" charset="-128"/>
              <a:ea typeface="BIZ UDPゴシック" panose="020B0400000000000000" pitchFamily="50" charset="-128"/>
            </a:endParaRPr>
          </a:p>
          <a:p>
            <a:pPr algn="just">
              <a:lnSpc>
                <a:spcPts val="2800"/>
              </a:lnSpc>
            </a:pPr>
            <a:r>
              <a:rPr lang="ja-JP" altLang="en-US" spc="-40" dirty="0">
                <a:latin typeface="BIZ UDPゴシック" panose="020B0400000000000000" pitchFamily="50" charset="-128"/>
                <a:ea typeface="BIZ UDPゴシック" panose="020B0400000000000000" pitchFamily="50" charset="-128"/>
              </a:rPr>
              <a:t>まずは消費生活センターなど公的機関に相談しましょう。</a:t>
            </a:r>
            <a:endParaRPr lang="en-US" altLang="ja-JP" spc="-40" dirty="0">
              <a:latin typeface="BIZ UDPゴシック" panose="020B0400000000000000" pitchFamily="50" charset="-128"/>
              <a:ea typeface="BIZ UDPゴシック" panose="020B0400000000000000" pitchFamily="50" charset="-128"/>
            </a:endParaRPr>
          </a:p>
          <a:p>
            <a:pPr algn="just">
              <a:lnSpc>
                <a:spcPts val="2800"/>
              </a:lnSpc>
            </a:pPr>
            <a:r>
              <a:rPr lang="ja-JP" altLang="en-US" spc="-40" dirty="0">
                <a:latin typeface="BIZ UDPゴシック" panose="020B0400000000000000" pitchFamily="50" charset="-128"/>
                <a:ea typeface="BIZ UDPゴシック" panose="020B0400000000000000" pitchFamily="50" charset="-128"/>
              </a:rPr>
              <a:t>当事者が消費者トラブルに遭っていることを認めようとせず、「相談したくない」と言っている場合も、相談してみてください。</a:t>
            </a:r>
          </a:p>
        </p:txBody>
      </p:sp>
      <p:grpSp>
        <p:nvGrpSpPr>
          <p:cNvPr id="20" name="グループ化 19">
            <a:extLst>
              <a:ext uri="{FF2B5EF4-FFF2-40B4-BE49-F238E27FC236}">
                <a16:creationId xmlns:a16="http://schemas.microsoft.com/office/drawing/2014/main" id="{EA063E71-B155-BEA0-D3CF-431ECCFC0E1C}"/>
              </a:ext>
            </a:extLst>
          </p:cNvPr>
          <p:cNvGrpSpPr/>
          <p:nvPr/>
        </p:nvGrpSpPr>
        <p:grpSpPr>
          <a:xfrm>
            <a:off x="4572000" y="5978286"/>
            <a:ext cx="4544696" cy="540000"/>
            <a:chOff x="4572000" y="5823526"/>
            <a:chExt cx="4544696" cy="540000"/>
          </a:xfrm>
        </p:grpSpPr>
        <p:sp>
          <p:nvSpPr>
            <p:cNvPr id="21" name="角丸四角形 8">
              <a:extLst>
                <a:ext uri="{FF2B5EF4-FFF2-40B4-BE49-F238E27FC236}">
                  <a16:creationId xmlns:a16="http://schemas.microsoft.com/office/drawing/2014/main" id="{630091DD-108A-90F4-2B14-56795EBF0913}"/>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22" name="テキスト ボックス 21">
              <a:extLst>
                <a:ext uri="{FF2B5EF4-FFF2-40B4-BE49-F238E27FC236}">
                  <a16:creationId xmlns:a16="http://schemas.microsoft.com/office/drawing/2014/main" id="{8639BE42-3D35-18C9-33F6-AC6352C71401}"/>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a:t>
              </a:r>
              <a:r>
                <a:rPr lang="zh-TW" altLang="en-US" sz="1600" b="1" dirty="0">
                  <a:solidFill>
                    <a:schemeClr val="bg1"/>
                  </a:solidFill>
                  <a:latin typeface="BIZ UDPゴシック" panose="020B0400000000000000" pitchFamily="50" charset="-128"/>
                  <a:ea typeface="BIZ UDPゴシック" panose="020B0400000000000000" pitchFamily="50" charset="-128"/>
                </a:rPr>
                <a:t>「相談窓口」</a:t>
              </a:r>
              <a:r>
                <a:rPr lang="ja-JP" altLang="en-US" sz="1600" b="1" dirty="0">
                  <a:solidFill>
                    <a:schemeClr val="bg1"/>
                  </a:solidFill>
                  <a:latin typeface="BIZ UDPゴシック" panose="020B0400000000000000" pitchFamily="50" charset="-128"/>
                  <a:ea typeface="BIZ UDPゴシック" panose="020B0400000000000000" pitchFamily="50" charset="-128"/>
                </a:rPr>
                <a:t>を確認してみましょう。</a:t>
              </a:r>
            </a:p>
          </p:txBody>
        </p:sp>
      </p:grpSp>
      <p:pic>
        <p:nvPicPr>
          <p:cNvPr id="8" name="図 7">
            <a:extLst>
              <a:ext uri="{FF2B5EF4-FFF2-40B4-BE49-F238E27FC236}">
                <a16:creationId xmlns:a16="http://schemas.microsoft.com/office/drawing/2014/main" id="{495922EF-3C5E-148F-7047-EC19FAB5A091}"/>
              </a:ext>
            </a:extLst>
          </p:cNvPr>
          <p:cNvPicPr>
            <a:picLocks noChangeAspect="1"/>
          </p:cNvPicPr>
          <p:nvPr/>
        </p:nvPicPr>
        <p:blipFill rotWithShape="1">
          <a:blip r:embed="rId2">
            <a:extLst>
              <a:ext uri="{28A0092B-C50C-407E-A947-70E740481C1C}">
                <a14:useLocalDpi xmlns:a14="http://schemas.microsoft.com/office/drawing/2010/main" val="0"/>
              </a:ext>
            </a:extLst>
          </a:blip>
          <a:srcRect l="5023" t="8635" r="4582" b="10562"/>
          <a:stretch/>
        </p:blipFill>
        <p:spPr>
          <a:xfrm>
            <a:off x="6801222" y="1841223"/>
            <a:ext cx="1747011" cy="1620000"/>
          </a:xfrm>
          <a:prstGeom prst="rect">
            <a:avLst/>
          </a:prstGeom>
        </p:spPr>
      </p:pic>
      <p:graphicFrame>
        <p:nvGraphicFramePr>
          <p:cNvPr id="5" name="表 4">
            <a:extLst>
              <a:ext uri="{FF2B5EF4-FFF2-40B4-BE49-F238E27FC236}">
                <a16:creationId xmlns:a16="http://schemas.microsoft.com/office/drawing/2014/main" id="{DF918F2B-F7FC-C10A-6D0C-E043AEC7649F}"/>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747804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467F3-46DD-C76C-2949-A60D4CE7D387}"/>
            </a:ext>
          </a:extLst>
        </p:cNvPr>
        <p:cNvGrpSpPr/>
        <p:nvPr/>
      </p:nvGrpSpPr>
      <p:grpSpPr>
        <a:xfrm>
          <a:off x="0" y="0"/>
          <a:ext cx="0" cy="0"/>
          <a:chOff x="0" y="0"/>
          <a:chExt cx="0" cy="0"/>
        </a:xfrm>
      </p:grpSpPr>
      <p:grpSp>
        <p:nvGrpSpPr>
          <p:cNvPr id="7" name="グループ化 6">
            <a:extLst>
              <a:ext uri="{FF2B5EF4-FFF2-40B4-BE49-F238E27FC236}">
                <a16:creationId xmlns:a16="http://schemas.microsoft.com/office/drawing/2014/main" id="{099D4850-4C24-BF4F-9F4B-20633A0D6687}"/>
              </a:ext>
            </a:extLst>
          </p:cNvPr>
          <p:cNvGrpSpPr/>
          <p:nvPr/>
        </p:nvGrpSpPr>
        <p:grpSpPr>
          <a:xfrm>
            <a:off x="1422000" y="2212200"/>
            <a:ext cx="6300000" cy="1980000"/>
            <a:chOff x="1422000" y="2212200"/>
            <a:chExt cx="6300000" cy="1980000"/>
          </a:xfrm>
        </p:grpSpPr>
        <p:sp>
          <p:nvSpPr>
            <p:cNvPr id="3" name="四角形: 角を丸くする 2">
              <a:extLst>
                <a:ext uri="{FF2B5EF4-FFF2-40B4-BE49-F238E27FC236}">
                  <a16:creationId xmlns:a16="http://schemas.microsoft.com/office/drawing/2014/main" id="{15798977-FBC2-6BF3-EF28-F209583B7C76}"/>
                </a:ext>
              </a:extLst>
            </p:cNvPr>
            <p:cNvSpPr/>
            <p:nvPr/>
          </p:nvSpPr>
          <p:spPr>
            <a:xfrm>
              <a:off x="1422000" y="2212200"/>
              <a:ext cx="6300000" cy="1980000"/>
            </a:xfrm>
            <a:prstGeom prst="roundRect">
              <a:avLst>
                <a:gd name="adj" fmla="val 4929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303771CD-0356-E589-F9AC-CFF77A46EF38}"/>
                </a:ext>
              </a:extLst>
            </p:cNvPr>
            <p:cNvSpPr txBox="1"/>
            <p:nvPr/>
          </p:nvSpPr>
          <p:spPr>
            <a:xfrm>
              <a:off x="1709738" y="2382919"/>
              <a:ext cx="5724524" cy="1638563"/>
            </a:xfrm>
            <a:prstGeom prst="rect">
              <a:avLst/>
            </a:prstGeom>
            <a:noFill/>
          </p:spPr>
          <p:txBody>
            <a:bodyPr wrap="square" lIns="108000" tIns="108000" rIns="108000" bIns="108000">
              <a:spAutoFit/>
            </a:bodyPr>
            <a:lstStyle/>
            <a:p>
              <a:pPr algn="ctr">
                <a:lnSpc>
                  <a:spcPts val="6000"/>
                </a:lnSpc>
              </a:pPr>
              <a:r>
                <a:rPr lang="ja-JP" altLang="en-US" sz="4000" b="1" dirty="0">
                  <a:latin typeface="BIZ UDPゴシック" panose="020B0400000000000000" pitchFamily="50" charset="-128"/>
                  <a:ea typeface="BIZ UDPゴシック" panose="020B0400000000000000" pitchFamily="50" charset="-128"/>
                </a:rPr>
                <a:t>「消費者トラブル」の</a:t>
              </a:r>
              <a:endParaRPr lang="en-US" altLang="ja-JP" sz="4000" b="1" dirty="0">
                <a:latin typeface="BIZ UDPゴシック" panose="020B0400000000000000" pitchFamily="50" charset="-128"/>
                <a:ea typeface="BIZ UDPゴシック" panose="020B0400000000000000" pitchFamily="50" charset="-128"/>
              </a:endParaRPr>
            </a:p>
            <a:p>
              <a:pPr algn="ctr">
                <a:lnSpc>
                  <a:spcPts val="6000"/>
                </a:lnSpc>
              </a:pPr>
              <a:r>
                <a:rPr lang="ja-JP" altLang="en-US" sz="4000" b="1" dirty="0">
                  <a:latin typeface="BIZ UDPゴシック" panose="020B0400000000000000" pitchFamily="50" charset="-128"/>
                  <a:ea typeface="BIZ UDPゴシック" panose="020B0400000000000000" pitchFamily="50" charset="-128"/>
                </a:rPr>
                <a:t>被害に遭ってしまったら</a:t>
              </a:r>
            </a:p>
          </p:txBody>
        </p:sp>
      </p:grpSp>
    </p:spTree>
    <p:extLst>
      <p:ext uri="{BB962C8B-B14F-4D97-AF65-F5344CB8AC3E}">
        <p14:creationId xmlns:p14="http://schemas.microsoft.com/office/powerpoint/2010/main" val="37845469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0CB420-B3A4-3C31-6A0D-ED1C92C70933}"/>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EC219D5C-DBB3-5FF8-9E2F-C50F9A01470A}"/>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8A92872-6D93-4351-B33C-61E05C2CF96F}"/>
              </a:ext>
            </a:extLst>
          </p:cNvPr>
          <p:cNvSpPr txBox="1"/>
          <p:nvPr/>
        </p:nvSpPr>
        <p:spPr>
          <a:xfrm>
            <a:off x="336550" y="878648"/>
            <a:ext cx="8026614"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「消費者トラブル」の被害に遭ってしまったら</a:t>
            </a:r>
          </a:p>
        </p:txBody>
      </p:sp>
      <p:sp>
        <p:nvSpPr>
          <p:cNvPr id="5" name="テキスト ボックス 4">
            <a:extLst>
              <a:ext uri="{FF2B5EF4-FFF2-40B4-BE49-F238E27FC236}">
                <a16:creationId xmlns:a16="http://schemas.microsoft.com/office/drawing/2014/main" id="{A4F17735-45EF-51EE-93D9-333E3268BECC}"/>
              </a:ext>
            </a:extLst>
          </p:cNvPr>
          <p:cNvSpPr txBox="1"/>
          <p:nvPr/>
        </p:nvSpPr>
        <p:spPr>
          <a:xfrm>
            <a:off x="361949" y="1535214"/>
            <a:ext cx="7743826" cy="4573075"/>
          </a:xfrm>
          <a:prstGeom prst="rect">
            <a:avLst/>
          </a:prstGeom>
          <a:noFill/>
        </p:spPr>
        <p:txBody>
          <a:bodyPr wrap="square" lIns="0" tIns="288000" rIns="0" bIns="0" anchor="t" anchorCtr="0">
            <a:spAutoFit/>
          </a:bodyPr>
          <a:lstStyle/>
          <a:p>
            <a:pPr>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早期の対応</a:t>
            </a:r>
            <a:r>
              <a:rPr lang="ja-JP" altLang="en-US" sz="2200" b="1" dirty="0">
                <a:latin typeface="BIZ UDPゴシック" panose="020B0400000000000000" pitchFamily="50" charset="-128"/>
                <a:ea typeface="BIZ UDPゴシック" panose="020B0400000000000000" pitchFamily="50" charset="-128"/>
              </a:rPr>
              <a:t>が、被害を最小限に抑え、</a:t>
            </a:r>
            <a:br>
              <a:rPr lang="en-US" altLang="ja-JP" sz="2200" b="1" dirty="0">
                <a:latin typeface="BIZ UDPゴシック" panose="020B0400000000000000" pitchFamily="50" charset="-128"/>
                <a:ea typeface="BIZ UDPゴシック" panose="020B0400000000000000" pitchFamily="50" charset="-128"/>
              </a:rPr>
            </a:br>
            <a:r>
              <a:rPr lang="ja-JP" altLang="en-US" sz="2200" b="1" dirty="0">
                <a:latin typeface="BIZ UDPゴシック" panose="020B0400000000000000" pitchFamily="50" charset="-128"/>
                <a:ea typeface="BIZ UDPゴシック" panose="020B0400000000000000" pitchFamily="50" charset="-128"/>
              </a:rPr>
              <a:t>回復への第一歩となります。</a:t>
            </a:r>
            <a:endParaRPr lang="en-US" altLang="ja-JP" sz="2200" b="1" dirty="0">
              <a:latin typeface="BIZ UDPゴシック" panose="020B0400000000000000" pitchFamily="50" charset="-128"/>
              <a:ea typeface="BIZ UDPゴシック" panose="020B0400000000000000" pitchFamily="50" charset="-128"/>
            </a:endParaRPr>
          </a:p>
          <a:p>
            <a:pPr>
              <a:lnSpc>
                <a:spcPts val="3000"/>
              </a:lnSpc>
            </a:pPr>
            <a:endParaRPr lang="en-US" altLang="ja-JP" sz="2400" b="1" dirty="0">
              <a:solidFill>
                <a:srgbClr val="FF6600"/>
              </a:solidFill>
              <a:latin typeface="BIZ UDPゴシック" panose="020B0400000000000000" pitchFamily="50" charset="-128"/>
              <a:ea typeface="BIZ UDPゴシック" panose="020B0400000000000000" pitchFamily="50" charset="-128"/>
            </a:endParaRPr>
          </a:p>
          <a:p>
            <a:pPr>
              <a:lnSpc>
                <a:spcPts val="30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決して一人で抱え込まず、</a:t>
            </a:r>
            <a:endParaRPr lang="en-US" altLang="ja-JP" sz="2200" b="1" dirty="0">
              <a:solidFill>
                <a:srgbClr val="FF6600"/>
              </a:solidFill>
              <a:latin typeface="BIZ UDPゴシック" panose="020B0400000000000000" pitchFamily="50" charset="-128"/>
              <a:ea typeface="BIZ UDPゴシック" panose="020B0400000000000000" pitchFamily="50" charset="-128"/>
            </a:endParaRPr>
          </a:p>
          <a:p>
            <a:pPr algn="just">
              <a:lnSpc>
                <a:spcPts val="30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すぐに信頼できる人や消費生活センターなどの</a:t>
            </a:r>
            <a:endParaRPr lang="en-US" altLang="ja-JP" sz="2200" b="1" dirty="0">
              <a:solidFill>
                <a:srgbClr val="FF6600"/>
              </a:solidFill>
              <a:latin typeface="BIZ UDPゴシック" panose="020B0400000000000000" pitchFamily="50" charset="-128"/>
              <a:ea typeface="BIZ UDPゴシック" panose="020B0400000000000000" pitchFamily="50" charset="-128"/>
            </a:endParaRPr>
          </a:p>
          <a:p>
            <a:pPr algn="just">
              <a:lnSpc>
                <a:spcPts val="30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関連機関に相談</a:t>
            </a:r>
            <a:r>
              <a:rPr lang="ja-JP" altLang="en-US" sz="2200" b="1" dirty="0">
                <a:latin typeface="BIZ UDPゴシック" panose="020B0400000000000000" pitchFamily="50" charset="-128"/>
                <a:ea typeface="BIZ UDPゴシック" panose="020B0400000000000000" pitchFamily="50" charset="-128"/>
              </a:rPr>
              <a:t>をしてください。</a:t>
            </a:r>
          </a:p>
          <a:p>
            <a:pPr>
              <a:lnSpc>
                <a:spcPts val="3000"/>
              </a:lnSpc>
            </a:pPr>
            <a:endParaRPr lang="en-US" altLang="ja-JP" sz="2200" b="1" dirty="0">
              <a:solidFill>
                <a:srgbClr val="FF6600"/>
              </a:solidFill>
              <a:latin typeface="BIZ UDPゴシック" panose="020B0400000000000000" pitchFamily="50" charset="-128"/>
              <a:ea typeface="BIZ UDPゴシック" panose="020B0400000000000000" pitchFamily="50" charset="-128"/>
            </a:endParaRPr>
          </a:p>
          <a:p>
            <a:pPr algn="just">
              <a:lnSpc>
                <a:spcPts val="3000"/>
              </a:lnSpc>
            </a:pPr>
            <a:r>
              <a:rPr lang="ja-JP" altLang="en-US" sz="2200" b="1" dirty="0">
                <a:latin typeface="BIZ UDPゴシック" panose="020B0400000000000000" pitchFamily="50" charset="-128"/>
                <a:ea typeface="BIZ UDPゴシック" panose="020B0400000000000000" pitchFamily="50" charset="-128"/>
              </a:rPr>
              <a:t>あきらめたり、</a:t>
            </a:r>
            <a:endParaRPr lang="en-US" altLang="ja-JP" sz="2200" b="1" dirty="0">
              <a:latin typeface="BIZ UDPゴシック" panose="020B0400000000000000" pitchFamily="50" charset="-128"/>
              <a:ea typeface="BIZ UDPゴシック" panose="020B0400000000000000" pitchFamily="50" charset="-128"/>
            </a:endParaRPr>
          </a:p>
          <a:p>
            <a:pPr algn="just">
              <a:lnSpc>
                <a:spcPts val="3000"/>
              </a:lnSpc>
            </a:pPr>
            <a:r>
              <a:rPr lang="ja-JP" altLang="en-US" sz="2200" b="1" dirty="0">
                <a:latin typeface="BIZ UDPゴシック" panose="020B0400000000000000" pitchFamily="50" charset="-128"/>
                <a:ea typeface="BIZ UDPゴシック" panose="020B0400000000000000" pitchFamily="50" charset="-128"/>
              </a:rPr>
              <a:t>事態を放置したりすることで、</a:t>
            </a:r>
            <a:endParaRPr lang="en-US" altLang="ja-JP" sz="2200" b="1" dirty="0">
              <a:latin typeface="BIZ UDPゴシック" panose="020B0400000000000000" pitchFamily="50" charset="-128"/>
              <a:ea typeface="BIZ UDPゴシック" panose="020B0400000000000000" pitchFamily="50" charset="-128"/>
            </a:endParaRPr>
          </a:p>
          <a:p>
            <a:pPr algn="just">
              <a:lnSpc>
                <a:spcPts val="3000"/>
              </a:lnSpc>
            </a:pPr>
            <a:r>
              <a:rPr lang="ja-JP" altLang="en-US" sz="2200" b="1" spc="-100" dirty="0">
                <a:latin typeface="BIZ UDPゴシック" panose="020B0400000000000000" pitchFamily="50" charset="-128"/>
                <a:ea typeface="BIZ UDPゴシック" panose="020B0400000000000000" pitchFamily="50" charset="-128"/>
              </a:rPr>
              <a:t>さらなる被害につながってしまう可能性もあります。</a:t>
            </a:r>
          </a:p>
          <a:p>
            <a:pPr>
              <a:lnSpc>
                <a:spcPts val="3300"/>
              </a:lnSpc>
            </a:pPr>
            <a:endParaRPr lang="ja-JP" altLang="en-US" sz="2200" b="1" dirty="0">
              <a:latin typeface="BIZ UDPゴシック" panose="020B0400000000000000" pitchFamily="50" charset="-128"/>
              <a:ea typeface="BIZ UDPゴシック" panose="020B0400000000000000" pitchFamily="50" charset="-128"/>
            </a:endParaRPr>
          </a:p>
        </p:txBody>
      </p:sp>
      <p:pic>
        <p:nvPicPr>
          <p:cNvPr id="6" name="図 5" descr="部屋, 時計 が含まれている画像&#10;&#10;自動的に生成された説明">
            <a:extLst>
              <a:ext uri="{FF2B5EF4-FFF2-40B4-BE49-F238E27FC236}">
                <a16:creationId xmlns:a16="http://schemas.microsoft.com/office/drawing/2014/main" id="{935DDBC2-BFC5-E2E5-2CB6-FC78C6AFEE63}"/>
              </a:ext>
            </a:extLst>
          </p:cNvPr>
          <p:cNvPicPr>
            <a:picLocks noChangeAspect="1"/>
          </p:cNvPicPr>
          <p:nvPr/>
        </p:nvPicPr>
        <p:blipFill rotWithShape="1">
          <a:blip r:embed="rId2">
            <a:extLst>
              <a:ext uri="{28A0092B-C50C-407E-A947-70E740481C1C}">
                <a14:useLocalDpi xmlns:a14="http://schemas.microsoft.com/office/drawing/2010/main" val="0"/>
              </a:ext>
            </a:extLst>
          </a:blip>
          <a:srcRect l="5023" t="28411" r="9260" b="18263"/>
          <a:stretch/>
        </p:blipFill>
        <p:spPr>
          <a:xfrm>
            <a:off x="6371554" y="1857453"/>
            <a:ext cx="2334290" cy="1506480"/>
          </a:xfrm>
          <a:prstGeom prst="rect">
            <a:avLst/>
          </a:prstGeom>
        </p:spPr>
      </p:pic>
      <p:graphicFrame>
        <p:nvGraphicFramePr>
          <p:cNvPr id="7" name="表 6">
            <a:extLst>
              <a:ext uri="{FF2B5EF4-FFF2-40B4-BE49-F238E27FC236}">
                <a16:creationId xmlns:a16="http://schemas.microsoft.com/office/drawing/2014/main" id="{A8D5ED05-D34B-B45A-560B-E27C993D351F}"/>
              </a:ext>
            </a:extLst>
          </p:cNvPr>
          <p:cNvGraphicFramePr>
            <a:graphicFrameLocks noGrp="1"/>
          </p:cNvGraphicFramePr>
          <p:nvPr>
            <p:extLst>
              <p:ext uri="{D42A27DB-BD31-4B8C-83A1-F6EECF244321}">
                <p14:modId xmlns:p14="http://schemas.microsoft.com/office/powerpoint/2010/main" val="1501561432"/>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931363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8">
            <a:extLst>
              <a:ext uri="{FF2B5EF4-FFF2-40B4-BE49-F238E27FC236}">
                <a16:creationId xmlns:a16="http://schemas.microsoft.com/office/drawing/2014/main" id="{80B69D68-9780-1469-B1A7-ED071B4B8DF2}"/>
              </a:ext>
            </a:extLst>
          </p:cNvPr>
          <p:cNvSpPr/>
          <p:nvPr/>
        </p:nvSpPr>
        <p:spPr bwMode="auto">
          <a:xfrm rot="10800000" flipH="1" flipV="1">
            <a:off x="-113131" y="1308310"/>
            <a:ext cx="2520000" cy="4663886"/>
          </a:xfrm>
          <a:prstGeom prst="roundRect">
            <a:avLst>
              <a:gd name="adj" fmla="val 2397"/>
            </a:avLst>
          </a:prstGeom>
          <a:solidFill>
            <a:srgbClr val="FCC325"/>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7" name="グループ化 6">
            <a:extLst>
              <a:ext uri="{FF2B5EF4-FFF2-40B4-BE49-F238E27FC236}">
                <a16:creationId xmlns:a16="http://schemas.microsoft.com/office/drawing/2014/main" id="{B1B8CF5D-3836-3DD5-0B59-E1C104E1E391}"/>
              </a:ext>
            </a:extLst>
          </p:cNvPr>
          <p:cNvGrpSpPr/>
          <p:nvPr/>
        </p:nvGrpSpPr>
        <p:grpSpPr>
          <a:xfrm>
            <a:off x="156235" y="2235891"/>
            <a:ext cx="2034218" cy="1110678"/>
            <a:chOff x="250825" y="2109768"/>
            <a:chExt cx="2034218" cy="1110678"/>
          </a:xfrm>
        </p:grpSpPr>
        <p:sp>
          <p:nvSpPr>
            <p:cNvPr id="8" name="テキスト ボックス 7">
              <a:extLst>
                <a:ext uri="{FF2B5EF4-FFF2-40B4-BE49-F238E27FC236}">
                  <a16:creationId xmlns:a16="http://schemas.microsoft.com/office/drawing/2014/main" id="{0372CD58-A751-1260-2B9A-E6805BCD0DEF}"/>
                </a:ext>
              </a:extLst>
            </p:cNvPr>
            <p:cNvSpPr txBox="1"/>
            <p:nvPr/>
          </p:nvSpPr>
          <p:spPr>
            <a:xfrm>
              <a:off x="250825" y="2109768"/>
              <a:ext cx="2034218" cy="1070394"/>
            </a:xfrm>
            <a:prstGeom prst="rect">
              <a:avLst/>
            </a:prstGeom>
            <a:noFill/>
          </p:spPr>
          <p:txBody>
            <a:bodyPr wrap="square" lIns="36000" tIns="36000" rIns="36000" bIns="180000" anchor="t" anchorCtr="0">
              <a:spAutoFit/>
            </a:bodyPr>
            <a:lstStyle/>
            <a:p>
              <a:pPr algn="ctr">
                <a:lnSpc>
                  <a:spcPts val="3600"/>
                </a:lnSpc>
              </a:pPr>
              <a:r>
                <a:rPr lang="ja-JP" altLang="en-US" sz="2400" b="1" dirty="0">
                  <a:latin typeface="BIZ UDPゴシック" panose="020B0400000000000000" pitchFamily="50" charset="-128"/>
                  <a:ea typeface="BIZ UDPゴシック" panose="020B0400000000000000" pitchFamily="50" charset="-128"/>
                </a:rPr>
                <a:t>このように</a:t>
              </a:r>
              <a:br>
                <a:rPr lang="en-US" altLang="ja-JP" sz="2400"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行動しよう！</a:t>
              </a:r>
            </a:p>
          </p:txBody>
        </p:sp>
        <p:sp>
          <p:nvSpPr>
            <p:cNvPr id="9" name="四角形: 角を丸くする 8">
              <a:extLst>
                <a:ext uri="{FF2B5EF4-FFF2-40B4-BE49-F238E27FC236}">
                  <a16:creationId xmlns:a16="http://schemas.microsoft.com/office/drawing/2014/main" id="{AB868291-ED16-036E-69F4-593811B201F0}"/>
                </a:ext>
              </a:extLst>
            </p:cNvPr>
            <p:cNvSpPr/>
            <p:nvPr/>
          </p:nvSpPr>
          <p:spPr>
            <a:xfrm>
              <a:off x="250934" y="3179946"/>
              <a:ext cx="2034000" cy="40500"/>
            </a:xfrm>
            <a:prstGeom prst="roundRect">
              <a:avLst/>
            </a:prstGeom>
            <a:solidFill>
              <a:schemeClr val="bg1">
                <a:alpha val="9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10" name="テキスト ボックス 9">
            <a:extLst>
              <a:ext uri="{FF2B5EF4-FFF2-40B4-BE49-F238E27FC236}">
                <a16:creationId xmlns:a16="http://schemas.microsoft.com/office/drawing/2014/main" id="{7309C4FA-BDAD-63FC-1133-33EE265956CF}"/>
              </a:ext>
            </a:extLst>
          </p:cNvPr>
          <p:cNvSpPr txBox="1"/>
          <p:nvPr/>
        </p:nvSpPr>
        <p:spPr>
          <a:xfrm>
            <a:off x="3050328" y="1531304"/>
            <a:ext cx="2916944" cy="781039"/>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自分を責めずに</a:t>
            </a:r>
            <a:br>
              <a:rPr lang="en-US" altLang="ja-JP" sz="1900" b="1" dirty="0">
                <a:latin typeface="BIZ UDPゴシック" panose="020B0400000000000000" pitchFamily="50" charset="-128"/>
                <a:ea typeface="BIZ UDPゴシック" panose="020B0400000000000000" pitchFamily="50" charset="-128"/>
              </a:rPr>
            </a:br>
            <a:r>
              <a:rPr lang="ja-JP" altLang="en-US" sz="1900" b="1" dirty="0">
                <a:latin typeface="BIZ UDPゴシック" panose="020B0400000000000000" pitchFamily="50" charset="-128"/>
                <a:ea typeface="BIZ UDPゴシック" panose="020B0400000000000000" pitchFamily="50" charset="-128"/>
              </a:rPr>
              <a:t>落ち着いて行動を起こす</a:t>
            </a:r>
          </a:p>
        </p:txBody>
      </p:sp>
      <p:sp>
        <p:nvSpPr>
          <p:cNvPr id="11" name="四角形: 角を丸くする 10">
            <a:extLst>
              <a:ext uri="{FF2B5EF4-FFF2-40B4-BE49-F238E27FC236}">
                <a16:creationId xmlns:a16="http://schemas.microsoft.com/office/drawing/2014/main" id="{01CEE0BF-325A-57C4-1255-E8ADF0341801}"/>
              </a:ext>
            </a:extLst>
          </p:cNvPr>
          <p:cNvSpPr/>
          <p:nvPr/>
        </p:nvSpPr>
        <p:spPr>
          <a:xfrm>
            <a:off x="2834969" y="1291823"/>
            <a:ext cx="6076307" cy="1332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a:extLst>
              <a:ext uri="{FF2B5EF4-FFF2-40B4-BE49-F238E27FC236}">
                <a16:creationId xmlns:a16="http://schemas.microsoft.com/office/drawing/2014/main" id="{9CEBA979-CBF5-8624-304B-2595A9DFAC86}"/>
              </a:ext>
            </a:extLst>
          </p:cNvPr>
          <p:cNvGrpSpPr/>
          <p:nvPr/>
        </p:nvGrpSpPr>
        <p:grpSpPr>
          <a:xfrm>
            <a:off x="2573719" y="1705418"/>
            <a:ext cx="531664" cy="432811"/>
            <a:chOff x="10327376" y="52426"/>
            <a:chExt cx="531664" cy="432811"/>
          </a:xfrm>
        </p:grpSpPr>
        <p:sp>
          <p:nvSpPr>
            <p:cNvPr id="13" name="楕円 12">
              <a:extLst>
                <a:ext uri="{FF2B5EF4-FFF2-40B4-BE49-F238E27FC236}">
                  <a16:creationId xmlns:a16="http://schemas.microsoft.com/office/drawing/2014/main" id="{4E356B7B-5DBB-0394-2B6D-4D425A4D6F85}"/>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ABA3A7E7-0030-B6B6-B244-0B6F02E30CB0}"/>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➊</a:t>
              </a:r>
              <a:endParaRPr kumimoji="1" lang="en-US" altLang="ja-JP" sz="2400" b="0" dirty="0">
                <a:latin typeface="ＭＳ Ｐゴシック" panose="020B0600070205080204" pitchFamily="50" charset="-128"/>
                <a:ea typeface="ＭＳ Ｐゴシック" panose="020B0600070205080204" pitchFamily="50" charset="-128"/>
              </a:endParaRPr>
            </a:p>
          </p:txBody>
        </p:sp>
      </p:grpSp>
      <p:sp>
        <p:nvSpPr>
          <p:cNvPr id="15" name="テキスト ボックス 14">
            <a:extLst>
              <a:ext uri="{FF2B5EF4-FFF2-40B4-BE49-F238E27FC236}">
                <a16:creationId xmlns:a16="http://schemas.microsoft.com/office/drawing/2014/main" id="{488BF284-95B5-9F16-B661-7A94394DDAC6}"/>
              </a:ext>
            </a:extLst>
          </p:cNvPr>
          <p:cNvSpPr txBox="1"/>
          <p:nvPr/>
        </p:nvSpPr>
        <p:spPr>
          <a:xfrm>
            <a:off x="3050327" y="3323266"/>
            <a:ext cx="2700000" cy="781039"/>
          </a:xfrm>
          <a:prstGeom prst="rect">
            <a:avLst/>
          </a:prstGeom>
          <a:noFill/>
        </p:spPr>
        <p:txBody>
          <a:bodyPr wrap="square" lIns="36000" tIns="36000" rIns="36000" bIns="36000" anchor="t" anchorCtr="0">
            <a:spAutoFit/>
          </a:bodyPr>
          <a:lstStyle/>
          <a:p>
            <a:pPr>
              <a:lnSpc>
                <a:spcPts val="3000"/>
              </a:lnSpc>
            </a:pPr>
            <a:r>
              <a:rPr lang="ja-JP" altLang="en-US" sz="1900" b="1" spc="-20" dirty="0">
                <a:latin typeface="BIZ UDPゴシック" panose="020B0400000000000000" pitchFamily="50" charset="-128"/>
                <a:ea typeface="BIZ UDPゴシック" panose="020B0400000000000000" pitchFamily="50" charset="-128"/>
              </a:rPr>
              <a:t>契約内容を再確認し、</a:t>
            </a:r>
            <a:br>
              <a:rPr lang="en-US" altLang="ja-JP" sz="1900" b="1" spc="-20" dirty="0">
                <a:latin typeface="BIZ UDPゴシック" panose="020B0400000000000000" pitchFamily="50" charset="-128"/>
                <a:ea typeface="BIZ UDPゴシック" panose="020B0400000000000000" pitchFamily="50" charset="-128"/>
              </a:rPr>
            </a:br>
            <a:r>
              <a:rPr lang="ja-JP" altLang="en-US" sz="1900" b="1" spc="-20" dirty="0">
                <a:latin typeface="BIZ UDPゴシック" panose="020B0400000000000000" pitchFamily="50" charset="-128"/>
                <a:ea typeface="BIZ UDPゴシック" panose="020B0400000000000000" pitchFamily="50" charset="-128"/>
              </a:rPr>
              <a:t>関連する証拠を保全する</a:t>
            </a:r>
          </a:p>
        </p:txBody>
      </p:sp>
      <p:sp>
        <p:nvSpPr>
          <p:cNvPr id="16" name="四角形: 角を丸くする 15">
            <a:extLst>
              <a:ext uri="{FF2B5EF4-FFF2-40B4-BE49-F238E27FC236}">
                <a16:creationId xmlns:a16="http://schemas.microsoft.com/office/drawing/2014/main" id="{EA7C40B0-9909-7B4C-0D6D-446AFDAF3D2D}"/>
              </a:ext>
            </a:extLst>
          </p:cNvPr>
          <p:cNvSpPr/>
          <p:nvPr/>
        </p:nvSpPr>
        <p:spPr>
          <a:xfrm>
            <a:off x="2834969" y="2903785"/>
            <a:ext cx="6076800" cy="162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7" name="グループ化 16">
            <a:extLst>
              <a:ext uri="{FF2B5EF4-FFF2-40B4-BE49-F238E27FC236}">
                <a16:creationId xmlns:a16="http://schemas.microsoft.com/office/drawing/2014/main" id="{5D8A3752-7FCE-D287-B79C-7C49C7A0C18B}"/>
              </a:ext>
            </a:extLst>
          </p:cNvPr>
          <p:cNvGrpSpPr/>
          <p:nvPr/>
        </p:nvGrpSpPr>
        <p:grpSpPr>
          <a:xfrm>
            <a:off x="2573719" y="3497380"/>
            <a:ext cx="531664" cy="432811"/>
            <a:chOff x="10327376" y="52426"/>
            <a:chExt cx="531664" cy="432811"/>
          </a:xfrm>
        </p:grpSpPr>
        <p:sp>
          <p:nvSpPr>
            <p:cNvPr id="18" name="楕円 17">
              <a:extLst>
                <a:ext uri="{FF2B5EF4-FFF2-40B4-BE49-F238E27FC236}">
                  <a16:creationId xmlns:a16="http://schemas.microsoft.com/office/drawing/2014/main" id="{0195F5BF-7875-1DC1-4F38-6CCFA46E082D}"/>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E473A7AB-15E4-6ED0-BB2E-B7C49257CB78}"/>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➋</a:t>
              </a:r>
              <a:endParaRPr kumimoji="1" lang="en-US" altLang="ja-JP" sz="2400" b="0" dirty="0">
                <a:latin typeface="ＭＳ Ｐゴシック" panose="020B0600070205080204" pitchFamily="50" charset="-128"/>
                <a:ea typeface="ＭＳ Ｐゴシック" panose="020B0600070205080204" pitchFamily="50" charset="-128"/>
              </a:endParaRPr>
            </a:p>
          </p:txBody>
        </p:sp>
      </p:grpSp>
      <p:sp>
        <p:nvSpPr>
          <p:cNvPr id="20" name="テキスト ボックス 19">
            <a:extLst>
              <a:ext uri="{FF2B5EF4-FFF2-40B4-BE49-F238E27FC236}">
                <a16:creationId xmlns:a16="http://schemas.microsoft.com/office/drawing/2014/main" id="{355F9053-FB34-3D9F-6115-D1B96D2491F2}"/>
              </a:ext>
            </a:extLst>
          </p:cNvPr>
          <p:cNvSpPr txBox="1"/>
          <p:nvPr/>
        </p:nvSpPr>
        <p:spPr>
          <a:xfrm>
            <a:off x="3050327" y="5079228"/>
            <a:ext cx="3816770" cy="781039"/>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消費生活センターや法律相談所等、相談機関に相談する</a:t>
            </a:r>
          </a:p>
        </p:txBody>
      </p:sp>
      <p:sp>
        <p:nvSpPr>
          <p:cNvPr id="21" name="四角形: 角を丸くする 20">
            <a:extLst>
              <a:ext uri="{FF2B5EF4-FFF2-40B4-BE49-F238E27FC236}">
                <a16:creationId xmlns:a16="http://schemas.microsoft.com/office/drawing/2014/main" id="{59794CD6-66E6-9368-1026-86EE4AAF31AC}"/>
              </a:ext>
            </a:extLst>
          </p:cNvPr>
          <p:cNvSpPr/>
          <p:nvPr/>
        </p:nvSpPr>
        <p:spPr>
          <a:xfrm>
            <a:off x="2834969" y="4803747"/>
            <a:ext cx="6076800" cy="1332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2" name="グループ化 21">
            <a:extLst>
              <a:ext uri="{FF2B5EF4-FFF2-40B4-BE49-F238E27FC236}">
                <a16:creationId xmlns:a16="http://schemas.microsoft.com/office/drawing/2014/main" id="{33AEB48C-AFC1-C339-6832-5CBE78897D05}"/>
              </a:ext>
            </a:extLst>
          </p:cNvPr>
          <p:cNvGrpSpPr/>
          <p:nvPr/>
        </p:nvGrpSpPr>
        <p:grpSpPr>
          <a:xfrm>
            <a:off x="2573719" y="5217342"/>
            <a:ext cx="531664" cy="432811"/>
            <a:chOff x="10327376" y="52426"/>
            <a:chExt cx="531664" cy="432811"/>
          </a:xfrm>
        </p:grpSpPr>
        <p:sp>
          <p:nvSpPr>
            <p:cNvPr id="23" name="楕円 22">
              <a:extLst>
                <a:ext uri="{FF2B5EF4-FFF2-40B4-BE49-F238E27FC236}">
                  <a16:creationId xmlns:a16="http://schemas.microsoft.com/office/drawing/2014/main" id="{E4889F62-CA02-6C10-A54B-8924FBF8C757}"/>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テキスト ボックス 23">
              <a:extLst>
                <a:ext uri="{FF2B5EF4-FFF2-40B4-BE49-F238E27FC236}">
                  <a16:creationId xmlns:a16="http://schemas.microsoft.com/office/drawing/2014/main" id="{F30FA1B2-D106-BD41-B34A-45CD1CFF6A5B}"/>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➌</a:t>
              </a:r>
              <a:endParaRPr kumimoji="1" lang="en-US" altLang="ja-JP" sz="2400" b="0" dirty="0">
                <a:latin typeface="ＭＳ Ｐゴシック" panose="020B0600070205080204" pitchFamily="50" charset="-128"/>
                <a:ea typeface="ＭＳ Ｐゴシック" panose="020B0600070205080204" pitchFamily="50" charset="-128"/>
              </a:endParaRPr>
            </a:p>
          </p:txBody>
        </p:sp>
      </p:grpSp>
      <p:sp>
        <p:nvSpPr>
          <p:cNvPr id="33" name="テキスト ボックス 32">
            <a:extLst>
              <a:ext uri="{FF2B5EF4-FFF2-40B4-BE49-F238E27FC236}">
                <a16:creationId xmlns:a16="http://schemas.microsoft.com/office/drawing/2014/main" id="{E2B6D3C4-EB6A-6028-BD90-739837E8B116}"/>
              </a:ext>
            </a:extLst>
          </p:cNvPr>
          <p:cNvSpPr txBox="1"/>
          <p:nvPr/>
        </p:nvSpPr>
        <p:spPr>
          <a:xfrm>
            <a:off x="5704975" y="3042637"/>
            <a:ext cx="3096000" cy="1342297"/>
          </a:xfrm>
          <a:prstGeom prst="rect">
            <a:avLst/>
          </a:prstGeom>
          <a:solidFill>
            <a:srgbClr val="F0DC61">
              <a:alpha val="40000"/>
            </a:srgbClr>
          </a:solidFill>
          <a:ln>
            <a:noFill/>
          </a:ln>
        </p:spPr>
        <p:txBody>
          <a:bodyPr wrap="square" lIns="72000" tIns="36000" rIns="108000" bIns="36000">
            <a:spAutoFit/>
          </a:bodyPr>
          <a:lstStyle/>
          <a:p>
            <a:pPr marL="177800" indent="-177800" algn="just">
              <a:lnSpc>
                <a:spcPts val="2000"/>
              </a:lnSpc>
            </a:pPr>
            <a:r>
              <a:rPr lang="en-US" altLang="ja-JP" sz="1400" b="1" i="0" u="none" strike="noStrike" baseline="0" dirty="0">
                <a:latin typeface="BIZ UDPゴシック" panose="020B0400000000000000" pitchFamily="50" charset="-128"/>
                <a:ea typeface="BIZ UDPゴシック" panose="020B0400000000000000" pitchFamily="50" charset="-128"/>
              </a:rPr>
              <a:t>※</a:t>
            </a:r>
            <a:r>
              <a:rPr lang="ja-JP" altLang="en-US" sz="1400" b="1" i="0" u="none" strike="noStrike" spc="30" baseline="0" dirty="0">
                <a:latin typeface="BIZ UDPゴシック" panose="020B0400000000000000" pitchFamily="50" charset="-128"/>
                <a:ea typeface="BIZ UDPゴシック" panose="020B0400000000000000" pitchFamily="50" charset="-128"/>
              </a:rPr>
              <a:t>関連する証拠について詳しくは、</a:t>
            </a:r>
            <a:br>
              <a:rPr lang="en-US" altLang="ja-JP" sz="1400" b="1" i="0" u="none" strike="noStrike" spc="30" baseline="0" dirty="0">
                <a:latin typeface="BIZ UDPゴシック" panose="020B0400000000000000" pitchFamily="50" charset="-128"/>
                <a:ea typeface="BIZ UDPゴシック" panose="020B0400000000000000" pitchFamily="50" charset="-128"/>
              </a:rPr>
            </a:br>
            <a:r>
              <a:rPr lang="ja-JP" altLang="en-US" sz="1400" b="1" i="0" u="none" strike="noStrike" spc="-30" baseline="0" dirty="0">
                <a:latin typeface="BIZ UDPゴシック" panose="020B0400000000000000" pitchFamily="50" charset="-128"/>
                <a:ea typeface="BIZ UDPゴシック" panose="020B0400000000000000" pitchFamily="50" charset="-128"/>
              </a:rPr>
              <a:t>次ページの「相談にあたって</a:t>
            </a:r>
            <a:br>
              <a:rPr lang="en-US" altLang="ja-JP" sz="1400" b="1" i="0" u="none" strike="noStrike" spc="-30" baseline="0" dirty="0">
                <a:latin typeface="BIZ UDPゴシック" panose="020B0400000000000000" pitchFamily="50" charset="-128"/>
                <a:ea typeface="BIZ UDPゴシック" panose="020B0400000000000000" pitchFamily="50" charset="-128"/>
              </a:rPr>
            </a:br>
            <a:r>
              <a:rPr lang="ja-JP" altLang="en-US" sz="1400" b="1" i="0" u="none" strike="noStrike" spc="-30" baseline="0" dirty="0">
                <a:latin typeface="BIZ UDPゴシック" panose="020B0400000000000000" pitchFamily="50" charset="-128"/>
                <a:ea typeface="BIZ UDPゴシック" panose="020B0400000000000000" pitchFamily="50" charset="-128"/>
              </a:rPr>
              <a:t>準備すること」を</a:t>
            </a:r>
            <a:r>
              <a:rPr lang="ja-JP" altLang="en-US" sz="1400" b="1" spc="-30" dirty="0">
                <a:latin typeface="BIZ UDPゴシック" panose="020B0400000000000000" pitchFamily="50" charset="-128"/>
                <a:ea typeface="BIZ UDPゴシック" panose="020B0400000000000000" pitchFamily="50" charset="-128"/>
              </a:rPr>
              <a:t>参照してください。</a:t>
            </a:r>
            <a:endParaRPr lang="en-US" altLang="ja-JP" sz="1400" b="1" spc="-30" dirty="0">
              <a:latin typeface="BIZ UDPゴシック" panose="020B0400000000000000" pitchFamily="50" charset="-128"/>
              <a:ea typeface="BIZ UDPゴシック" panose="020B0400000000000000" pitchFamily="50" charset="-128"/>
            </a:endParaRPr>
          </a:p>
          <a:p>
            <a:pPr marL="177800" indent="-177800" algn="just">
              <a:lnSpc>
                <a:spcPts val="2000"/>
              </a:lnSpc>
            </a:pPr>
            <a:r>
              <a:rPr lang="en-US" altLang="ja-JP" sz="1400" b="1" i="0" u="none" strike="noStrike" spc="-30" baseline="0" dirty="0">
                <a:latin typeface="BIZ UDPゴシック" panose="020B0400000000000000" pitchFamily="50" charset="-128"/>
                <a:ea typeface="BIZ UDPゴシック" panose="020B0400000000000000" pitchFamily="50" charset="-128"/>
              </a:rPr>
              <a:t>※</a:t>
            </a:r>
            <a:r>
              <a:rPr lang="ja-JP" altLang="en-US" sz="1400" b="1" i="0" u="none" strike="noStrike" spc="-30" baseline="0" dirty="0">
                <a:latin typeface="BIZ UDPゴシック" panose="020B0400000000000000" pitchFamily="50" charset="-128"/>
                <a:ea typeface="BIZ UDPゴシック" panose="020B0400000000000000" pitchFamily="50" charset="-128"/>
              </a:rPr>
              <a:t>ときには警察への届け出が必要に</a:t>
            </a:r>
            <a:br>
              <a:rPr lang="en-US" altLang="ja-JP" sz="1400" b="1" i="0" u="none" strike="noStrike" spc="-30" baseline="0" dirty="0">
                <a:latin typeface="BIZ UDPゴシック" panose="020B0400000000000000" pitchFamily="50" charset="-128"/>
                <a:ea typeface="BIZ UDPゴシック" panose="020B0400000000000000" pitchFamily="50" charset="-128"/>
              </a:rPr>
            </a:br>
            <a:r>
              <a:rPr lang="ja-JP" altLang="en-US" sz="1400" b="1" i="0" u="none" strike="noStrike" spc="-30" baseline="0" dirty="0">
                <a:latin typeface="BIZ UDPゴシック" panose="020B0400000000000000" pitchFamily="50" charset="-128"/>
                <a:ea typeface="BIZ UDPゴシック" panose="020B0400000000000000" pitchFamily="50" charset="-128"/>
              </a:rPr>
              <a:t>なるケースも。</a:t>
            </a:r>
          </a:p>
        </p:txBody>
      </p:sp>
      <p:pic>
        <p:nvPicPr>
          <p:cNvPr id="34" name="図 33">
            <a:extLst>
              <a:ext uri="{FF2B5EF4-FFF2-40B4-BE49-F238E27FC236}">
                <a16:creationId xmlns:a16="http://schemas.microsoft.com/office/drawing/2014/main" id="{DD2CE4F5-D395-FC02-0232-928E2CB228FE}"/>
              </a:ext>
            </a:extLst>
          </p:cNvPr>
          <p:cNvPicPr>
            <a:picLocks noChangeAspect="1"/>
          </p:cNvPicPr>
          <p:nvPr/>
        </p:nvPicPr>
        <p:blipFill rotWithShape="1">
          <a:blip r:embed="rId2">
            <a:extLst>
              <a:ext uri="{28A0092B-C50C-407E-A947-70E740481C1C}">
                <a14:useLocalDpi xmlns:a14="http://schemas.microsoft.com/office/drawing/2010/main" val="0"/>
              </a:ext>
            </a:extLst>
          </a:blip>
          <a:srcRect l="14298" t="7790" r="17602" b="9759"/>
          <a:stretch/>
        </p:blipFill>
        <p:spPr>
          <a:xfrm>
            <a:off x="556291" y="4017053"/>
            <a:ext cx="1324667" cy="1663766"/>
          </a:xfrm>
          <a:prstGeom prst="rect">
            <a:avLst/>
          </a:prstGeom>
        </p:spPr>
      </p:pic>
      <p:pic>
        <p:nvPicPr>
          <p:cNvPr id="36" name="図 35">
            <a:extLst>
              <a:ext uri="{FF2B5EF4-FFF2-40B4-BE49-F238E27FC236}">
                <a16:creationId xmlns:a16="http://schemas.microsoft.com/office/drawing/2014/main" id="{058F4962-3F45-CAA4-8D5C-F965FE73A9CD}"/>
              </a:ext>
            </a:extLst>
          </p:cNvPr>
          <p:cNvPicPr>
            <a:picLocks noChangeAspect="1"/>
          </p:cNvPicPr>
          <p:nvPr/>
        </p:nvPicPr>
        <p:blipFill rotWithShape="1">
          <a:blip r:embed="rId2">
            <a:extLst>
              <a:ext uri="{28A0092B-C50C-407E-A947-70E740481C1C}">
                <a14:useLocalDpi xmlns:a14="http://schemas.microsoft.com/office/drawing/2010/main" val="0"/>
              </a:ext>
            </a:extLst>
          </a:blip>
          <a:srcRect l="14298" t="7790" r="17602" b="9759"/>
          <a:stretch/>
        </p:blipFill>
        <p:spPr>
          <a:xfrm>
            <a:off x="7506983" y="1378162"/>
            <a:ext cx="927267" cy="1164636"/>
          </a:xfrm>
          <a:prstGeom prst="rect">
            <a:avLst/>
          </a:prstGeom>
        </p:spPr>
      </p:pic>
      <p:pic>
        <p:nvPicPr>
          <p:cNvPr id="37" name="図 36">
            <a:extLst>
              <a:ext uri="{FF2B5EF4-FFF2-40B4-BE49-F238E27FC236}">
                <a16:creationId xmlns:a16="http://schemas.microsoft.com/office/drawing/2014/main" id="{3F8613A9-E61F-9A94-B7B3-0195C25A9F58}"/>
              </a:ext>
            </a:extLst>
          </p:cNvPr>
          <p:cNvPicPr>
            <a:picLocks noChangeAspect="1"/>
          </p:cNvPicPr>
          <p:nvPr/>
        </p:nvPicPr>
        <p:blipFill rotWithShape="1">
          <a:blip r:embed="rId3">
            <a:extLst>
              <a:ext uri="{28A0092B-C50C-407E-A947-70E740481C1C}">
                <a14:useLocalDpi xmlns:a14="http://schemas.microsoft.com/office/drawing/2010/main" val="0"/>
              </a:ext>
            </a:extLst>
          </a:blip>
          <a:srcRect l="5023" t="8635" r="4582" b="10562"/>
          <a:stretch/>
        </p:blipFill>
        <p:spPr>
          <a:xfrm>
            <a:off x="7355195" y="4899068"/>
            <a:ext cx="1230842" cy="1141358"/>
          </a:xfrm>
          <a:prstGeom prst="rect">
            <a:avLst/>
          </a:prstGeom>
        </p:spPr>
      </p:pic>
      <p:pic>
        <p:nvPicPr>
          <p:cNvPr id="38" name="図 37" descr="文字が書かれている&#10;&#10;自動的に生成された説明">
            <a:extLst>
              <a:ext uri="{FF2B5EF4-FFF2-40B4-BE49-F238E27FC236}">
                <a16:creationId xmlns:a16="http://schemas.microsoft.com/office/drawing/2014/main" id="{8494A406-0E3C-E683-2574-3D01ABE47C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081" y="966360"/>
            <a:ext cx="1144526" cy="723901"/>
          </a:xfrm>
          <a:prstGeom prst="rect">
            <a:avLst/>
          </a:prstGeom>
        </p:spPr>
      </p:pic>
      <p:graphicFrame>
        <p:nvGraphicFramePr>
          <p:cNvPr id="4" name="表 3">
            <a:extLst>
              <a:ext uri="{FF2B5EF4-FFF2-40B4-BE49-F238E27FC236}">
                <a16:creationId xmlns:a16="http://schemas.microsoft.com/office/drawing/2014/main" id="{47E99E1C-F2B6-B8F7-C050-036C5D2C74FC}"/>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3517640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四角形: 角を丸くする 3">
            <a:extLst>
              <a:ext uri="{FF2B5EF4-FFF2-40B4-BE49-F238E27FC236}">
                <a16:creationId xmlns:a16="http://schemas.microsoft.com/office/drawing/2014/main" id="{3F755878-103A-0B04-E91D-9FC9AFC21F18}"/>
              </a:ext>
            </a:extLst>
          </p:cNvPr>
          <p:cNvSpPr/>
          <p:nvPr/>
        </p:nvSpPr>
        <p:spPr>
          <a:xfrm>
            <a:off x="384929" y="3429000"/>
            <a:ext cx="8374143" cy="2818649"/>
          </a:xfrm>
          <a:prstGeom prst="roundRect">
            <a:avLst>
              <a:gd name="adj" fmla="val 3780"/>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344F1FE-11BC-512E-79DC-42AA6DB4A667}"/>
              </a:ext>
            </a:extLst>
          </p:cNvPr>
          <p:cNvSpPr txBox="1"/>
          <p:nvPr/>
        </p:nvSpPr>
        <p:spPr>
          <a:xfrm>
            <a:off x="648987" y="3679294"/>
            <a:ext cx="7529242" cy="2318061"/>
          </a:xfrm>
          <a:prstGeom prst="rect">
            <a:avLst/>
          </a:prstGeom>
          <a:noFill/>
        </p:spPr>
        <p:txBody>
          <a:bodyPr wrap="square" lIns="36000" tIns="36000" rIns="36000" bIns="36000" anchor="t" anchorCtr="0">
            <a:spAutoFit/>
          </a:bodyPr>
          <a:lstStyle/>
          <a:p>
            <a:pPr marL="288000" indent="-288000" algn="just">
              <a:lnSpc>
                <a:spcPts val="3000"/>
              </a:lnSpc>
              <a:buClr>
                <a:srgbClr val="FCC325"/>
              </a:buClr>
              <a:buFont typeface="Wingdings" panose="05000000000000000000" pitchFamily="2" charset="2"/>
              <a:buChar char="p"/>
            </a:pPr>
            <a:r>
              <a:rPr lang="ja-JP" altLang="en-US" b="1" spc="-40" dirty="0">
                <a:latin typeface="BIZ UDPゴシック" panose="020B0400000000000000" pitchFamily="50" charset="-128"/>
                <a:ea typeface="BIZ UDPゴシック" panose="020B0400000000000000" pitchFamily="50" charset="-128"/>
              </a:rPr>
              <a:t>やりとりしたメールや確認画面（スクリーンショットなど）</a:t>
            </a:r>
          </a:p>
          <a:p>
            <a:pPr marL="288000" indent="-288000" algn="just">
              <a:lnSpc>
                <a:spcPts val="3000"/>
              </a:lnSpc>
              <a:buClr>
                <a:srgbClr val="FCC325"/>
              </a:buClr>
              <a:buFont typeface="Wingdings" panose="05000000000000000000" pitchFamily="2" charset="2"/>
              <a:buChar char="p"/>
            </a:pPr>
            <a:r>
              <a:rPr lang="ja-JP" altLang="en-US" b="1" spc="-40" dirty="0">
                <a:latin typeface="BIZ UDPゴシック" panose="020B0400000000000000" pitchFamily="50" charset="-128"/>
                <a:ea typeface="BIZ UDPゴシック" panose="020B0400000000000000" pitchFamily="50" charset="-128"/>
              </a:rPr>
              <a:t>閲覧した</a:t>
            </a:r>
            <a:r>
              <a:rPr lang="en-US" altLang="ja-JP" b="1" spc="-40" dirty="0">
                <a:latin typeface="BIZ UDPゴシック" panose="020B0400000000000000" pitchFamily="50" charset="-128"/>
                <a:ea typeface="BIZ UDPゴシック" panose="020B0400000000000000" pitchFamily="50" charset="-128"/>
              </a:rPr>
              <a:t>WEB</a:t>
            </a:r>
            <a:r>
              <a:rPr lang="ja-JP" altLang="en-US" b="1" spc="-40" dirty="0">
                <a:latin typeface="BIZ UDPゴシック" panose="020B0400000000000000" pitchFamily="50" charset="-128"/>
                <a:ea typeface="BIZ UDPゴシック" panose="020B0400000000000000" pitchFamily="50" charset="-128"/>
              </a:rPr>
              <a:t>サイト</a:t>
            </a:r>
          </a:p>
          <a:p>
            <a:pPr marL="288000" indent="-288000" algn="just">
              <a:lnSpc>
                <a:spcPts val="3000"/>
              </a:lnSpc>
              <a:buClr>
                <a:srgbClr val="FCC325"/>
              </a:buClr>
              <a:buFont typeface="Wingdings" panose="05000000000000000000" pitchFamily="2" charset="2"/>
              <a:buChar char="p"/>
            </a:pPr>
            <a:r>
              <a:rPr lang="ja-JP" altLang="en-US" b="1" spc="-40" dirty="0">
                <a:latin typeface="BIZ UDPゴシック" panose="020B0400000000000000" pitchFamily="50" charset="-128"/>
                <a:ea typeface="BIZ UDPゴシック" panose="020B0400000000000000" pitchFamily="50" charset="-128"/>
              </a:rPr>
              <a:t>業者との会話（電話を含む）の録画・録音</a:t>
            </a:r>
          </a:p>
          <a:p>
            <a:pPr marL="288000" indent="-288000" algn="just">
              <a:lnSpc>
                <a:spcPts val="3000"/>
              </a:lnSpc>
              <a:buClr>
                <a:srgbClr val="FCC325"/>
              </a:buClr>
              <a:buFont typeface="Wingdings" panose="05000000000000000000" pitchFamily="2" charset="2"/>
              <a:buChar char="p"/>
            </a:pPr>
            <a:r>
              <a:rPr lang="ja-JP" altLang="en-US" b="1" spc="-40" dirty="0">
                <a:latin typeface="BIZ UDPゴシック" panose="020B0400000000000000" pitchFamily="50" charset="-128"/>
                <a:ea typeface="BIZ UDPゴシック" panose="020B0400000000000000" pitchFamily="50" charset="-128"/>
              </a:rPr>
              <a:t>契約書</a:t>
            </a:r>
          </a:p>
          <a:p>
            <a:pPr marL="288000" indent="-288000" algn="just">
              <a:lnSpc>
                <a:spcPts val="3000"/>
              </a:lnSpc>
              <a:buClr>
                <a:srgbClr val="FCC325"/>
              </a:buClr>
              <a:buFont typeface="Wingdings" panose="05000000000000000000" pitchFamily="2" charset="2"/>
              <a:buChar char="p"/>
            </a:pPr>
            <a:r>
              <a:rPr lang="ja-JP" altLang="en-US" b="1" spc="-40" dirty="0">
                <a:latin typeface="BIZ UDPゴシック" panose="020B0400000000000000" pitchFamily="50" charset="-128"/>
                <a:ea typeface="BIZ UDPゴシック" panose="020B0400000000000000" pitchFamily="50" charset="-128"/>
              </a:rPr>
              <a:t>請求書、支払明細書、振込領収書</a:t>
            </a:r>
          </a:p>
          <a:p>
            <a:pPr marL="288000" indent="-288000" algn="just">
              <a:lnSpc>
                <a:spcPts val="3000"/>
              </a:lnSpc>
              <a:buClr>
                <a:srgbClr val="FCC325"/>
              </a:buClr>
              <a:buFont typeface="Wingdings" panose="05000000000000000000" pitchFamily="2" charset="2"/>
              <a:buChar char="p"/>
            </a:pPr>
            <a:r>
              <a:rPr lang="ja-JP" altLang="en-US" b="1" spc="-40" dirty="0">
                <a:latin typeface="BIZ UDPゴシック" panose="020B0400000000000000" pitchFamily="50" charset="-128"/>
                <a:ea typeface="BIZ UDPゴシック" panose="020B0400000000000000" pitchFamily="50" charset="-128"/>
              </a:rPr>
              <a:t>返品したい・返金をしてもらいたい、契約を取り消したい等の意向</a:t>
            </a:r>
            <a:r>
              <a:rPr lang="ja-JP" altLang="en-US" spc="-40" dirty="0">
                <a:latin typeface="BIZ UDPゴシック" panose="020B0400000000000000" pitchFamily="50" charset="-128"/>
                <a:ea typeface="BIZ UDPゴシック" panose="020B0400000000000000" pitchFamily="50" charset="-128"/>
              </a:rPr>
              <a:t>　　など</a:t>
            </a:r>
          </a:p>
        </p:txBody>
      </p:sp>
      <p:grpSp>
        <p:nvGrpSpPr>
          <p:cNvPr id="12" name="グループ化 11">
            <a:extLst>
              <a:ext uri="{FF2B5EF4-FFF2-40B4-BE49-F238E27FC236}">
                <a16:creationId xmlns:a16="http://schemas.microsoft.com/office/drawing/2014/main" id="{07D1C64D-737E-2469-54D7-213B2A3FA326}"/>
              </a:ext>
            </a:extLst>
          </p:cNvPr>
          <p:cNvGrpSpPr/>
          <p:nvPr/>
        </p:nvGrpSpPr>
        <p:grpSpPr>
          <a:xfrm>
            <a:off x="1492250" y="784588"/>
            <a:ext cx="6159500" cy="584498"/>
            <a:chOff x="1816100" y="784588"/>
            <a:chExt cx="6159500" cy="584498"/>
          </a:xfrm>
        </p:grpSpPr>
        <p:sp>
          <p:nvSpPr>
            <p:cNvPr id="13" name="角丸四角形 8">
              <a:extLst>
                <a:ext uri="{FF2B5EF4-FFF2-40B4-BE49-F238E27FC236}">
                  <a16:creationId xmlns:a16="http://schemas.microsoft.com/office/drawing/2014/main" id="{10386AED-A5DE-6B2D-A33B-2BB18D5F6AAD}"/>
                </a:ext>
              </a:extLst>
            </p:cNvPr>
            <p:cNvSpPr/>
            <p:nvPr/>
          </p:nvSpPr>
          <p:spPr bwMode="auto">
            <a:xfrm rot="10800000" flipH="1" flipV="1">
              <a:off x="1816100" y="793086"/>
              <a:ext cx="6159500" cy="576000"/>
            </a:xfrm>
            <a:prstGeom prst="roundRect">
              <a:avLst>
                <a:gd name="adj" fmla="val 9433"/>
              </a:avLst>
            </a:prstGeom>
            <a:solidFill>
              <a:srgbClr val="F0DC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C47EEDDF-2570-6E8E-6E7D-1C4C99765489}"/>
                </a:ext>
              </a:extLst>
            </p:cNvPr>
            <p:cNvSpPr txBox="1"/>
            <p:nvPr/>
          </p:nvSpPr>
          <p:spPr>
            <a:xfrm>
              <a:off x="2279735" y="880105"/>
              <a:ext cx="5232230" cy="401960"/>
            </a:xfrm>
            <a:prstGeom prst="rect">
              <a:avLst/>
            </a:prstGeom>
            <a:noFill/>
          </p:spPr>
          <p:txBody>
            <a:bodyPr wrap="square" lIns="36000" tIns="36000" rIns="36000" bIns="36000" anchor="ctr" anchorCtr="0">
              <a:spAutoFit/>
            </a:bodyPr>
            <a:lstStyle/>
            <a:p>
              <a:pPr algn="ctr">
                <a:lnSpc>
                  <a:spcPts val="3000"/>
                </a:lnSpc>
              </a:pPr>
              <a:r>
                <a:rPr lang="ja-JP" altLang="en-US" sz="2000" b="1" dirty="0">
                  <a:latin typeface="BIZ UDPゴシック" panose="020B0400000000000000" pitchFamily="50" charset="-128"/>
                  <a:ea typeface="BIZ UDPゴシック" panose="020B0400000000000000" pitchFamily="50" charset="-128"/>
                </a:rPr>
                <a:t>相談にあたって準備すること</a:t>
              </a:r>
            </a:p>
          </p:txBody>
        </p:sp>
        <p:sp>
          <p:nvSpPr>
            <p:cNvPr id="15" name="角丸四角形 8">
              <a:extLst>
                <a:ext uri="{FF2B5EF4-FFF2-40B4-BE49-F238E27FC236}">
                  <a16:creationId xmlns:a16="http://schemas.microsoft.com/office/drawing/2014/main" id="{3EA6BE70-CE57-36A2-963D-11105F17C6D6}"/>
                </a:ext>
              </a:extLst>
            </p:cNvPr>
            <p:cNvSpPr/>
            <p:nvPr/>
          </p:nvSpPr>
          <p:spPr bwMode="auto">
            <a:xfrm rot="10800000" flipH="1" flipV="1">
              <a:off x="1816100" y="784588"/>
              <a:ext cx="146050" cy="576000"/>
            </a:xfrm>
            <a:prstGeom prst="roundRect">
              <a:avLst>
                <a:gd name="adj" fmla="val 9433"/>
              </a:avLst>
            </a:prstGeom>
            <a:solidFill>
              <a:srgbClr val="FCC325"/>
            </a:solidFill>
            <a:ln>
              <a:solidFill>
                <a:srgbClr val="FCC325"/>
              </a:solid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6" name="角丸四角形 8">
              <a:extLst>
                <a:ext uri="{FF2B5EF4-FFF2-40B4-BE49-F238E27FC236}">
                  <a16:creationId xmlns:a16="http://schemas.microsoft.com/office/drawing/2014/main" id="{82F97EE4-6A27-F2C8-2708-B3F6A6E6071D}"/>
                </a:ext>
              </a:extLst>
            </p:cNvPr>
            <p:cNvSpPr/>
            <p:nvPr/>
          </p:nvSpPr>
          <p:spPr bwMode="auto">
            <a:xfrm rot="10800000" flipH="1" flipV="1">
              <a:off x="7829550" y="784588"/>
              <a:ext cx="146050" cy="576000"/>
            </a:xfrm>
            <a:prstGeom prst="roundRect">
              <a:avLst>
                <a:gd name="adj" fmla="val 9433"/>
              </a:avLst>
            </a:prstGeom>
            <a:solidFill>
              <a:srgbClr val="FCC325"/>
            </a:solidFill>
            <a:ln>
              <a:solidFill>
                <a:srgbClr val="FCC325"/>
              </a:solid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sp>
        <p:nvSpPr>
          <p:cNvPr id="17" name="テキスト ボックス 16">
            <a:extLst>
              <a:ext uri="{FF2B5EF4-FFF2-40B4-BE49-F238E27FC236}">
                <a16:creationId xmlns:a16="http://schemas.microsoft.com/office/drawing/2014/main" id="{062787EE-894C-FDB8-C626-ED33BD08D6CC}"/>
              </a:ext>
            </a:extLst>
          </p:cNvPr>
          <p:cNvSpPr txBox="1"/>
          <p:nvPr/>
        </p:nvSpPr>
        <p:spPr>
          <a:xfrm>
            <a:off x="363599" y="1364726"/>
            <a:ext cx="8385113" cy="1657675"/>
          </a:xfrm>
          <a:prstGeom prst="rect">
            <a:avLst/>
          </a:prstGeom>
          <a:noFill/>
        </p:spPr>
        <p:txBody>
          <a:bodyPr wrap="square" lIns="0" tIns="180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消費生活センターなどに相談する際、契約内容や販売勧誘の状況がわかる資料が</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あると、業者との交渉や解決がしやすくなります。</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相談する前には、関係する資料などを手元に置き、トラブルに巻き込まれた経緯などをメモなどにまとめておくとよいでしょう。</a:t>
            </a:r>
          </a:p>
        </p:txBody>
      </p:sp>
      <p:pic>
        <p:nvPicPr>
          <p:cNvPr id="18" name="図 17" descr="テキスト, 手紙&#10;&#10;自動的に生成された説明">
            <a:extLst>
              <a:ext uri="{FF2B5EF4-FFF2-40B4-BE49-F238E27FC236}">
                <a16:creationId xmlns:a16="http://schemas.microsoft.com/office/drawing/2014/main" id="{1087252A-E3A8-965C-13B3-8CC55802FFDD}"/>
              </a:ext>
            </a:extLst>
          </p:cNvPr>
          <p:cNvPicPr>
            <a:picLocks noChangeAspect="1"/>
          </p:cNvPicPr>
          <p:nvPr/>
        </p:nvPicPr>
        <p:blipFill rotWithShape="1">
          <a:blip r:embed="rId2">
            <a:extLst>
              <a:ext uri="{28A0092B-C50C-407E-A947-70E740481C1C}">
                <a14:useLocalDpi xmlns:a14="http://schemas.microsoft.com/office/drawing/2010/main" val="0"/>
              </a:ext>
            </a:extLst>
          </a:blip>
          <a:srcRect l="5024" t="15259" r="6555" b="14315"/>
          <a:stretch/>
        </p:blipFill>
        <p:spPr>
          <a:xfrm>
            <a:off x="6536561" y="3791165"/>
            <a:ext cx="2148185" cy="1774949"/>
          </a:xfrm>
          <a:prstGeom prst="rect">
            <a:avLst/>
          </a:prstGeom>
        </p:spPr>
      </p:pic>
      <p:graphicFrame>
        <p:nvGraphicFramePr>
          <p:cNvPr id="3" name="表 2">
            <a:extLst>
              <a:ext uri="{FF2B5EF4-FFF2-40B4-BE49-F238E27FC236}">
                <a16:creationId xmlns:a16="http://schemas.microsoft.com/office/drawing/2014/main" id="{4F0E2848-020E-B08F-7211-040DD4F01874}"/>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010055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グループ化 3">
            <a:extLst>
              <a:ext uri="{FF2B5EF4-FFF2-40B4-BE49-F238E27FC236}">
                <a16:creationId xmlns:a16="http://schemas.microsoft.com/office/drawing/2014/main" id="{085BDDD7-62D2-FBDD-C489-46BF8C42B9CA}"/>
              </a:ext>
            </a:extLst>
          </p:cNvPr>
          <p:cNvGrpSpPr/>
          <p:nvPr/>
        </p:nvGrpSpPr>
        <p:grpSpPr>
          <a:xfrm>
            <a:off x="1422000" y="2212200"/>
            <a:ext cx="6300000" cy="1980000"/>
            <a:chOff x="1422000" y="1536405"/>
            <a:chExt cx="6300000" cy="1980000"/>
          </a:xfrm>
        </p:grpSpPr>
        <p:sp>
          <p:nvSpPr>
            <p:cNvPr id="5" name="四角形: 角を丸くする 4">
              <a:extLst>
                <a:ext uri="{FF2B5EF4-FFF2-40B4-BE49-F238E27FC236}">
                  <a16:creationId xmlns:a16="http://schemas.microsoft.com/office/drawing/2014/main" id="{16E477A0-57F7-0EEC-ABB1-D1DDB7D0752B}"/>
                </a:ext>
              </a:extLst>
            </p:cNvPr>
            <p:cNvSpPr/>
            <p:nvPr/>
          </p:nvSpPr>
          <p:spPr>
            <a:xfrm>
              <a:off x="1422000" y="1536405"/>
              <a:ext cx="6300000" cy="1980000"/>
            </a:xfrm>
            <a:prstGeom prst="roundRect">
              <a:avLst>
                <a:gd name="adj" fmla="val 4929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8277747F-A581-7CE6-707A-B0B5E84774B8}"/>
                </a:ext>
              </a:extLst>
            </p:cNvPr>
            <p:cNvSpPr txBox="1"/>
            <p:nvPr/>
          </p:nvSpPr>
          <p:spPr>
            <a:xfrm>
              <a:off x="2149476" y="1707124"/>
              <a:ext cx="4845049" cy="1638563"/>
            </a:xfrm>
            <a:prstGeom prst="rect">
              <a:avLst/>
            </a:prstGeom>
            <a:noFill/>
          </p:spPr>
          <p:txBody>
            <a:bodyPr wrap="square" lIns="108000" tIns="108000" rIns="108000" bIns="108000">
              <a:spAutoFit/>
            </a:bodyPr>
            <a:lstStyle/>
            <a:p>
              <a:pPr algn="ctr">
                <a:lnSpc>
                  <a:spcPts val="6000"/>
                </a:lnSpc>
              </a:pPr>
              <a:r>
                <a:rPr lang="ja-JP" altLang="en-US" sz="4000" b="1" dirty="0">
                  <a:latin typeface="BIZ UDPゴシック" panose="020B0400000000000000" pitchFamily="50" charset="-128"/>
                  <a:ea typeface="BIZ UDPゴシック" panose="020B0400000000000000" pitchFamily="50" charset="-128"/>
                </a:rPr>
                <a:t>「消費者トラブル」に</a:t>
              </a:r>
              <a:endParaRPr lang="en-US" altLang="ja-JP" sz="4000" b="1" dirty="0">
                <a:latin typeface="BIZ UDPゴシック" panose="020B0400000000000000" pitchFamily="50" charset="-128"/>
                <a:ea typeface="BIZ UDPゴシック" panose="020B0400000000000000" pitchFamily="50" charset="-128"/>
              </a:endParaRPr>
            </a:p>
            <a:p>
              <a:pPr algn="ctr">
                <a:lnSpc>
                  <a:spcPts val="6000"/>
                </a:lnSpc>
              </a:pPr>
              <a:r>
                <a:rPr lang="ja-JP" altLang="en-US" sz="4000" b="1" dirty="0">
                  <a:latin typeface="BIZ UDPゴシック" panose="020B0400000000000000" pitchFamily="50" charset="-128"/>
                  <a:ea typeface="BIZ UDPゴシック" panose="020B0400000000000000" pitchFamily="50" charset="-128"/>
                </a:rPr>
                <a:t>遭いそうになったら</a:t>
              </a:r>
            </a:p>
          </p:txBody>
        </p:sp>
      </p:grpSp>
    </p:spTree>
    <p:extLst>
      <p:ext uri="{BB962C8B-B14F-4D97-AF65-F5344CB8AC3E}">
        <p14:creationId xmlns:p14="http://schemas.microsoft.com/office/powerpoint/2010/main" val="5210845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272680-986A-27F0-2133-710920520B21}"/>
            </a:ext>
          </a:extLst>
        </p:cNvPr>
        <p:cNvGrpSpPr/>
        <p:nvPr/>
      </p:nvGrpSpPr>
      <p:grpSpPr>
        <a:xfrm>
          <a:off x="0" y="0"/>
          <a:ext cx="0" cy="0"/>
          <a:chOff x="0" y="0"/>
          <a:chExt cx="0" cy="0"/>
        </a:xfrm>
      </p:grpSpPr>
      <p:graphicFrame>
        <p:nvGraphicFramePr>
          <p:cNvPr id="17" name="表 16">
            <a:extLst>
              <a:ext uri="{FF2B5EF4-FFF2-40B4-BE49-F238E27FC236}">
                <a16:creationId xmlns:a16="http://schemas.microsoft.com/office/drawing/2014/main" id="{A6DA0A9A-29C5-97DD-2582-A67FBAFB4CA9}"/>
              </a:ext>
            </a:extLst>
          </p:cNvPr>
          <p:cNvGraphicFramePr>
            <a:graphicFrameLocks noGrp="1"/>
          </p:cNvGraphicFramePr>
          <p:nvPr>
            <p:extLst>
              <p:ext uri="{D42A27DB-BD31-4B8C-83A1-F6EECF244321}">
                <p14:modId xmlns:p14="http://schemas.microsoft.com/office/powerpoint/2010/main" val="3003533182"/>
              </p:ext>
            </p:extLst>
          </p:nvPr>
        </p:nvGraphicFramePr>
        <p:xfrm>
          <a:off x="1119595" y="1119576"/>
          <a:ext cx="7328135" cy="432000"/>
        </p:xfrm>
        <a:graphic>
          <a:graphicData uri="http://schemas.openxmlformats.org/drawingml/2006/table">
            <a:tbl>
              <a:tblPr firstRow="1" bandRow="1"/>
              <a:tblGrid>
                <a:gridCol w="7328135">
                  <a:extLst>
                    <a:ext uri="{9D8B030D-6E8A-4147-A177-3AD203B41FA5}">
                      <a16:colId xmlns:a16="http://schemas.microsoft.com/office/drawing/2014/main" val="20001"/>
                    </a:ext>
                  </a:extLst>
                </a:gridCol>
              </a:tblGrid>
              <a:tr h="432000">
                <a:tc>
                  <a:txBody>
                    <a:bodyPr/>
                    <a:lstStyle/>
                    <a:p>
                      <a:pPr marL="180000" algn="l">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消費者被害から消費者を守るための法律や制度</a:t>
                      </a:r>
                    </a:p>
                  </a:txBody>
                  <a:tcPr marL="108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solidFill>
                        <a:srgbClr val="FCC325"/>
                      </a:solid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1" name="テキスト ボックス 20">
            <a:extLst>
              <a:ext uri="{FF2B5EF4-FFF2-40B4-BE49-F238E27FC236}">
                <a16:creationId xmlns:a16="http://schemas.microsoft.com/office/drawing/2014/main" id="{70D34656-0AB0-0C14-08B7-4D8586301C5B}"/>
              </a:ext>
            </a:extLst>
          </p:cNvPr>
          <p:cNvSpPr txBox="1"/>
          <p:nvPr/>
        </p:nvSpPr>
        <p:spPr>
          <a:xfrm>
            <a:off x="661151" y="1779218"/>
            <a:ext cx="7821699" cy="1304515"/>
          </a:xfrm>
          <a:prstGeom prst="rect">
            <a:avLst/>
          </a:prstGeom>
          <a:noFill/>
        </p:spPr>
        <p:txBody>
          <a:bodyPr wrap="square" lIns="36000" tIns="36000" rIns="36000" bIns="36000">
            <a:spAutoFit/>
          </a:bodyPr>
          <a:lstStyle/>
          <a:p>
            <a:pPr algn="just">
              <a:lnSpc>
                <a:spcPts val="2500"/>
              </a:lnSpc>
            </a:pPr>
            <a:r>
              <a:rPr lang="ja-JP" altLang="en-US" sz="1600" dirty="0">
                <a:latin typeface="BIZ UDPゴシック" panose="020B0400000000000000" pitchFamily="50" charset="-128"/>
                <a:ea typeface="BIZ UDPゴシック" panose="020B0400000000000000" pitchFamily="50" charset="-128"/>
              </a:rPr>
              <a:t>通常、一度成立した契約は、一方的に解除できません。</a:t>
            </a:r>
          </a:p>
          <a:p>
            <a:pPr algn="just">
              <a:lnSpc>
                <a:spcPts val="2500"/>
              </a:lnSpc>
            </a:pPr>
            <a:r>
              <a:rPr lang="ja-JP" altLang="en-US" sz="1600" dirty="0">
                <a:latin typeface="BIZ UDPゴシック" panose="020B0400000000000000" pitchFamily="50" charset="-128"/>
                <a:ea typeface="BIZ UDPゴシック" panose="020B0400000000000000" pitchFamily="50" charset="-128"/>
              </a:rPr>
              <a:t>しかし、不意打ちの勧誘を受けたり、事実を誤認したりした状態で契約を結んでしまう</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場合等があります。</a:t>
            </a:r>
          </a:p>
          <a:p>
            <a:pPr algn="just">
              <a:lnSpc>
                <a:spcPts val="2500"/>
              </a:lnSpc>
            </a:pPr>
            <a:r>
              <a:rPr lang="ja-JP" altLang="en-US" sz="1600" dirty="0">
                <a:latin typeface="BIZ UDPゴシック" panose="020B0400000000000000" pitchFamily="50" charset="-128"/>
                <a:ea typeface="BIZ UDPゴシック" panose="020B0400000000000000" pitchFamily="50" charset="-128"/>
              </a:rPr>
              <a:t>このような場合に、消費者を守る法律や制度があります。</a:t>
            </a:r>
          </a:p>
        </p:txBody>
      </p:sp>
      <p:grpSp>
        <p:nvGrpSpPr>
          <p:cNvPr id="22" name="グループ化 21">
            <a:extLst>
              <a:ext uri="{FF2B5EF4-FFF2-40B4-BE49-F238E27FC236}">
                <a16:creationId xmlns:a16="http://schemas.microsoft.com/office/drawing/2014/main" id="{8468B5BD-9F24-F378-1FE7-DD475D4C8B10}"/>
              </a:ext>
            </a:extLst>
          </p:cNvPr>
          <p:cNvGrpSpPr/>
          <p:nvPr/>
        </p:nvGrpSpPr>
        <p:grpSpPr>
          <a:xfrm>
            <a:off x="710235" y="3434398"/>
            <a:ext cx="4923608" cy="1036997"/>
            <a:chOff x="710235" y="3231198"/>
            <a:chExt cx="4923608" cy="1036997"/>
          </a:xfrm>
        </p:grpSpPr>
        <p:sp>
          <p:nvSpPr>
            <p:cNvPr id="23" name="テキスト ボックス 22">
              <a:extLst>
                <a:ext uri="{FF2B5EF4-FFF2-40B4-BE49-F238E27FC236}">
                  <a16:creationId xmlns:a16="http://schemas.microsoft.com/office/drawing/2014/main" id="{BC2E5C3F-C4E1-75AA-3D7C-098C4288DC89}"/>
                </a:ext>
              </a:extLst>
            </p:cNvPr>
            <p:cNvSpPr txBox="1"/>
            <p:nvPr/>
          </p:nvSpPr>
          <p:spPr>
            <a:xfrm>
              <a:off x="952634" y="3386772"/>
              <a:ext cx="4681209" cy="881423"/>
            </a:xfrm>
            <a:prstGeom prst="rect">
              <a:avLst/>
            </a:prstGeom>
            <a:noFill/>
            <a:ln w="15875">
              <a:solidFill>
                <a:srgbClr val="FCC325"/>
              </a:solidFill>
            </a:ln>
          </p:spPr>
          <p:txBody>
            <a:bodyPr wrap="square" lIns="144000" tIns="180000" rIns="144000" bIns="108000">
              <a:spAutoFit/>
            </a:bodyPr>
            <a:lstStyle/>
            <a:p>
              <a:pPr marL="285750" indent="-285750" algn="just">
                <a:lnSpc>
                  <a:spcPts val="2500"/>
                </a:lnSpc>
                <a:buClr>
                  <a:srgbClr val="FCC325"/>
                </a:buClr>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特定商取引法等でのクーリング・オフ制度</a:t>
              </a:r>
              <a:endParaRPr lang="en-US" altLang="ja-JP" sz="1600" b="1" dirty="0">
                <a:latin typeface="BIZ UDPゴシック" panose="020B0400000000000000" pitchFamily="50" charset="-128"/>
                <a:ea typeface="BIZ UDPゴシック" panose="020B0400000000000000" pitchFamily="50" charset="-128"/>
              </a:endParaRPr>
            </a:p>
            <a:p>
              <a:pPr marL="285750" indent="-285750" algn="just">
                <a:lnSpc>
                  <a:spcPts val="2500"/>
                </a:lnSpc>
                <a:buClr>
                  <a:srgbClr val="FCC325"/>
                </a:buClr>
                <a:buFont typeface="Wingdings" panose="05000000000000000000" pitchFamily="2" charset="2"/>
                <a:buChar char="l"/>
              </a:pPr>
              <a:r>
                <a:rPr lang="ja-JP" altLang="en-US" sz="1600" b="1" dirty="0">
                  <a:latin typeface="BIZ UDPゴシック" panose="020B0400000000000000" pitchFamily="50" charset="-128"/>
                  <a:ea typeface="BIZ UDPゴシック" panose="020B0400000000000000" pitchFamily="50" charset="-128"/>
                </a:rPr>
                <a:t>消費者契約法による契約取消し</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など　</a:t>
              </a:r>
            </a:p>
          </p:txBody>
        </p:sp>
        <p:grpSp>
          <p:nvGrpSpPr>
            <p:cNvPr id="24" name="グループ化 23">
              <a:extLst>
                <a:ext uri="{FF2B5EF4-FFF2-40B4-BE49-F238E27FC236}">
                  <a16:creationId xmlns:a16="http://schemas.microsoft.com/office/drawing/2014/main" id="{8554C901-01D2-FB54-9738-64C1C14C379E}"/>
                </a:ext>
              </a:extLst>
            </p:cNvPr>
            <p:cNvGrpSpPr/>
            <p:nvPr/>
          </p:nvGrpSpPr>
          <p:grpSpPr>
            <a:xfrm>
              <a:off x="710235" y="3231198"/>
              <a:ext cx="540000" cy="288000"/>
              <a:chOff x="431075" y="4337754"/>
              <a:chExt cx="540000" cy="288000"/>
            </a:xfrm>
            <a:solidFill>
              <a:srgbClr val="FCC325"/>
            </a:solidFill>
          </p:grpSpPr>
          <p:sp>
            <p:nvSpPr>
              <p:cNvPr id="25" name="四角形: 角を丸くする 24">
                <a:extLst>
                  <a:ext uri="{FF2B5EF4-FFF2-40B4-BE49-F238E27FC236}">
                    <a16:creationId xmlns:a16="http://schemas.microsoft.com/office/drawing/2014/main" id="{5A98EDE3-AB61-0511-BD0F-FB6BF8AABB76}"/>
                  </a:ext>
                </a:extLst>
              </p:cNvPr>
              <p:cNvSpPr/>
              <p:nvPr/>
            </p:nvSpPr>
            <p:spPr>
              <a:xfrm>
                <a:off x="431075" y="4337754"/>
                <a:ext cx="540000" cy="288000"/>
              </a:xfrm>
              <a:prstGeom prst="roundRect">
                <a:avLst>
                  <a:gd name="adj" fmla="val 50000"/>
                </a:avLst>
              </a:prstGeom>
              <a:grpFill/>
              <a:ln>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D60A70D1-23CB-6421-A98A-91E1ED41F166}"/>
                  </a:ext>
                </a:extLst>
              </p:cNvPr>
              <p:cNvSpPr txBox="1"/>
              <p:nvPr/>
            </p:nvSpPr>
            <p:spPr>
              <a:xfrm>
                <a:off x="546559" y="4363453"/>
                <a:ext cx="309032" cy="236603"/>
              </a:xfrm>
              <a:prstGeom prst="rect">
                <a:avLst/>
              </a:prstGeom>
              <a:grpFill/>
              <a:ln>
                <a:solidFill>
                  <a:srgbClr val="FCC325"/>
                </a:solidFill>
              </a:ln>
            </p:spPr>
            <p:txBody>
              <a:bodyPr wrap="square" lIns="0" tIns="0" rIns="0" bIns="0" rtlCol="0">
                <a:spAutoFit/>
              </a:bodyPr>
              <a:lstStyle/>
              <a:p>
                <a:pPr algn="ctr">
                  <a:lnSpc>
                    <a:spcPts val="2100"/>
                  </a:lnSpc>
                </a:pPr>
                <a:r>
                  <a:rPr kumimoji="1" lang="ja-JP" altLang="en-US" sz="1600" dirty="0">
                    <a:latin typeface="HGPｺﾞｼｯｸE" panose="020B0900000000000000" pitchFamily="50" charset="-128"/>
                    <a:ea typeface="HGPｺﾞｼｯｸE" panose="020B0900000000000000" pitchFamily="50" charset="-128"/>
                  </a:rPr>
                  <a:t>例</a:t>
                </a:r>
              </a:p>
            </p:txBody>
          </p:sp>
        </p:grpSp>
      </p:grpSp>
      <p:grpSp>
        <p:nvGrpSpPr>
          <p:cNvPr id="28" name="グループ化 27">
            <a:extLst>
              <a:ext uri="{FF2B5EF4-FFF2-40B4-BE49-F238E27FC236}">
                <a16:creationId xmlns:a16="http://schemas.microsoft.com/office/drawing/2014/main" id="{98009866-A5B6-8C73-C0FA-C4BBC4F10594}"/>
              </a:ext>
            </a:extLst>
          </p:cNvPr>
          <p:cNvGrpSpPr/>
          <p:nvPr/>
        </p:nvGrpSpPr>
        <p:grpSpPr>
          <a:xfrm>
            <a:off x="2699657" y="5978286"/>
            <a:ext cx="6417039" cy="540000"/>
            <a:chOff x="2699657" y="4540133"/>
            <a:chExt cx="6417039" cy="540000"/>
          </a:xfrm>
          <a:solidFill>
            <a:srgbClr val="155DAF"/>
          </a:solidFill>
        </p:grpSpPr>
        <p:sp>
          <p:nvSpPr>
            <p:cNvPr id="29" name="角丸四角形 8">
              <a:extLst>
                <a:ext uri="{FF2B5EF4-FFF2-40B4-BE49-F238E27FC236}">
                  <a16:creationId xmlns:a16="http://schemas.microsoft.com/office/drawing/2014/main" id="{0D8019D5-EA24-A5F8-4069-D830121362BF}"/>
                </a:ext>
              </a:extLst>
            </p:cNvPr>
            <p:cNvSpPr/>
            <p:nvPr/>
          </p:nvSpPr>
          <p:spPr bwMode="auto">
            <a:xfrm rot="10800000" flipH="1" flipV="1">
              <a:off x="2699657" y="4540133"/>
              <a:ext cx="6417039" cy="540000"/>
            </a:xfrm>
            <a:prstGeom prst="homePlate">
              <a:avLst/>
            </a:prstGeom>
            <a:grp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30" name="テキスト ボックス 29">
              <a:extLst>
                <a:ext uri="{FF2B5EF4-FFF2-40B4-BE49-F238E27FC236}">
                  <a16:creationId xmlns:a16="http://schemas.microsoft.com/office/drawing/2014/main" id="{9301655F-48DC-08C2-B33E-BE98152AC133}"/>
                </a:ext>
              </a:extLst>
            </p:cNvPr>
            <p:cNvSpPr txBox="1"/>
            <p:nvPr/>
          </p:nvSpPr>
          <p:spPr>
            <a:xfrm>
              <a:off x="2873830" y="4643586"/>
              <a:ext cx="5910436" cy="333095"/>
            </a:xfrm>
            <a:prstGeom prst="rect">
              <a:avLst/>
            </a:prstGeom>
            <a:grp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詳しくは「被害に遭ってもあきらめないで</a:t>
              </a:r>
              <a:r>
                <a:rPr lang="en-US" altLang="ja-JP" sz="1600" b="1" dirty="0">
                  <a:solidFill>
                    <a:schemeClr val="bg1"/>
                  </a:solidFill>
                  <a:latin typeface="BIZ UDPゴシック" panose="020B0400000000000000" pitchFamily="50" charset="-128"/>
                  <a:ea typeface="BIZ UDPゴシック" panose="020B0400000000000000" pitchFamily="50" charset="-128"/>
                </a:rPr>
                <a:t>!</a:t>
              </a:r>
              <a:r>
                <a:rPr lang="ja-JP" altLang="en-US" sz="1600" b="1" dirty="0">
                  <a:solidFill>
                    <a:schemeClr val="bg1"/>
                  </a:solidFill>
                  <a:latin typeface="BIZ UDPゴシック" panose="020B0400000000000000" pitchFamily="50" charset="-128"/>
                  <a:ea typeface="BIZ UDPゴシック" panose="020B0400000000000000" pitchFamily="50" charset="-128"/>
                </a:rPr>
                <a:t>」を確認してみましょう。</a:t>
              </a:r>
            </a:p>
          </p:txBody>
        </p:sp>
      </p:grpSp>
      <p:pic>
        <p:nvPicPr>
          <p:cNvPr id="4" name="図 3">
            <a:extLst>
              <a:ext uri="{FF2B5EF4-FFF2-40B4-BE49-F238E27FC236}">
                <a16:creationId xmlns:a16="http://schemas.microsoft.com/office/drawing/2014/main" id="{AFFB0F72-4B41-71EB-E06E-CDA744F6CB4F}"/>
              </a:ext>
            </a:extLst>
          </p:cNvPr>
          <p:cNvPicPr>
            <a:picLocks noChangeAspect="1"/>
          </p:cNvPicPr>
          <p:nvPr/>
        </p:nvPicPr>
        <p:blipFill rotWithShape="1">
          <a:blip r:embed="rId2">
            <a:extLst>
              <a:ext uri="{28A0092B-C50C-407E-A947-70E740481C1C}">
                <a14:useLocalDpi xmlns:a14="http://schemas.microsoft.com/office/drawing/2010/main" val="0"/>
              </a:ext>
            </a:extLst>
          </a:blip>
          <a:srcRect l="5023" t="9783" r="11009" b="13638"/>
          <a:stretch/>
        </p:blipFill>
        <p:spPr>
          <a:xfrm>
            <a:off x="6400634" y="2573660"/>
            <a:ext cx="2068883" cy="1957349"/>
          </a:xfrm>
          <a:prstGeom prst="rect">
            <a:avLst/>
          </a:prstGeom>
        </p:spPr>
      </p:pic>
      <p:pic>
        <p:nvPicPr>
          <p:cNvPr id="7" name="図 6" descr="ロゴ&#10;&#10;自動的に生成された説明">
            <a:extLst>
              <a:ext uri="{FF2B5EF4-FFF2-40B4-BE49-F238E27FC236}">
                <a16:creationId xmlns:a16="http://schemas.microsoft.com/office/drawing/2014/main" id="{8A296DA9-EE97-1946-EFAF-F46EDA8854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990" y="985847"/>
            <a:ext cx="784862" cy="635509"/>
          </a:xfrm>
          <a:prstGeom prst="rect">
            <a:avLst/>
          </a:prstGeom>
        </p:spPr>
      </p:pic>
      <p:graphicFrame>
        <p:nvGraphicFramePr>
          <p:cNvPr id="3" name="表 2">
            <a:extLst>
              <a:ext uri="{FF2B5EF4-FFF2-40B4-BE49-F238E27FC236}">
                <a16:creationId xmlns:a16="http://schemas.microsoft.com/office/drawing/2014/main" id="{8342BB51-4BA6-2039-B53B-FA28BCDD5AA4}"/>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011982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74A9D8-3904-4231-15E3-4E2893447C1B}"/>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567D5D8F-2E3B-2900-1D88-4F6A8A203E27}"/>
              </a:ext>
            </a:extLst>
          </p:cNvPr>
          <p:cNvSpPr/>
          <p:nvPr/>
        </p:nvSpPr>
        <p:spPr bwMode="auto">
          <a:xfrm rot="10800000" flipH="1" flipV="1">
            <a:off x="-113131" y="1308310"/>
            <a:ext cx="2520000" cy="4663886"/>
          </a:xfrm>
          <a:prstGeom prst="roundRect">
            <a:avLst>
              <a:gd name="adj" fmla="val 2397"/>
            </a:avLst>
          </a:prstGeom>
          <a:solidFill>
            <a:srgbClr val="FCC325"/>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3CC2DC97-8C54-F477-3730-CA94C566257F}"/>
              </a:ext>
            </a:extLst>
          </p:cNvPr>
          <p:cNvGrpSpPr/>
          <p:nvPr/>
        </p:nvGrpSpPr>
        <p:grpSpPr>
          <a:xfrm>
            <a:off x="156235" y="2235891"/>
            <a:ext cx="2034218" cy="1110678"/>
            <a:chOff x="250825" y="2109768"/>
            <a:chExt cx="2034218" cy="1110678"/>
          </a:xfrm>
        </p:grpSpPr>
        <p:sp>
          <p:nvSpPr>
            <p:cNvPr id="5" name="テキスト ボックス 4">
              <a:extLst>
                <a:ext uri="{FF2B5EF4-FFF2-40B4-BE49-F238E27FC236}">
                  <a16:creationId xmlns:a16="http://schemas.microsoft.com/office/drawing/2014/main" id="{E061B418-0452-2DAC-F2AE-31D28E440CEF}"/>
                </a:ext>
              </a:extLst>
            </p:cNvPr>
            <p:cNvSpPr txBox="1"/>
            <p:nvPr/>
          </p:nvSpPr>
          <p:spPr>
            <a:xfrm>
              <a:off x="250825" y="2109768"/>
              <a:ext cx="2034218" cy="608729"/>
            </a:xfrm>
            <a:prstGeom prst="rect">
              <a:avLst/>
            </a:prstGeom>
            <a:noFill/>
          </p:spPr>
          <p:txBody>
            <a:bodyPr wrap="square" lIns="36000" tIns="36000" rIns="36000" bIns="180000" anchor="t" anchorCtr="0">
              <a:spAutoFit/>
            </a:bodyPr>
            <a:lstStyle/>
            <a:p>
              <a:pPr algn="ctr">
                <a:lnSpc>
                  <a:spcPts val="3600"/>
                </a:lnSpc>
              </a:pPr>
              <a:r>
                <a:rPr lang="ja-JP" altLang="en-US" sz="2400" b="1" dirty="0">
                  <a:latin typeface="BIZ UDPゴシック" panose="020B0400000000000000" pitchFamily="50" charset="-128"/>
                  <a:ea typeface="BIZ UDPゴシック" panose="020B0400000000000000" pitchFamily="50" charset="-128"/>
                </a:rPr>
                <a:t>相談窓口</a:t>
              </a:r>
            </a:p>
          </p:txBody>
        </p:sp>
        <p:sp>
          <p:nvSpPr>
            <p:cNvPr id="6" name="四角形: 角を丸くする 5">
              <a:extLst>
                <a:ext uri="{FF2B5EF4-FFF2-40B4-BE49-F238E27FC236}">
                  <a16:creationId xmlns:a16="http://schemas.microsoft.com/office/drawing/2014/main" id="{BEEF1F8C-DBEB-B1A5-FAAA-F67B7D12A506}"/>
                </a:ext>
              </a:extLst>
            </p:cNvPr>
            <p:cNvSpPr/>
            <p:nvPr/>
          </p:nvSpPr>
          <p:spPr>
            <a:xfrm>
              <a:off x="250934" y="3179946"/>
              <a:ext cx="2034000" cy="40500"/>
            </a:xfrm>
            <a:prstGeom prst="roundRect">
              <a:avLst/>
            </a:prstGeom>
            <a:solidFill>
              <a:schemeClr val="bg1">
                <a:alpha val="9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sp>
        <p:nvSpPr>
          <p:cNvPr id="9" name="テキスト ボックス 8">
            <a:extLst>
              <a:ext uri="{FF2B5EF4-FFF2-40B4-BE49-F238E27FC236}">
                <a16:creationId xmlns:a16="http://schemas.microsoft.com/office/drawing/2014/main" id="{01F482AC-392F-6CB8-A596-15EC1A38FB86}"/>
              </a:ext>
            </a:extLst>
          </p:cNvPr>
          <p:cNvSpPr txBox="1"/>
          <p:nvPr/>
        </p:nvSpPr>
        <p:spPr>
          <a:xfrm>
            <a:off x="3092617" y="1744741"/>
            <a:ext cx="2229388"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消費者ホットライン</a:t>
            </a:r>
          </a:p>
        </p:txBody>
      </p:sp>
      <p:sp>
        <p:nvSpPr>
          <p:cNvPr id="10" name="テキスト ボックス 9">
            <a:extLst>
              <a:ext uri="{FF2B5EF4-FFF2-40B4-BE49-F238E27FC236}">
                <a16:creationId xmlns:a16="http://schemas.microsoft.com/office/drawing/2014/main" id="{7544AA36-FFC9-AC5D-6C92-FE9FF47A0A05}"/>
              </a:ext>
            </a:extLst>
          </p:cNvPr>
          <p:cNvSpPr txBox="1"/>
          <p:nvPr/>
        </p:nvSpPr>
        <p:spPr>
          <a:xfrm>
            <a:off x="5225801" y="1622464"/>
            <a:ext cx="3392682" cy="640872"/>
          </a:xfrm>
          <a:prstGeom prst="rect">
            <a:avLst/>
          </a:prstGeom>
          <a:noFill/>
        </p:spPr>
        <p:txBody>
          <a:bodyPr wrap="square" lIns="36000" tIns="36000" rIns="36000" bIns="36000">
            <a:spAutoFit/>
          </a:bodyPr>
          <a:lstStyle/>
          <a:p>
            <a:pPr>
              <a:lnSpc>
                <a:spcPts val="2400"/>
              </a:lnSpc>
            </a:pPr>
            <a:r>
              <a:rPr lang="ja-JP" altLang="en-US" sz="1600" spc="-30" dirty="0">
                <a:latin typeface="BIZ UDPゴシック" panose="020B0400000000000000" pitchFamily="50" charset="-128"/>
                <a:ea typeface="BIZ UDPゴシック" panose="020B0400000000000000" pitchFamily="50" charset="-128"/>
              </a:rPr>
              <a:t>買い物や契約で困ったな、</a:t>
            </a:r>
            <a:br>
              <a:rPr lang="en-US" altLang="ja-JP" sz="1600" spc="-30" dirty="0">
                <a:latin typeface="BIZ UDPゴシック" panose="020B0400000000000000" pitchFamily="50" charset="-128"/>
                <a:ea typeface="BIZ UDPゴシック" panose="020B0400000000000000" pitchFamily="50" charset="-128"/>
              </a:rPr>
            </a:br>
            <a:r>
              <a:rPr lang="ja-JP" altLang="en-US" sz="1600" spc="-30" dirty="0">
                <a:latin typeface="BIZ UDPゴシック" panose="020B0400000000000000" pitchFamily="50" charset="-128"/>
                <a:ea typeface="BIZ UDPゴシック" panose="020B0400000000000000" pitchFamily="50" charset="-128"/>
              </a:rPr>
              <a:t>おかしいな、・・・と思ったとき　　など</a:t>
            </a:r>
          </a:p>
        </p:txBody>
      </p:sp>
      <p:sp>
        <p:nvSpPr>
          <p:cNvPr id="11" name="四角形: 角を丸くする 10">
            <a:extLst>
              <a:ext uri="{FF2B5EF4-FFF2-40B4-BE49-F238E27FC236}">
                <a16:creationId xmlns:a16="http://schemas.microsoft.com/office/drawing/2014/main" id="{92CB7F54-CD43-C3E4-38A7-CBF151F1D09E}"/>
              </a:ext>
            </a:extLst>
          </p:cNvPr>
          <p:cNvSpPr/>
          <p:nvPr/>
        </p:nvSpPr>
        <p:spPr>
          <a:xfrm>
            <a:off x="2805911" y="1402900"/>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4EF365A3-43EC-930D-7273-E95D689637BD}"/>
              </a:ext>
            </a:extLst>
          </p:cNvPr>
          <p:cNvCxnSpPr>
            <a:cxnSpLocks/>
          </p:cNvCxnSpPr>
          <p:nvPr/>
        </p:nvCxnSpPr>
        <p:spPr>
          <a:xfrm>
            <a:off x="5135382" y="1510900"/>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nvGrpSpPr>
          <p:cNvPr id="13" name="グループ化 12">
            <a:extLst>
              <a:ext uri="{FF2B5EF4-FFF2-40B4-BE49-F238E27FC236}">
                <a16:creationId xmlns:a16="http://schemas.microsoft.com/office/drawing/2014/main" id="{0F5434FD-2AC9-F52A-775A-32710D50ACDC}"/>
              </a:ext>
            </a:extLst>
          </p:cNvPr>
          <p:cNvGrpSpPr/>
          <p:nvPr/>
        </p:nvGrpSpPr>
        <p:grpSpPr>
          <a:xfrm>
            <a:off x="2544661" y="1726495"/>
            <a:ext cx="531664" cy="432811"/>
            <a:chOff x="10327376" y="52426"/>
            <a:chExt cx="531664" cy="432811"/>
          </a:xfrm>
        </p:grpSpPr>
        <p:sp>
          <p:nvSpPr>
            <p:cNvPr id="14" name="楕円 13">
              <a:extLst>
                <a:ext uri="{FF2B5EF4-FFF2-40B4-BE49-F238E27FC236}">
                  <a16:creationId xmlns:a16="http://schemas.microsoft.com/office/drawing/2014/main" id="{44F29D2F-08B2-BA47-81F4-518FB860F56E}"/>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C481D138-198B-2980-2650-E80396BD6327}"/>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➊</a:t>
              </a:r>
              <a:endParaRPr kumimoji="1" lang="en-US" altLang="ja-JP" sz="2400" b="0" dirty="0">
                <a:latin typeface="ＭＳ Ｐゴシック" panose="020B0600070205080204" pitchFamily="50" charset="-128"/>
                <a:ea typeface="ＭＳ Ｐゴシック" panose="020B0600070205080204" pitchFamily="50" charset="-128"/>
              </a:endParaRPr>
            </a:p>
          </p:txBody>
        </p:sp>
      </p:grpSp>
      <p:grpSp>
        <p:nvGrpSpPr>
          <p:cNvPr id="16" name="グループ化 15">
            <a:extLst>
              <a:ext uri="{FF2B5EF4-FFF2-40B4-BE49-F238E27FC236}">
                <a16:creationId xmlns:a16="http://schemas.microsoft.com/office/drawing/2014/main" id="{B6951189-9D09-D4E7-4205-31ADECB642E8}"/>
              </a:ext>
            </a:extLst>
          </p:cNvPr>
          <p:cNvGrpSpPr/>
          <p:nvPr/>
        </p:nvGrpSpPr>
        <p:grpSpPr>
          <a:xfrm>
            <a:off x="2805911" y="2958365"/>
            <a:ext cx="6076307" cy="1080000"/>
            <a:chOff x="2805911" y="3005436"/>
            <a:chExt cx="6076307" cy="1080000"/>
          </a:xfrm>
        </p:grpSpPr>
        <p:sp>
          <p:nvSpPr>
            <p:cNvPr id="34" name="テキスト ボックス 33">
              <a:extLst>
                <a:ext uri="{FF2B5EF4-FFF2-40B4-BE49-F238E27FC236}">
                  <a16:creationId xmlns:a16="http://schemas.microsoft.com/office/drawing/2014/main" id="{7165C040-E33F-D4FB-087A-08FD26E9430E}"/>
                </a:ext>
              </a:extLst>
            </p:cNvPr>
            <p:cNvSpPr txBox="1"/>
            <p:nvPr/>
          </p:nvSpPr>
          <p:spPr>
            <a:xfrm>
              <a:off x="3092617" y="3347277"/>
              <a:ext cx="2027697"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法律の専門家</a:t>
              </a:r>
            </a:p>
          </p:txBody>
        </p:sp>
        <p:sp>
          <p:nvSpPr>
            <p:cNvPr id="35" name="テキスト ボックス 34">
              <a:extLst>
                <a:ext uri="{FF2B5EF4-FFF2-40B4-BE49-F238E27FC236}">
                  <a16:creationId xmlns:a16="http://schemas.microsoft.com/office/drawing/2014/main" id="{A1B3B90E-8095-E466-F00D-516F9F158437}"/>
                </a:ext>
              </a:extLst>
            </p:cNvPr>
            <p:cNvSpPr txBox="1"/>
            <p:nvPr/>
          </p:nvSpPr>
          <p:spPr>
            <a:xfrm>
              <a:off x="5225800" y="3225000"/>
              <a:ext cx="3606356" cy="640872"/>
            </a:xfrm>
            <a:prstGeom prst="rect">
              <a:avLst/>
            </a:prstGeom>
            <a:noFill/>
          </p:spPr>
          <p:txBody>
            <a:bodyPr wrap="square" lIns="36000" tIns="36000" rIns="36000" bIns="36000">
              <a:spAutoFit/>
            </a:bodyPr>
            <a:lstStyle/>
            <a:p>
              <a:pPr algn="just">
                <a:lnSpc>
                  <a:spcPts val="2400"/>
                </a:lnSpc>
              </a:pPr>
              <a:r>
                <a:rPr lang="ja-JP" altLang="en-US" sz="1600" spc="-50" dirty="0">
                  <a:latin typeface="BIZ UDPゴシック" panose="020B0400000000000000" pitchFamily="50" charset="-128"/>
                  <a:ea typeface="BIZ UDPゴシック" panose="020B0400000000000000" pitchFamily="50" charset="-128"/>
                </a:rPr>
                <a:t>弁護士に相談や依頼をしたい、</a:t>
              </a:r>
              <a:endParaRPr lang="en-US" altLang="ja-JP" sz="1600" spc="-50" dirty="0">
                <a:latin typeface="BIZ UDPゴシック" panose="020B0400000000000000" pitchFamily="50" charset="-128"/>
                <a:ea typeface="BIZ UDPゴシック" panose="020B0400000000000000" pitchFamily="50" charset="-128"/>
              </a:endParaRPr>
            </a:p>
            <a:p>
              <a:pPr algn="just">
                <a:lnSpc>
                  <a:spcPts val="2400"/>
                </a:lnSpc>
              </a:pPr>
              <a:r>
                <a:rPr lang="ja-JP" altLang="en-US" sz="1600" i="0" u="none" strike="noStrike" spc="-50" dirty="0">
                  <a:latin typeface="BIZ UDPゴシック" panose="020B0400000000000000" pitchFamily="50" charset="-128"/>
                  <a:ea typeface="BIZ UDPゴシック" panose="020B0400000000000000" pitchFamily="50" charset="-128"/>
                </a:rPr>
                <a:t>法的な解決方法を探したい</a:t>
              </a:r>
              <a:r>
                <a:rPr lang="en-US" altLang="ja-JP" sz="1600" i="0" u="none" strike="noStrike" spc="-50" dirty="0">
                  <a:latin typeface="BIZ UDPゴシック" panose="020B0400000000000000" pitchFamily="50" charset="-128"/>
                  <a:ea typeface="BIZ UDPゴシック" panose="020B0400000000000000" pitchFamily="50" charset="-128"/>
                </a:rPr>
                <a:t>	</a:t>
              </a:r>
              <a:r>
                <a:rPr lang="ja-JP" altLang="en-US" sz="1600" i="0" u="none" strike="noStrike" spc="-50" dirty="0">
                  <a:latin typeface="BIZ UDPゴシック" panose="020B0400000000000000" pitchFamily="50" charset="-128"/>
                  <a:ea typeface="BIZ UDPゴシック" panose="020B0400000000000000" pitchFamily="50" charset="-128"/>
                </a:rPr>
                <a:t>など</a:t>
              </a:r>
            </a:p>
          </p:txBody>
        </p:sp>
        <p:sp>
          <p:nvSpPr>
            <p:cNvPr id="36" name="四角形: 角を丸くする 35">
              <a:extLst>
                <a:ext uri="{FF2B5EF4-FFF2-40B4-BE49-F238E27FC236}">
                  <a16:creationId xmlns:a16="http://schemas.microsoft.com/office/drawing/2014/main" id="{FFA86FA7-E9BE-8EDB-122C-36DD35AB3C57}"/>
                </a:ext>
              </a:extLst>
            </p:cNvPr>
            <p:cNvSpPr/>
            <p:nvPr/>
          </p:nvSpPr>
          <p:spPr>
            <a:xfrm>
              <a:off x="2805911" y="3005436"/>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F915A4DC-AABB-8DAD-D1C4-590D02851B4C}"/>
                </a:ext>
              </a:extLst>
            </p:cNvPr>
            <p:cNvCxnSpPr>
              <a:cxnSpLocks/>
            </p:cNvCxnSpPr>
            <p:nvPr/>
          </p:nvCxnSpPr>
          <p:spPr>
            <a:xfrm>
              <a:off x="5135382" y="3113436"/>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38" name="グループ化 37">
            <a:extLst>
              <a:ext uri="{FF2B5EF4-FFF2-40B4-BE49-F238E27FC236}">
                <a16:creationId xmlns:a16="http://schemas.microsoft.com/office/drawing/2014/main" id="{2DFEF663-FADE-11C8-32D1-D6DC8E294037}"/>
              </a:ext>
            </a:extLst>
          </p:cNvPr>
          <p:cNvGrpSpPr/>
          <p:nvPr/>
        </p:nvGrpSpPr>
        <p:grpSpPr>
          <a:xfrm>
            <a:off x="2544661" y="3281960"/>
            <a:ext cx="531664" cy="432811"/>
            <a:chOff x="10327376" y="52426"/>
            <a:chExt cx="531664" cy="432811"/>
          </a:xfrm>
        </p:grpSpPr>
        <p:sp>
          <p:nvSpPr>
            <p:cNvPr id="39" name="楕円 38">
              <a:extLst>
                <a:ext uri="{FF2B5EF4-FFF2-40B4-BE49-F238E27FC236}">
                  <a16:creationId xmlns:a16="http://schemas.microsoft.com/office/drawing/2014/main" id="{00471FF5-7072-28A4-D93A-3E7239A24507}"/>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テキスト ボックス 39">
              <a:extLst>
                <a:ext uri="{FF2B5EF4-FFF2-40B4-BE49-F238E27FC236}">
                  <a16:creationId xmlns:a16="http://schemas.microsoft.com/office/drawing/2014/main" id="{DF9F2434-FCBA-22EB-0F61-DF09B1DADBE6}"/>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➋</a:t>
              </a:r>
            </a:p>
          </p:txBody>
        </p:sp>
      </p:grpSp>
      <p:grpSp>
        <p:nvGrpSpPr>
          <p:cNvPr id="41" name="グループ化 40">
            <a:extLst>
              <a:ext uri="{FF2B5EF4-FFF2-40B4-BE49-F238E27FC236}">
                <a16:creationId xmlns:a16="http://schemas.microsoft.com/office/drawing/2014/main" id="{4CA37AC5-232D-34DD-20B2-B741DEF9D216}"/>
              </a:ext>
            </a:extLst>
          </p:cNvPr>
          <p:cNvGrpSpPr/>
          <p:nvPr/>
        </p:nvGrpSpPr>
        <p:grpSpPr>
          <a:xfrm>
            <a:off x="2544661" y="4513830"/>
            <a:ext cx="6337557" cy="1080000"/>
            <a:chOff x="2544661" y="4336378"/>
            <a:chExt cx="6337557" cy="1080000"/>
          </a:xfrm>
        </p:grpSpPr>
        <p:sp>
          <p:nvSpPr>
            <p:cNvPr id="42" name="テキスト ボックス 41">
              <a:extLst>
                <a:ext uri="{FF2B5EF4-FFF2-40B4-BE49-F238E27FC236}">
                  <a16:creationId xmlns:a16="http://schemas.microsoft.com/office/drawing/2014/main" id="{71C71F6C-61D3-2539-30D0-942F566B7D8C}"/>
                </a:ext>
              </a:extLst>
            </p:cNvPr>
            <p:cNvSpPr txBox="1"/>
            <p:nvPr/>
          </p:nvSpPr>
          <p:spPr>
            <a:xfrm>
              <a:off x="3092617" y="4678219"/>
              <a:ext cx="2027697"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最寄りの警察署</a:t>
              </a:r>
            </a:p>
          </p:txBody>
        </p:sp>
        <p:sp>
          <p:nvSpPr>
            <p:cNvPr id="43" name="テキスト ボックス 42">
              <a:extLst>
                <a:ext uri="{FF2B5EF4-FFF2-40B4-BE49-F238E27FC236}">
                  <a16:creationId xmlns:a16="http://schemas.microsoft.com/office/drawing/2014/main" id="{050AD8EF-E200-6B5A-66AB-14EB41BE3019}"/>
                </a:ext>
              </a:extLst>
            </p:cNvPr>
            <p:cNvSpPr txBox="1"/>
            <p:nvPr/>
          </p:nvSpPr>
          <p:spPr>
            <a:xfrm>
              <a:off x="5225800" y="4555942"/>
              <a:ext cx="3486297" cy="640872"/>
            </a:xfrm>
            <a:prstGeom prst="rect">
              <a:avLst/>
            </a:prstGeom>
            <a:noFill/>
          </p:spPr>
          <p:txBody>
            <a:bodyPr wrap="square" lIns="36000" tIns="36000" rIns="36000" bIns="36000">
              <a:spAutoFit/>
            </a:bodyPr>
            <a:lstStyle/>
            <a:p>
              <a:pPr algn="just">
                <a:lnSpc>
                  <a:spcPts val="2400"/>
                </a:lnSpc>
              </a:pPr>
              <a:r>
                <a:rPr lang="ja-JP" altLang="en-US" sz="1600" i="0" u="none" strike="noStrike" spc="-30" dirty="0">
                  <a:latin typeface="BIZ UDPゴシック" panose="020B0400000000000000" pitchFamily="50" charset="-128"/>
                  <a:ea typeface="BIZ UDPゴシック" panose="020B0400000000000000" pitchFamily="50" charset="-128"/>
                </a:rPr>
                <a:t>あやしい電話がかかってきた、</a:t>
              </a:r>
              <a:endParaRPr lang="en-US" altLang="ja-JP" sz="1600" i="0" u="none" strike="noStrike" spc="-30" dirty="0">
                <a:latin typeface="BIZ UDPゴシック" panose="020B0400000000000000" pitchFamily="50" charset="-128"/>
                <a:ea typeface="BIZ UDPゴシック" panose="020B0400000000000000" pitchFamily="50" charset="-128"/>
              </a:endParaRPr>
            </a:p>
            <a:p>
              <a:pPr algn="just">
                <a:lnSpc>
                  <a:spcPts val="2400"/>
                </a:lnSpc>
              </a:pPr>
              <a:r>
                <a:rPr lang="ja-JP" altLang="en-US" sz="1600" spc="-30" dirty="0">
                  <a:latin typeface="BIZ UDPゴシック" panose="020B0400000000000000" pitchFamily="50" charset="-128"/>
                  <a:ea typeface="BIZ UDPゴシック" panose="020B0400000000000000" pitchFamily="50" charset="-128"/>
                </a:rPr>
                <a:t>詐欺などに遭ってしまったかも　　など</a:t>
              </a:r>
              <a:endParaRPr lang="ja-JP" altLang="en-US" sz="1600" i="0" u="none" strike="noStrike" spc="-30" dirty="0">
                <a:latin typeface="BIZ UDPゴシック" panose="020B0400000000000000" pitchFamily="50" charset="-128"/>
                <a:ea typeface="BIZ UDPゴシック" panose="020B0400000000000000" pitchFamily="50" charset="-128"/>
              </a:endParaRPr>
            </a:p>
          </p:txBody>
        </p:sp>
        <p:sp>
          <p:nvSpPr>
            <p:cNvPr id="44" name="四角形: 角を丸くする 43">
              <a:extLst>
                <a:ext uri="{FF2B5EF4-FFF2-40B4-BE49-F238E27FC236}">
                  <a16:creationId xmlns:a16="http://schemas.microsoft.com/office/drawing/2014/main" id="{F58CD783-A0C9-1A24-7E79-E8DB7E0ACBE6}"/>
                </a:ext>
              </a:extLst>
            </p:cNvPr>
            <p:cNvSpPr/>
            <p:nvPr/>
          </p:nvSpPr>
          <p:spPr>
            <a:xfrm>
              <a:off x="2805911" y="4336378"/>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a:extLst>
                <a:ext uri="{FF2B5EF4-FFF2-40B4-BE49-F238E27FC236}">
                  <a16:creationId xmlns:a16="http://schemas.microsoft.com/office/drawing/2014/main" id="{310CFA4A-5139-12B7-F1B9-FE5BF9A640E8}"/>
                </a:ext>
              </a:extLst>
            </p:cNvPr>
            <p:cNvCxnSpPr>
              <a:cxnSpLocks/>
            </p:cNvCxnSpPr>
            <p:nvPr/>
          </p:nvCxnSpPr>
          <p:spPr>
            <a:xfrm>
              <a:off x="5135382" y="4444378"/>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nvGrpSpPr>
            <p:cNvPr id="46" name="グループ化 45">
              <a:extLst>
                <a:ext uri="{FF2B5EF4-FFF2-40B4-BE49-F238E27FC236}">
                  <a16:creationId xmlns:a16="http://schemas.microsoft.com/office/drawing/2014/main" id="{F7C53ABB-80B0-F955-5FF2-C523727396FC}"/>
                </a:ext>
              </a:extLst>
            </p:cNvPr>
            <p:cNvGrpSpPr/>
            <p:nvPr/>
          </p:nvGrpSpPr>
          <p:grpSpPr>
            <a:xfrm>
              <a:off x="2544661" y="4659973"/>
              <a:ext cx="531664" cy="432811"/>
              <a:chOff x="10327376" y="52426"/>
              <a:chExt cx="531664" cy="432811"/>
            </a:xfrm>
          </p:grpSpPr>
          <p:sp>
            <p:nvSpPr>
              <p:cNvPr id="47" name="楕円 46">
                <a:extLst>
                  <a:ext uri="{FF2B5EF4-FFF2-40B4-BE49-F238E27FC236}">
                    <a16:creationId xmlns:a16="http://schemas.microsoft.com/office/drawing/2014/main" id="{90E6A780-2E08-A2ED-8FDF-F27A2BB96078}"/>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テキスト ボックス 47">
                <a:extLst>
                  <a:ext uri="{FF2B5EF4-FFF2-40B4-BE49-F238E27FC236}">
                    <a16:creationId xmlns:a16="http://schemas.microsoft.com/office/drawing/2014/main" id="{0C676A70-EE3A-16EB-722E-AA52EEE83341}"/>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➌</a:t>
                </a:r>
              </a:p>
            </p:txBody>
          </p:sp>
        </p:grpSp>
      </p:grpSp>
      <p:sp>
        <p:nvSpPr>
          <p:cNvPr id="49" name="テキスト ボックス 48">
            <a:extLst>
              <a:ext uri="{FF2B5EF4-FFF2-40B4-BE49-F238E27FC236}">
                <a16:creationId xmlns:a16="http://schemas.microsoft.com/office/drawing/2014/main" id="{FB54D5CF-4319-F183-9B6C-05FE55A09572}"/>
              </a:ext>
            </a:extLst>
          </p:cNvPr>
          <p:cNvSpPr txBox="1"/>
          <p:nvPr/>
        </p:nvSpPr>
        <p:spPr>
          <a:xfrm>
            <a:off x="258040" y="3549716"/>
            <a:ext cx="1932209" cy="1131267"/>
          </a:xfrm>
          <a:prstGeom prst="rect">
            <a:avLst/>
          </a:prstGeom>
          <a:noFill/>
        </p:spPr>
        <p:txBody>
          <a:bodyPr wrap="square" lIns="0" tIns="0" rIns="0" bIns="0" anchor="t" anchorCtr="0">
            <a:spAutoFit/>
          </a:bodyPr>
          <a:lstStyle/>
          <a:p>
            <a:pPr>
              <a:lnSpc>
                <a:spcPts val="3000"/>
              </a:lnSpc>
            </a:pPr>
            <a:r>
              <a:rPr lang="ja-JP" altLang="en-US" sz="2000" b="1" dirty="0">
                <a:latin typeface="BIZ UDPゴシック" panose="020B0400000000000000" pitchFamily="50" charset="-128"/>
                <a:ea typeface="BIZ UDPゴシック" panose="020B0400000000000000" pitchFamily="50" charset="-128"/>
              </a:rPr>
              <a:t>困ったときは、</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一人で悩まず</a:t>
            </a:r>
            <a:br>
              <a:rPr lang="en-US" altLang="ja-JP" sz="2000" b="1" dirty="0">
                <a:latin typeface="BIZ UDPゴシック" panose="020B0400000000000000" pitchFamily="50" charset="-128"/>
                <a:ea typeface="BIZ UDPゴシック" panose="020B0400000000000000" pitchFamily="50" charset="-128"/>
              </a:rPr>
            </a:br>
            <a:r>
              <a:rPr lang="ja-JP" altLang="en-US" sz="2000" b="1" dirty="0">
                <a:latin typeface="BIZ UDPゴシック" panose="020B0400000000000000" pitchFamily="50" charset="-128"/>
                <a:ea typeface="BIZ UDPゴシック" panose="020B0400000000000000" pitchFamily="50" charset="-128"/>
              </a:rPr>
              <a:t>相談しましょう！</a:t>
            </a:r>
          </a:p>
        </p:txBody>
      </p:sp>
      <p:grpSp>
        <p:nvGrpSpPr>
          <p:cNvPr id="57" name="グループ化 56">
            <a:extLst>
              <a:ext uri="{FF2B5EF4-FFF2-40B4-BE49-F238E27FC236}">
                <a16:creationId xmlns:a16="http://schemas.microsoft.com/office/drawing/2014/main" id="{1D3DE029-A26C-2395-D9F2-B24BFB203AE0}"/>
              </a:ext>
            </a:extLst>
          </p:cNvPr>
          <p:cNvGrpSpPr/>
          <p:nvPr/>
        </p:nvGrpSpPr>
        <p:grpSpPr>
          <a:xfrm>
            <a:off x="4572000" y="5978286"/>
            <a:ext cx="4544696" cy="540000"/>
            <a:chOff x="4572000" y="5823526"/>
            <a:chExt cx="4544696" cy="540000"/>
          </a:xfrm>
        </p:grpSpPr>
        <p:sp>
          <p:nvSpPr>
            <p:cNvPr id="58" name="角丸四角形 8">
              <a:extLst>
                <a:ext uri="{FF2B5EF4-FFF2-40B4-BE49-F238E27FC236}">
                  <a16:creationId xmlns:a16="http://schemas.microsoft.com/office/drawing/2014/main" id="{D19366D3-299B-E42C-39A9-054BE39D95DF}"/>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59" name="テキスト ボックス 58">
              <a:extLst>
                <a:ext uri="{FF2B5EF4-FFF2-40B4-BE49-F238E27FC236}">
                  <a16:creationId xmlns:a16="http://schemas.microsoft.com/office/drawing/2014/main" id="{AFDFC399-60AE-3203-FD96-FC6A9A608807}"/>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pic>
        <p:nvPicPr>
          <p:cNvPr id="17" name="図 16">
            <a:extLst>
              <a:ext uri="{FF2B5EF4-FFF2-40B4-BE49-F238E27FC236}">
                <a16:creationId xmlns:a16="http://schemas.microsoft.com/office/drawing/2014/main" id="{99ABE75A-7DD6-3389-7B16-D91F5ED75797}"/>
              </a:ext>
            </a:extLst>
          </p:cNvPr>
          <p:cNvPicPr>
            <a:picLocks noChangeAspect="1"/>
          </p:cNvPicPr>
          <p:nvPr/>
        </p:nvPicPr>
        <p:blipFill rotWithShape="1">
          <a:blip r:embed="rId3">
            <a:extLst>
              <a:ext uri="{28A0092B-C50C-407E-A947-70E740481C1C}">
                <a14:useLocalDpi xmlns:a14="http://schemas.microsoft.com/office/drawing/2010/main" val="0"/>
              </a:ext>
            </a:extLst>
          </a:blip>
          <a:srcRect l="5023" t="8635" r="4582" b="10562"/>
          <a:stretch/>
        </p:blipFill>
        <p:spPr>
          <a:xfrm>
            <a:off x="350639" y="4813645"/>
            <a:ext cx="1747011" cy="1620000"/>
          </a:xfrm>
          <a:prstGeom prst="rect">
            <a:avLst/>
          </a:prstGeom>
        </p:spPr>
      </p:pic>
      <p:graphicFrame>
        <p:nvGraphicFramePr>
          <p:cNvPr id="7" name="表 6">
            <a:extLst>
              <a:ext uri="{FF2B5EF4-FFF2-40B4-BE49-F238E27FC236}">
                <a16:creationId xmlns:a16="http://schemas.microsoft.com/office/drawing/2014/main" id="{3A300A47-56E4-4AFF-79B4-1CF5A1152B6A}"/>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772399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9E0C65-195A-73CD-50C7-6A1160E754DC}"/>
            </a:ext>
          </a:extLst>
        </p:cNvPr>
        <p:cNvGrpSpPr/>
        <p:nvPr/>
      </p:nvGrpSpPr>
      <p:grpSpPr>
        <a:xfrm>
          <a:off x="0" y="0"/>
          <a:ext cx="0" cy="0"/>
          <a:chOff x="0" y="0"/>
          <a:chExt cx="0" cy="0"/>
        </a:xfrm>
      </p:grpSpPr>
      <p:sp>
        <p:nvSpPr>
          <p:cNvPr id="17" name="角丸四角形 8">
            <a:extLst>
              <a:ext uri="{FF2B5EF4-FFF2-40B4-BE49-F238E27FC236}">
                <a16:creationId xmlns:a16="http://schemas.microsoft.com/office/drawing/2014/main" id="{59FEFD63-500E-0F35-702B-0F7C8B1D31EF}"/>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632A9DE4-98E4-E3BB-AC57-549FB3AB4D36}"/>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相談窓口</a:t>
            </a:r>
          </a:p>
        </p:txBody>
      </p:sp>
      <p:graphicFrame>
        <p:nvGraphicFramePr>
          <p:cNvPr id="19" name="表 18">
            <a:extLst>
              <a:ext uri="{FF2B5EF4-FFF2-40B4-BE49-F238E27FC236}">
                <a16:creationId xmlns:a16="http://schemas.microsoft.com/office/drawing/2014/main" id="{642DB670-1541-E5AA-7CC2-378A74B2E7B3}"/>
              </a:ext>
            </a:extLst>
          </p:cNvPr>
          <p:cNvGraphicFramePr>
            <a:graphicFrameLocks noGrp="1"/>
          </p:cNvGraphicFramePr>
          <p:nvPr>
            <p:extLst>
              <p:ext uri="{D42A27DB-BD31-4B8C-83A1-F6EECF244321}">
                <p14:modId xmlns:p14="http://schemas.microsoft.com/office/powerpoint/2010/main" val="2529515981"/>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➊</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消費者ホットライン １８８ に相談</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0" name="テキスト ボックス 19">
            <a:extLst>
              <a:ext uri="{FF2B5EF4-FFF2-40B4-BE49-F238E27FC236}">
                <a16:creationId xmlns:a16="http://schemas.microsoft.com/office/drawing/2014/main" id="{1A59BA8C-C3E7-5F59-5B03-E0F8A2DE36B7}"/>
              </a:ext>
            </a:extLst>
          </p:cNvPr>
          <p:cNvSpPr txBox="1"/>
          <p:nvPr/>
        </p:nvSpPr>
        <p:spPr>
          <a:xfrm>
            <a:off x="1561372" y="1745285"/>
            <a:ext cx="6579327" cy="1365480"/>
          </a:xfrm>
          <a:prstGeom prst="rect">
            <a:avLst/>
          </a:prstGeom>
          <a:noFill/>
        </p:spPr>
        <p:txBody>
          <a:bodyPr wrap="square" lIns="36000" tIns="180000" rIns="0" bIns="0" anchor="t" anchorCtr="0">
            <a:spAutoFit/>
          </a:bodyPr>
          <a:lstStyle/>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買い物や契約で困ったな、おかしいな、こんなはずじゃなかった・・・と思ったとき</a:t>
            </a:r>
          </a:p>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訪問販売や電話勧誘販売で契約してしまったけれど、解約したい・</a:t>
            </a:r>
            <a:br>
              <a:rPr lang="en-US" altLang="ja-JP" sz="1600" dirty="0">
                <a:latin typeface="BIZ UDPゴシック" panose="020B0400000000000000" pitchFamily="50" charset="-128"/>
                <a:ea typeface="BIZ UDPゴシック" panose="020B0400000000000000" pitchFamily="50" charset="-128"/>
              </a:rPr>
            </a:br>
            <a:r>
              <a:rPr lang="ja-JP" altLang="en-US" sz="1600" dirty="0">
                <a:latin typeface="BIZ UDPゴシック" panose="020B0400000000000000" pitchFamily="50" charset="-128"/>
                <a:ea typeface="BIZ UDPゴシック" panose="020B0400000000000000" pitchFamily="50" charset="-128"/>
              </a:rPr>
              <a:t>返金してもらえないか相談したい　　　　</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　　　　など</a:t>
            </a:r>
          </a:p>
        </p:txBody>
      </p:sp>
      <p:pic>
        <p:nvPicPr>
          <p:cNvPr id="21" name="Picture 2" descr="画像:「消費者ホットライン」は188番。全国共通の電話番号。">
            <a:extLst>
              <a:ext uri="{FF2B5EF4-FFF2-40B4-BE49-F238E27FC236}">
                <a16:creationId xmlns:a16="http://schemas.microsoft.com/office/drawing/2014/main" id="{E0D562DC-D736-41CD-7171-9389810B7F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3250" y="3453023"/>
            <a:ext cx="5029200" cy="1676400"/>
          </a:xfrm>
          <a:prstGeom prst="rect">
            <a:avLst/>
          </a:prstGeom>
          <a:solidFill>
            <a:srgbClr val="F9BCA7"/>
          </a:solidFill>
        </p:spPr>
      </p:pic>
      <p:grpSp>
        <p:nvGrpSpPr>
          <p:cNvPr id="22" name="グループ化 21">
            <a:extLst>
              <a:ext uri="{FF2B5EF4-FFF2-40B4-BE49-F238E27FC236}">
                <a16:creationId xmlns:a16="http://schemas.microsoft.com/office/drawing/2014/main" id="{691443B5-C83A-9496-0FC9-DAD00AD1360E}"/>
              </a:ext>
            </a:extLst>
          </p:cNvPr>
          <p:cNvGrpSpPr/>
          <p:nvPr/>
        </p:nvGrpSpPr>
        <p:grpSpPr>
          <a:xfrm>
            <a:off x="365125" y="1910455"/>
            <a:ext cx="1152000" cy="336884"/>
            <a:chOff x="-1524569" y="2039719"/>
            <a:chExt cx="1152000" cy="336884"/>
          </a:xfrm>
        </p:grpSpPr>
        <p:sp>
          <p:nvSpPr>
            <p:cNvPr id="23" name="フリーフォーム: 図形 22">
              <a:extLst>
                <a:ext uri="{FF2B5EF4-FFF2-40B4-BE49-F238E27FC236}">
                  <a16:creationId xmlns:a16="http://schemas.microsoft.com/office/drawing/2014/main" id="{E67DF395-F1D2-6280-00D7-D8E7E8B06935}"/>
                </a:ext>
              </a:extLst>
            </p:cNvPr>
            <p:cNvSpPr/>
            <p:nvPr/>
          </p:nvSpPr>
          <p:spPr>
            <a:xfrm rot="5400000">
              <a:off x="-1117011" y="1632161"/>
              <a:ext cx="336884" cy="1152000"/>
            </a:xfrm>
            <a:custGeom>
              <a:avLst/>
              <a:gdLst>
                <a:gd name="connsiteX0" fmla="*/ 0 w 432000"/>
                <a:gd name="connsiteY0" fmla="*/ 1030848 h 1030848"/>
                <a:gd name="connsiteX1" fmla="*/ 0 w 432000"/>
                <a:gd name="connsiteY1" fmla="*/ 102749 h 1030848"/>
                <a:gd name="connsiteX2" fmla="*/ 137727 w 432000"/>
                <a:gd name="connsiteY2" fmla="*/ 102749 h 1030848"/>
                <a:gd name="connsiteX3" fmla="*/ 223351 w 432000"/>
                <a:gd name="connsiteY3" fmla="*/ 0 h 1030848"/>
                <a:gd name="connsiteX4" fmla="*/ 308975 w 432000"/>
                <a:gd name="connsiteY4" fmla="*/ 102749 h 1030848"/>
                <a:gd name="connsiteX5" fmla="*/ 432000 w 432000"/>
                <a:gd name="connsiteY5" fmla="*/ 102749 h 1030848"/>
                <a:gd name="connsiteX6" fmla="*/ 432000 w 432000"/>
                <a:gd name="connsiteY6" fmla="*/ 1030848 h 10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00" h="1030848">
                  <a:moveTo>
                    <a:pt x="0" y="1030848"/>
                  </a:moveTo>
                  <a:lnTo>
                    <a:pt x="0" y="102749"/>
                  </a:lnTo>
                  <a:lnTo>
                    <a:pt x="137727" y="102749"/>
                  </a:lnTo>
                  <a:lnTo>
                    <a:pt x="223351" y="0"/>
                  </a:lnTo>
                  <a:lnTo>
                    <a:pt x="308975" y="102749"/>
                  </a:lnTo>
                  <a:lnTo>
                    <a:pt x="432000" y="102749"/>
                  </a:lnTo>
                  <a:lnTo>
                    <a:pt x="432000" y="1030848"/>
                  </a:lnTo>
                  <a:close/>
                </a:path>
              </a:pathLst>
            </a:custGeom>
            <a:solidFill>
              <a:srgbClr val="155CAF"/>
            </a:solid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bg1"/>
                </a:solidFill>
              </a:endParaRPr>
            </a:p>
          </p:txBody>
        </p:sp>
        <p:sp>
          <p:nvSpPr>
            <p:cNvPr id="24" name="テキスト ボックス 23">
              <a:extLst>
                <a:ext uri="{FF2B5EF4-FFF2-40B4-BE49-F238E27FC236}">
                  <a16:creationId xmlns:a16="http://schemas.microsoft.com/office/drawing/2014/main" id="{DA8FC6F4-9AD9-8030-18A8-F4F228F89B28}"/>
                </a:ext>
              </a:extLst>
            </p:cNvPr>
            <p:cNvSpPr txBox="1"/>
            <p:nvPr/>
          </p:nvSpPr>
          <p:spPr>
            <a:xfrm>
              <a:off x="-1510484" y="2079893"/>
              <a:ext cx="999944" cy="258395"/>
            </a:xfrm>
            <a:prstGeom prst="rect">
              <a:avLst/>
            </a:prstGeom>
            <a:noFill/>
          </p:spPr>
          <p:txBody>
            <a:bodyPr wrap="square" lIns="36000" tIns="36000" rIns="0" bIns="36000" rtlCol="0">
              <a:spAutoFit/>
            </a:bodyPr>
            <a:lstStyle/>
            <a:p>
              <a:pPr algn="ctr">
                <a:lnSpc>
                  <a:spcPts val="1650"/>
                </a:lnSpc>
              </a:pPr>
              <a:r>
                <a:rPr lang="ja-JP" altLang="en-US" sz="1200" b="1" dirty="0">
                  <a:solidFill>
                    <a:schemeClr val="bg1"/>
                  </a:solidFill>
                  <a:latin typeface="BIZ UDPゴシック" panose="020B0400000000000000" pitchFamily="50" charset="-128"/>
                  <a:ea typeface="BIZ UDPゴシック" panose="020B0400000000000000" pitchFamily="50" charset="-128"/>
                </a:rPr>
                <a:t>こんなときに</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sp>
        <p:nvSpPr>
          <p:cNvPr id="25" name="テキスト ボックス 24">
            <a:extLst>
              <a:ext uri="{FF2B5EF4-FFF2-40B4-BE49-F238E27FC236}">
                <a16:creationId xmlns:a16="http://schemas.microsoft.com/office/drawing/2014/main" id="{7DB08F98-340A-0181-6037-130E984261AA}"/>
              </a:ext>
            </a:extLst>
          </p:cNvPr>
          <p:cNvSpPr txBox="1"/>
          <p:nvPr/>
        </p:nvSpPr>
        <p:spPr>
          <a:xfrm>
            <a:off x="2533583" y="5439948"/>
            <a:ext cx="4301610" cy="637153"/>
          </a:xfrm>
          <a:prstGeom prst="rect">
            <a:avLst/>
          </a:prstGeom>
          <a:noFill/>
        </p:spPr>
        <p:txBody>
          <a:bodyPr wrap="square" lIns="36000" tIns="36000" rIns="36000" bIns="36000">
            <a:spAutoFit/>
          </a:bodyPr>
          <a:lstStyle/>
          <a:p>
            <a:pPr>
              <a:lnSpc>
                <a:spcPts val="2400"/>
              </a:lnSpc>
            </a:pPr>
            <a:r>
              <a:rPr lang="ja-JP" altLang="en-US" sz="1400" b="1" i="0" u="none" strike="noStrike" baseline="0" dirty="0">
                <a:latin typeface="BIZ UDPゴシック" panose="020B0400000000000000" pitchFamily="50" charset="-128"/>
                <a:ea typeface="BIZ UDPゴシック" panose="020B0400000000000000" pitchFamily="50" charset="-128"/>
              </a:rPr>
              <a:t>１８８に電話をしてお住まいの郵便番号を入力すると、お住まいの市区町村の相談窓口につながります。</a:t>
            </a:r>
          </a:p>
        </p:txBody>
      </p:sp>
      <p:sp>
        <p:nvSpPr>
          <p:cNvPr id="29" name="フリーフォーム: 図形 28">
            <a:extLst>
              <a:ext uri="{FF2B5EF4-FFF2-40B4-BE49-F238E27FC236}">
                <a16:creationId xmlns:a16="http://schemas.microsoft.com/office/drawing/2014/main" id="{908360DF-3768-3B6D-049E-34457A84C3B3}"/>
              </a:ext>
            </a:extLst>
          </p:cNvPr>
          <p:cNvSpPr/>
          <p:nvPr/>
        </p:nvSpPr>
        <p:spPr>
          <a:xfrm rot="3154513">
            <a:off x="2960041" y="3496543"/>
            <a:ext cx="3388885" cy="4366111"/>
          </a:xfrm>
          <a:custGeom>
            <a:avLst/>
            <a:gdLst>
              <a:gd name="connsiteX0" fmla="*/ 53851 w 3388885"/>
              <a:gd name="connsiteY0" fmla="*/ 3782186 h 4366111"/>
              <a:gd name="connsiteX1" fmla="*/ 2706067 w 3388885"/>
              <a:gd name="connsiteY1" fmla="*/ 316340 h 4366111"/>
              <a:gd name="connsiteX2" fmla="*/ 2879292 w 3388885"/>
              <a:gd name="connsiteY2" fmla="*/ 216025 h 4366111"/>
              <a:gd name="connsiteX3" fmla="*/ 2969480 w 3388885"/>
              <a:gd name="connsiteY3" fmla="*/ 221440 h 4366111"/>
              <a:gd name="connsiteX4" fmla="*/ 3088602 w 3388885"/>
              <a:gd name="connsiteY4" fmla="*/ 0 h 4366111"/>
              <a:gd name="connsiteX5" fmla="*/ 3210475 w 3388885"/>
              <a:gd name="connsiteY5" fmla="*/ 373000 h 4366111"/>
              <a:gd name="connsiteX6" fmla="*/ 3210474 w 3388885"/>
              <a:gd name="connsiteY6" fmla="*/ 373000 h 4366111"/>
              <a:gd name="connsiteX7" fmla="*/ 3286274 w 3388885"/>
              <a:gd name="connsiteY7" fmla="*/ 431005 h 4366111"/>
              <a:gd name="connsiteX8" fmla="*/ 3335034 w 3388885"/>
              <a:gd name="connsiteY8" fmla="*/ 797653 h 4366111"/>
              <a:gd name="connsiteX9" fmla="*/ 682818 w 3388885"/>
              <a:gd name="connsiteY9" fmla="*/ 4263500 h 4366111"/>
              <a:gd name="connsiteX10" fmla="*/ 316170 w 3388885"/>
              <a:gd name="connsiteY10" fmla="*/ 4312260 h 4366111"/>
              <a:gd name="connsiteX11" fmla="*/ 102611 w 3388885"/>
              <a:gd name="connsiteY11" fmla="*/ 4148835 h 4366111"/>
              <a:gd name="connsiteX12" fmla="*/ 53851 w 3388885"/>
              <a:gd name="connsiteY12" fmla="*/ 3782186 h 43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88885" h="4366111">
                <a:moveTo>
                  <a:pt x="53851" y="3782186"/>
                </a:moveTo>
                <a:lnTo>
                  <a:pt x="2706067" y="316340"/>
                </a:lnTo>
                <a:cubicBezTo>
                  <a:pt x="2749958" y="258984"/>
                  <a:pt x="2812942" y="224849"/>
                  <a:pt x="2879292" y="216025"/>
                </a:cubicBezTo>
                <a:lnTo>
                  <a:pt x="2969480" y="221440"/>
                </a:lnTo>
                <a:lnTo>
                  <a:pt x="3088602" y="0"/>
                </a:lnTo>
                <a:lnTo>
                  <a:pt x="3210475" y="373000"/>
                </a:lnTo>
                <a:lnTo>
                  <a:pt x="3210474" y="373000"/>
                </a:lnTo>
                <a:lnTo>
                  <a:pt x="3286274" y="431005"/>
                </a:lnTo>
                <a:cubicBezTo>
                  <a:pt x="3400986" y="518788"/>
                  <a:pt x="3422817" y="682941"/>
                  <a:pt x="3335034" y="797653"/>
                </a:cubicBezTo>
                <a:lnTo>
                  <a:pt x="682818" y="4263500"/>
                </a:lnTo>
                <a:cubicBezTo>
                  <a:pt x="595036" y="4378212"/>
                  <a:pt x="430882" y="4400042"/>
                  <a:pt x="316170" y="4312260"/>
                </a:cubicBezTo>
                <a:lnTo>
                  <a:pt x="102611" y="4148835"/>
                </a:lnTo>
                <a:cubicBezTo>
                  <a:pt x="-12101" y="4061052"/>
                  <a:pt x="-33932" y="3896899"/>
                  <a:pt x="53851" y="3782186"/>
                </a:cubicBezTo>
                <a:close/>
              </a:path>
            </a:pathLst>
          </a:custGeom>
          <a:no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p>
        </p:txBody>
      </p:sp>
      <p:pic>
        <p:nvPicPr>
          <p:cNvPr id="4" name="図 3">
            <a:extLst>
              <a:ext uri="{FF2B5EF4-FFF2-40B4-BE49-F238E27FC236}">
                <a16:creationId xmlns:a16="http://schemas.microsoft.com/office/drawing/2014/main" id="{D18053B9-D35D-03F4-FC0F-7ED287DF76C6}"/>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t="19176" r="20583" b="14652"/>
          <a:stretch/>
        </p:blipFill>
        <p:spPr>
          <a:xfrm>
            <a:off x="7112963" y="4754473"/>
            <a:ext cx="1557742" cy="1668877"/>
          </a:xfrm>
          <a:prstGeom prst="rect">
            <a:avLst/>
          </a:prstGeom>
        </p:spPr>
      </p:pic>
      <p:graphicFrame>
        <p:nvGraphicFramePr>
          <p:cNvPr id="3" name="表 2">
            <a:extLst>
              <a:ext uri="{FF2B5EF4-FFF2-40B4-BE49-F238E27FC236}">
                <a16:creationId xmlns:a16="http://schemas.microsoft.com/office/drawing/2014/main" id="{80D72CA6-AA5E-A655-F649-0D9B7FEFC640}"/>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341517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E7CD50-7E00-7E09-4DA1-37FF5421BDCC}"/>
            </a:ext>
          </a:extLst>
        </p:cNvPr>
        <p:cNvGrpSpPr/>
        <p:nvPr/>
      </p:nvGrpSpPr>
      <p:grpSpPr>
        <a:xfrm>
          <a:off x="0" y="0"/>
          <a:ext cx="0" cy="0"/>
          <a:chOff x="0" y="0"/>
          <a:chExt cx="0" cy="0"/>
        </a:xfrm>
      </p:grpSpPr>
      <p:sp>
        <p:nvSpPr>
          <p:cNvPr id="17" name="角丸四角形 8">
            <a:extLst>
              <a:ext uri="{FF2B5EF4-FFF2-40B4-BE49-F238E27FC236}">
                <a16:creationId xmlns:a16="http://schemas.microsoft.com/office/drawing/2014/main" id="{ABC22A22-8005-CD36-D70C-44ECD96EA174}"/>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22979D40-1E8B-365E-226C-0CE73A4E03DC}"/>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相談窓口</a:t>
            </a:r>
          </a:p>
        </p:txBody>
      </p:sp>
      <p:sp>
        <p:nvSpPr>
          <p:cNvPr id="4" name="角丸四角形 8">
            <a:extLst>
              <a:ext uri="{FF2B5EF4-FFF2-40B4-BE49-F238E27FC236}">
                <a16:creationId xmlns:a16="http://schemas.microsoft.com/office/drawing/2014/main" id="{B739EFC7-6794-C07B-7959-1C91BD40CD11}"/>
              </a:ext>
            </a:extLst>
          </p:cNvPr>
          <p:cNvSpPr/>
          <p:nvPr/>
        </p:nvSpPr>
        <p:spPr bwMode="auto">
          <a:xfrm rot="10800000" flipH="1" flipV="1">
            <a:off x="365125" y="1208597"/>
            <a:ext cx="8383588" cy="540000"/>
          </a:xfrm>
          <a:prstGeom prst="roundRect">
            <a:avLst>
              <a:gd name="adj" fmla="val 11496"/>
            </a:avLst>
          </a:prstGeom>
          <a:solidFill>
            <a:srgbClr val="FCC325"/>
          </a:solidFill>
          <a:ln>
            <a:solidFill>
              <a:srgbClr val="FCC325"/>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03F02D03-29C2-B416-5B26-EE51C4DC889C}"/>
              </a:ext>
            </a:extLst>
          </p:cNvPr>
          <p:cNvSpPr txBox="1"/>
          <p:nvPr/>
        </p:nvSpPr>
        <p:spPr>
          <a:xfrm>
            <a:off x="1037763" y="2839691"/>
            <a:ext cx="3544721" cy="292901"/>
          </a:xfrm>
          <a:prstGeom prst="rect">
            <a:avLst/>
          </a:prstGeom>
          <a:noFill/>
        </p:spPr>
        <p:txBody>
          <a:bodyPr wrap="square" lIns="0" tIns="0" rIns="0" bIns="0" anchor="t" anchorCtr="0">
            <a:spAutoFit/>
          </a:bodyPr>
          <a:lstStyle/>
          <a:p>
            <a:pPr>
              <a:lnSpc>
                <a:spcPts val="2700"/>
              </a:lnSpc>
            </a:pPr>
            <a:r>
              <a:rPr lang="en-US" altLang="ja-JP" b="1" dirty="0">
                <a:latin typeface="BIZ UDPゴシック" panose="020B0400000000000000" pitchFamily="50" charset="-128"/>
                <a:ea typeface="BIZ UDPゴシック" panose="020B0400000000000000" pitchFamily="50" charset="-128"/>
              </a:rPr>
              <a:t>188(</a:t>
            </a:r>
            <a:r>
              <a:rPr lang="ja-JP" altLang="en-US" b="1" dirty="0">
                <a:latin typeface="BIZ UDPゴシック" panose="020B0400000000000000" pitchFamily="50" charset="-128"/>
                <a:ea typeface="BIZ UDPゴシック" panose="020B0400000000000000" pitchFamily="50" charset="-128"/>
              </a:rPr>
              <a:t>いやや！</a:t>
            </a:r>
            <a:r>
              <a:rPr lang="en-US" altLang="ja-JP"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番をダイヤル</a:t>
            </a:r>
          </a:p>
        </p:txBody>
      </p:sp>
      <p:sp>
        <p:nvSpPr>
          <p:cNvPr id="11" name="テキスト ボックス 10">
            <a:extLst>
              <a:ext uri="{FF2B5EF4-FFF2-40B4-BE49-F238E27FC236}">
                <a16:creationId xmlns:a16="http://schemas.microsoft.com/office/drawing/2014/main" id="{2E9346D7-E56F-54AA-D5D4-175995EF6578}"/>
              </a:ext>
            </a:extLst>
          </p:cNvPr>
          <p:cNvSpPr txBox="1"/>
          <p:nvPr/>
        </p:nvSpPr>
        <p:spPr>
          <a:xfrm>
            <a:off x="1351051" y="5414592"/>
            <a:ext cx="2639944" cy="288147"/>
          </a:xfrm>
          <a:prstGeom prst="rect">
            <a:avLst/>
          </a:prstGeom>
          <a:solidFill>
            <a:schemeClr val="bg1"/>
          </a:solidFill>
        </p:spPr>
        <p:txBody>
          <a:bodyPr wrap="square" lIns="72000" tIns="36000" rIns="72000" bIns="36000">
            <a:spAutoFit/>
          </a:bodyPr>
          <a:lstStyle/>
          <a:p>
            <a:endParaRPr lang="ja-JP" altLang="en-US" sz="1400" b="1" i="0" u="none" strike="noStrike" baseline="0" dirty="0">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931E184-6307-3E0F-8022-AA3FA1892B51}"/>
              </a:ext>
            </a:extLst>
          </p:cNvPr>
          <p:cNvSpPr txBox="1"/>
          <p:nvPr/>
        </p:nvSpPr>
        <p:spPr>
          <a:xfrm>
            <a:off x="1037763" y="3259827"/>
            <a:ext cx="4281738" cy="569827"/>
          </a:xfrm>
          <a:prstGeom prst="rect">
            <a:avLst/>
          </a:prstGeom>
          <a:noFill/>
        </p:spPr>
        <p:txBody>
          <a:bodyPr wrap="square" lIns="36000" tIns="36000" rIns="36000" bIns="36000">
            <a:spAutoFit/>
          </a:bodyPr>
          <a:lstStyle/>
          <a:p>
            <a:pPr algn="just">
              <a:lnSpc>
                <a:spcPts val="2100"/>
              </a:lnSpc>
            </a:pPr>
            <a:r>
              <a:rPr lang="ja-JP" altLang="en-US" sz="1400" i="0" u="none" baseline="0" dirty="0">
                <a:latin typeface="BIZ UDPゴシック" panose="020B0400000000000000" pitchFamily="50" charset="-128"/>
                <a:ea typeface="BIZ UDPゴシック" panose="020B0400000000000000" pitchFamily="50" charset="-128"/>
              </a:rPr>
              <a:t>１８８に電話をしてお住まいの郵便番号を入力すると、お住まいの市区町村の相談窓口につながります。</a:t>
            </a:r>
            <a:endParaRPr lang="en-US" altLang="ja-JP" sz="1100" b="1" u="sng" dirty="0">
              <a:solidFill>
                <a:srgbClr val="0070C0"/>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9F6DD666-A92A-631E-32F8-9371C34D3E9A}"/>
              </a:ext>
            </a:extLst>
          </p:cNvPr>
          <p:cNvSpPr txBox="1"/>
          <p:nvPr/>
        </p:nvSpPr>
        <p:spPr>
          <a:xfrm>
            <a:off x="1037763" y="4250039"/>
            <a:ext cx="5890713" cy="292901"/>
          </a:xfrm>
          <a:prstGeom prst="rect">
            <a:avLst/>
          </a:prstGeom>
          <a:noFill/>
        </p:spPr>
        <p:txBody>
          <a:bodyPr wrap="square" lIns="0" tIns="0" rIns="0" bIns="0" anchor="t" anchorCtr="0">
            <a:spAutoFit/>
          </a:bodyPr>
          <a:lstStyle/>
          <a:p>
            <a:pPr>
              <a:lnSpc>
                <a:spcPts val="2700"/>
              </a:lnSpc>
            </a:pPr>
            <a:r>
              <a:rPr lang="ja-JP" altLang="en-US" b="1" dirty="0">
                <a:latin typeface="BIZ UDPゴシック" panose="020B0400000000000000" pitchFamily="50" charset="-128"/>
                <a:ea typeface="BIZ UDPゴシック" panose="020B0400000000000000" pitchFamily="50" charset="-128"/>
              </a:rPr>
              <a:t>消費者トラブルのお悩みについてご相談ください。</a:t>
            </a:r>
          </a:p>
        </p:txBody>
      </p:sp>
      <p:sp>
        <p:nvSpPr>
          <p:cNvPr id="30" name="テキスト ボックス 29">
            <a:extLst>
              <a:ext uri="{FF2B5EF4-FFF2-40B4-BE49-F238E27FC236}">
                <a16:creationId xmlns:a16="http://schemas.microsoft.com/office/drawing/2014/main" id="{E569A73C-5A96-94DB-8D03-4DE83FB24824}"/>
              </a:ext>
            </a:extLst>
          </p:cNvPr>
          <p:cNvSpPr txBox="1"/>
          <p:nvPr/>
        </p:nvSpPr>
        <p:spPr>
          <a:xfrm>
            <a:off x="1037763" y="4626451"/>
            <a:ext cx="7577866" cy="569827"/>
          </a:xfrm>
          <a:prstGeom prst="rect">
            <a:avLst/>
          </a:prstGeom>
          <a:noFill/>
        </p:spPr>
        <p:txBody>
          <a:bodyPr wrap="square" lIns="36000" tIns="36000" rIns="36000" bIns="36000">
            <a:spAutoFit/>
          </a:bodyPr>
          <a:lstStyle/>
          <a:p>
            <a:pPr algn="just">
              <a:lnSpc>
                <a:spcPts val="2100"/>
              </a:lnSpc>
            </a:pPr>
            <a:r>
              <a:rPr lang="ja-JP" altLang="en-US" sz="1400" i="0" u="none" baseline="0" dirty="0">
                <a:latin typeface="BIZ UDPゴシック" panose="020B0400000000000000" pitchFamily="50" charset="-128"/>
                <a:ea typeface="BIZ UDPゴシック" panose="020B0400000000000000" pitchFamily="50" charset="-128"/>
              </a:rPr>
              <a:t>消費生活相談員、消費生活アドバイザー、消費生活コンサルタントなどの資格を持った相談員や、それに準じた、専門知識、スキルを持つ相談員が対応します。</a:t>
            </a:r>
          </a:p>
        </p:txBody>
      </p:sp>
      <p:sp>
        <p:nvSpPr>
          <p:cNvPr id="31" name="テキスト ボックス 30">
            <a:extLst>
              <a:ext uri="{FF2B5EF4-FFF2-40B4-BE49-F238E27FC236}">
                <a16:creationId xmlns:a16="http://schemas.microsoft.com/office/drawing/2014/main" id="{A61D9441-AEDF-03E8-0364-5066A39B6B1B}"/>
              </a:ext>
            </a:extLst>
          </p:cNvPr>
          <p:cNvSpPr txBox="1"/>
          <p:nvPr/>
        </p:nvSpPr>
        <p:spPr>
          <a:xfrm>
            <a:off x="5364163" y="3165925"/>
            <a:ext cx="3310613" cy="1000132"/>
          </a:xfrm>
          <a:prstGeom prst="rect">
            <a:avLst/>
          </a:prstGeom>
          <a:solidFill>
            <a:srgbClr val="F0DC61">
              <a:alpha val="40000"/>
            </a:srgbClr>
          </a:solidFill>
        </p:spPr>
        <p:txBody>
          <a:bodyPr wrap="square" lIns="72000" tIns="54000" rIns="72000" bIns="54000">
            <a:spAutoFit/>
          </a:bodyPr>
          <a:lstStyle/>
          <a:p>
            <a:pPr marL="153988" indent="-153988" algn="just">
              <a:lnSpc>
                <a:spcPts val="1800"/>
              </a:lnSpc>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市区町村によって消費生活センターなど名称が異なる場合があります。</a:t>
            </a:r>
            <a:endParaRPr lang="en-US" altLang="ja-JP" sz="1200" b="1" i="0" u="none" baseline="0" dirty="0">
              <a:latin typeface="BIZ UDPゴシック" panose="020B0400000000000000" pitchFamily="50" charset="-128"/>
              <a:ea typeface="BIZ UDPゴシック" panose="020B0400000000000000" pitchFamily="50" charset="-128"/>
            </a:endParaRPr>
          </a:p>
          <a:p>
            <a:pPr marL="144463" indent="-144463" algn="just">
              <a:lnSpc>
                <a:spcPts val="1800"/>
              </a:lnSpc>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相談窓口によって受付時間が異なります。 （</a:t>
            </a:r>
            <a:r>
              <a:rPr lang="ja-JP" altLang="en-US" sz="1200" b="1" u="sng" dirty="0">
                <a:latin typeface="BIZ UDPゴシック" panose="020B0400000000000000" pitchFamily="50" charset="-128"/>
                <a:ea typeface="BIZ UDPゴシック" panose="020B0400000000000000" pitchFamily="50" charset="-128"/>
                <a:hlinkClick r:id="rId2">
                  <a:extLst>
                    <a:ext uri="{A12FA001-AC4F-418D-AE19-62706E023703}">
                      <ahyp:hlinkClr xmlns:ahyp="http://schemas.microsoft.com/office/drawing/2018/hyperlinkcolor" val="tx"/>
                    </a:ext>
                  </a:extLst>
                </a:hlinkClick>
              </a:rPr>
              <a:t>詳しくは➜こちら</a:t>
            </a:r>
            <a:r>
              <a:rPr lang="ja-JP" altLang="en-US" sz="1200" b="1" u="sng" dirty="0">
                <a:latin typeface="BIZ UDPゴシック" panose="020B0400000000000000" pitchFamily="50" charset="-128"/>
                <a:ea typeface="BIZ UDPゴシック" panose="020B0400000000000000" pitchFamily="50" charset="-128"/>
              </a:rPr>
              <a:t>）</a:t>
            </a:r>
            <a:endParaRPr lang="en-US" altLang="ja-JP" sz="1200" b="1" u="sng" dirty="0">
              <a:latin typeface="BIZ UDPゴシック" panose="020B0400000000000000" pitchFamily="50" charset="-128"/>
              <a:ea typeface="BIZ UDPゴシック" panose="020B0400000000000000" pitchFamily="50" charset="-128"/>
            </a:endParaRPr>
          </a:p>
        </p:txBody>
      </p:sp>
      <p:sp>
        <p:nvSpPr>
          <p:cNvPr id="32" name="テキスト ボックス 31">
            <a:extLst>
              <a:ext uri="{FF2B5EF4-FFF2-40B4-BE49-F238E27FC236}">
                <a16:creationId xmlns:a16="http://schemas.microsoft.com/office/drawing/2014/main" id="{19D7018F-B5FD-9F88-8032-E3F287E8769D}"/>
              </a:ext>
            </a:extLst>
          </p:cNvPr>
          <p:cNvSpPr txBox="1"/>
          <p:nvPr/>
        </p:nvSpPr>
        <p:spPr>
          <a:xfrm>
            <a:off x="1025001" y="5292532"/>
            <a:ext cx="6262034" cy="1086525"/>
          </a:xfrm>
          <a:prstGeom prst="roundRect">
            <a:avLst>
              <a:gd name="adj" fmla="val 11762"/>
            </a:avLst>
          </a:prstGeom>
          <a:solidFill>
            <a:schemeClr val="bg2"/>
          </a:solidFill>
        </p:spPr>
        <p:txBody>
          <a:bodyPr wrap="square" tIns="72000" bIns="72000" rtlCol="0">
            <a:spAutoFit/>
          </a:bodyPr>
          <a:lstStyle/>
          <a:p>
            <a:pPr marL="171450" indent="-171450" algn="just">
              <a:lnSpc>
                <a:spcPts val="2400"/>
              </a:lnSpc>
              <a:buFont typeface="Arial" panose="020B0604020202020204" pitchFamily="34" charset="0"/>
              <a:buChar char="•"/>
            </a:pP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法律に基づく、トラブル解決のための助言</a:t>
            </a:r>
          </a:p>
          <a:p>
            <a:pPr marL="171450" indent="-171450" algn="just">
              <a:lnSpc>
                <a:spcPts val="2400"/>
              </a:lnSpc>
              <a:buFont typeface="Arial" panose="020B0604020202020204" pitchFamily="34" charset="0"/>
              <a:buChar char="•"/>
            </a:pP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トラブルの状況などに応じて、トラブル相手の事業者との交渉のお手伝い</a:t>
            </a:r>
            <a:endPar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marL="171450" indent="-171450" algn="just">
              <a:lnSpc>
                <a:spcPts val="2400"/>
              </a:lnSpc>
              <a:buFont typeface="Arial" panose="020B0604020202020204" pitchFamily="34" charset="0"/>
              <a:buChar char="•"/>
            </a:pPr>
            <a:r>
              <a:rPr lang="ja-JP" altLang="en-US"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専門の相談窓口のご紹介                            </a:t>
            </a:r>
            <a:r>
              <a:rPr lang="en-US" altLang="ja-JP" sz="14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		</a:t>
            </a:r>
            <a:r>
              <a:rPr lang="ja-JP" altLang="en-US" sz="1400" b="1" kern="100" dirty="0">
                <a:latin typeface="BIZ UDPゴシック" panose="020B0400000000000000" pitchFamily="50" charset="-128"/>
                <a:ea typeface="BIZ UDPゴシック" panose="020B0400000000000000" pitchFamily="50" charset="-128"/>
                <a:cs typeface="Times New Roman" panose="02020603050405020304" pitchFamily="18" charset="0"/>
              </a:rPr>
              <a:t>など</a:t>
            </a:r>
            <a:endParaRPr lang="en-US" altLang="ja-JP" sz="140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p:txBody>
      </p:sp>
      <p:cxnSp>
        <p:nvCxnSpPr>
          <p:cNvPr id="34" name="直線コネクタ 33">
            <a:extLst>
              <a:ext uri="{FF2B5EF4-FFF2-40B4-BE49-F238E27FC236}">
                <a16:creationId xmlns:a16="http://schemas.microsoft.com/office/drawing/2014/main" id="{BC0A3D0D-B0E2-8A33-0254-5F79767369E1}"/>
              </a:ext>
            </a:extLst>
          </p:cNvPr>
          <p:cNvCxnSpPr>
            <a:cxnSpLocks/>
            <a:stCxn id="52" idx="4"/>
            <a:endCxn id="48" idx="0"/>
          </p:cNvCxnSpPr>
          <p:nvPr/>
        </p:nvCxnSpPr>
        <p:spPr>
          <a:xfrm>
            <a:off x="687297" y="3233478"/>
            <a:ext cx="0" cy="93333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a:extLst>
              <a:ext uri="{FF2B5EF4-FFF2-40B4-BE49-F238E27FC236}">
                <a16:creationId xmlns:a16="http://schemas.microsoft.com/office/drawing/2014/main" id="{ABDBAF8B-E857-9529-254A-2916F851CDD6}"/>
              </a:ext>
            </a:extLst>
          </p:cNvPr>
          <p:cNvSpPr txBox="1"/>
          <p:nvPr/>
        </p:nvSpPr>
        <p:spPr>
          <a:xfrm>
            <a:off x="363599" y="1693494"/>
            <a:ext cx="8352000" cy="390804"/>
          </a:xfrm>
          <a:prstGeom prst="rect">
            <a:avLst/>
          </a:prstGeom>
          <a:noFill/>
        </p:spPr>
        <p:txBody>
          <a:bodyPr wrap="square" lIns="0" tIns="72000" rIns="0" bIns="0" anchor="t" anchorCtr="0">
            <a:spAutoFit/>
          </a:bodyPr>
          <a:lstStyle/>
          <a:p>
            <a:pPr algn="dist">
              <a:lnSpc>
                <a:spcPts val="3000"/>
              </a:lnSpc>
            </a:pPr>
            <a:r>
              <a:rPr lang="ja-JP" altLang="en-US" sz="1600" b="1" dirty="0">
                <a:latin typeface="BIZ UDPゴシック" panose="020B0400000000000000" pitchFamily="50" charset="-128"/>
                <a:ea typeface="BIZ UDPゴシック" panose="020B0400000000000000" pitchFamily="50" charset="-128"/>
              </a:rPr>
              <a:t>地方公共団体が設置している身近な消費生活センターや消費生活相談窓口をご案内します。</a:t>
            </a:r>
          </a:p>
        </p:txBody>
      </p:sp>
      <p:grpSp>
        <p:nvGrpSpPr>
          <p:cNvPr id="41" name="グループ化 40">
            <a:extLst>
              <a:ext uri="{FF2B5EF4-FFF2-40B4-BE49-F238E27FC236}">
                <a16:creationId xmlns:a16="http://schemas.microsoft.com/office/drawing/2014/main" id="{F54A230B-B784-C3D9-AA8D-BAEAD2BE513B}"/>
              </a:ext>
            </a:extLst>
          </p:cNvPr>
          <p:cNvGrpSpPr/>
          <p:nvPr/>
        </p:nvGrpSpPr>
        <p:grpSpPr>
          <a:xfrm>
            <a:off x="458236" y="1244597"/>
            <a:ext cx="4298213" cy="468000"/>
            <a:chOff x="376044" y="1107483"/>
            <a:chExt cx="4298213" cy="468000"/>
          </a:xfrm>
        </p:grpSpPr>
        <p:sp>
          <p:nvSpPr>
            <p:cNvPr id="5" name="テキスト ボックス 4">
              <a:extLst>
                <a:ext uri="{FF2B5EF4-FFF2-40B4-BE49-F238E27FC236}">
                  <a16:creationId xmlns:a16="http://schemas.microsoft.com/office/drawing/2014/main" id="{29A3C1E2-A2D4-1AFF-A58B-62ADC9C9F5CE}"/>
                </a:ext>
              </a:extLst>
            </p:cNvPr>
            <p:cNvSpPr txBox="1"/>
            <p:nvPr/>
          </p:nvSpPr>
          <p:spPr>
            <a:xfrm>
              <a:off x="719129" y="1109723"/>
              <a:ext cx="3955128" cy="463521"/>
            </a:xfrm>
            <a:prstGeom prst="roundRect">
              <a:avLst/>
            </a:prstGeom>
            <a:noFill/>
          </p:spPr>
          <p:txBody>
            <a:bodyPr wrap="square" lIns="36000" tIns="36000" rIns="36000" bIns="36000" anchor="t" anchorCtr="0">
              <a:spAutoFit/>
            </a:bodyPr>
            <a:lstStyle/>
            <a:p>
              <a:pPr algn="ctr">
                <a:lnSpc>
                  <a:spcPts val="2700"/>
                </a:lnSpc>
              </a:pPr>
              <a:r>
                <a:rPr lang="ja-JP" altLang="en-US" b="1" dirty="0">
                  <a:latin typeface="BIZ UDPゴシック" panose="020B0400000000000000" pitchFamily="50" charset="-128"/>
                  <a:ea typeface="BIZ UDPゴシック" panose="020B0400000000000000" pitchFamily="50" charset="-128"/>
                </a:rPr>
                <a:t>消費者ホットライン　</a:t>
              </a:r>
              <a:r>
                <a:rPr lang="en-US" altLang="ja-JP" sz="2400" b="1" dirty="0">
                  <a:latin typeface="BIZ UDPゴシック" panose="020B0400000000000000" pitchFamily="50" charset="-128"/>
                  <a:ea typeface="BIZ UDPゴシック" panose="020B0400000000000000" pitchFamily="50" charset="-128"/>
                </a:rPr>
                <a:t>188</a:t>
              </a:r>
              <a:r>
                <a:rPr lang="en-US" altLang="ja-JP" sz="2000" b="1" dirty="0">
                  <a:latin typeface="BIZ UDPゴシック" panose="020B0400000000000000" pitchFamily="50" charset="-128"/>
                  <a:ea typeface="BIZ UDPゴシック" panose="020B0400000000000000" pitchFamily="50" charset="-128"/>
                </a:rPr>
                <a:t> </a:t>
              </a:r>
              <a:r>
                <a:rPr lang="ja-JP" altLang="en-US" sz="1600" b="1" dirty="0">
                  <a:latin typeface="BIZ UDPゴシック" panose="020B0400000000000000" pitchFamily="50" charset="-128"/>
                  <a:ea typeface="BIZ UDPゴシック" panose="020B0400000000000000" pitchFamily="50" charset="-128"/>
                </a:rPr>
                <a:t>局番なし</a:t>
              </a:r>
              <a:endParaRPr lang="ja-JP" altLang="en-US" sz="2000" b="1" dirty="0">
                <a:latin typeface="BIZ UDPゴシック" panose="020B0400000000000000" pitchFamily="50" charset="-128"/>
                <a:ea typeface="BIZ UDPゴシック" panose="020B0400000000000000" pitchFamily="50" charset="-128"/>
              </a:endParaRPr>
            </a:p>
          </p:txBody>
        </p:sp>
        <p:pic>
          <p:nvPicPr>
            <p:cNvPr id="40" name="グラフィックス 39" descr="受話器 単色塗りつぶし">
              <a:extLst>
                <a:ext uri="{FF2B5EF4-FFF2-40B4-BE49-F238E27FC236}">
                  <a16:creationId xmlns:a16="http://schemas.microsoft.com/office/drawing/2014/main" id="{26EDDBCD-D733-999D-D542-50A878EE7D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897202">
              <a:off x="376044" y="1107483"/>
              <a:ext cx="468000" cy="468000"/>
            </a:xfrm>
            <a:prstGeom prst="rect">
              <a:avLst/>
            </a:prstGeom>
          </p:spPr>
        </p:pic>
      </p:grpSp>
      <p:grpSp>
        <p:nvGrpSpPr>
          <p:cNvPr id="50" name="グループ化 49">
            <a:extLst>
              <a:ext uri="{FF2B5EF4-FFF2-40B4-BE49-F238E27FC236}">
                <a16:creationId xmlns:a16="http://schemas.microsoft.com/office/drawing/2014/main" id="{5D710A5B-ACFF-FC29-9C6F-5C16550D3054}"/>
              </a:ext>
            </a:extLst>
          </p:cNvPr>
          <p:cNvGrpSpPr/>
          <p:nvPr/>
        </p:nvGrpSpPr>
        <p:grpSpPr>
          <a:xfrm>
            <a:off x="453297" y="4166808"/>
            <a:ext cx="468000" cy="468000"/>
            <a:chOff x="614898" y="3720736"/>
            <a:chExt cx="468000" cy="468000"/>
          </a:xfrm>
        </p:grpSpPr>
        <p:sp>
          <p:nvSpPr>
            <p:cNvPr id="48" name="楕円 47">
              <a:extLst>
                <a:ext uri="{FF2B5EF4-FFF2-40B4-BE49-F238E27FC236}">
                  <a16:creationId xmlns:a16="http://schemas.microsoft.com/office/drawing/2014/main" id="{1B5969E3-5E8D-1B8E-BEF5-7EEDE6180D0D}"/>
                </a:ext>
              </a:extLst>
            </p:cNvPr>
            <p:cNvSpPr/>
            <p:nvPr/>
          </p:nvSpPr>
          <p:spPr>
            <a:xfrm>
              <a:off x="614898" y="3720736"/>
              <a:ext cx="468000" cy="468000"/>
            </a:xfrm>
            <a:prstGeom prst="ellipse">
              <a:avLst/>
            </a:prstGeom>
            <a:solidFill>
              <a:srgbClr val="FCC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205EAE71-FD9D-935B-565E-41E3307EC49B}"/>
                </a:ext>
              </a:extLst>
            </p:cNvPr>
            <p:cNvSpPr txBox="1"/>
            <p:nvPr/>
          </p:nvSpPr>
          <p:spPr>
            <a:xfrm>
              <a:off x="686898" y="3824540"/>
              <a:ext cx="324000" cy="260392"/>
            </a:xfrm>
            <a:prstGeom prst="rect">
              <a:avLst/>
            </a:prstGeom>
            <a:noFill/>
          </p:spPr>
          <p:txBody>
            <a:bodyPr wrap="square" lIns="0" tIns="0" rIns="0" bIns="0">
              <a:spAutoFit/>
            </a:bodyPr>
            <a:lstStyle/>
            <a:p>
              <a:pPr algn="ctr">
                <a:lnSpc>
                  <a:spcPts val="2400"/>
                </a:lnSpc>
              </a:pPr>
              <a:r>
                <a:rPr lang="en-US" altLang="ja-JP" sz="1600" b="1" i="0" u="none" baseline="0" dirty="0">
                  <a:latin typeface="BIZ UDPゴシック" panose="020B0400000000000000" pitchFamily="50" charset="-128"/>
                  <a:ea typeface="BIZ UDPゴシック" panose="020B0400000000000000" pitchFamily="50" charset="-128"/>
                </a:rPr>
                <a:t>02</a:t>
              </a:r>
              <a:endParaRPr lang="en-US" altLang="ja-JP" sz="1200" b="1" u="sng" dirty="0">
                <a:latin typeface="BIZ UDPゴシック" panose="020B0400000000000000" pitchFamily="50" charset="-128"/>
                <a:ea typeface="BIZ UDPゴシック" panose="020B0400000000000000" pitchFamily="50" charset="-128"/>
              </a:endParaRPr>
            </a:p>
          </p:txBody>
        </p:sp>
      </p:grpSp>
      <p:grpSp>
        <p:nvGrpSpPr>
          <p:cNvPr id="51" name="グループ化 50">
            <a:extLst>
              <a:ext uri="{FF2B5EF4-FFF2-40B4-BE49-F238E27FC236}">
                <a16:creationId xmlns:a16="http://schemas.microsoft.com/office/drawing/2014/main" id="{5DCA55BA-5335-E576-A9E9-9586937F533B}"/>
              </a:ext>
            </a:extLst>
          </p:cNvPr>
          <p:cNvGrpSpPr/>
          <p:nvPr/>
        </p:nvGrpSpPr>
        <p:grpSpPr>
          <a:xfrm>
            <a:off x="453297" y="2765478"/>
            <a:ext cx="468000" cy="468000"/>
            <a:chOff x="614898" y="3720736"/>
            <a:chExt cx="468000" cy="468000"/>
          </a:xfrm>
        </p:grpSpPr>
        <p:sp>
          <p:nvSpPr>
            <p:cNvPr id="52" name="楕円 51">
              <a:extLst>
                <a:ext uri="{FF2B5EF4-FFF2-40B4-BE49-F238E27FC236}">
                  <a16:creationId xmlns:a16="http://schemas.microsoft.com/office/drawing/2014/main" id="{53979C45-706F-B93C-5DCB-F11AE69286CC}"/>
                </a:ext>
              </a:extLst>
            </p:cNvPr>
            <p:cNvSpPr/>
            <p:nvPr/>
          </p:nvSpPr>
          <p:spPr>
            <a:xfrm>
              <a:off x="614898" y="3720736"/>
              <a:ext cx="468000" cy="468000"/>
            </a:xfrm>
            <a:prstGeom prst="ellipse">
              <a:avLst/>
            </a:prstGeom>
            <a:solidFill>
              <a:srgbClr val="FCC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32C080A1-2BD1-7B6D-48A7-14A85729BA90}"/>
                </a:ext>
              </a:extLst>
            </p:cNvPr>
            <p:cNvSpPr txBox="1"/>
            <p:nvPr/>
          </p:nvSpPr>
          <p:spPr>
            <a:xfrm>
              <a:off x="686898" y="3824540"/>
              <a:ext cx="324000" cy="260392"/>
            </a:xfrm>
            <a:prstGeom prst="rect">
              <a:avLst/>
            </a:prstGeom>
            <a:noFill/>
          </p:spPr>
          <p:txBody>
            <a:bodyPr wrap="square" lIns="0" tIns="0" rIns="0" bIns="0">
              <a:spAutoFit/>
            </a:bodyPr>
            <a:lstStyle/>
            <a:p>
              <a:pPr algn="ctr">
                <a:lnSpc>
                  <a:spcPts val="2400"/>
                </a:lnSpc>
              </a:pPr>
              <a:r>
                <a:rPr lang="en-US" altLang="ja-JP" sz="1600" b="1" i="0" u="none" baseline="0" dirty="0">
                  <a:latin typeface="BIZ UDPゴシック" panose="020B0400000000000000" pitchFamily="50" charset="-128"/>
                  <a:ea typeface="BIZ UDPゴシック" panose="020B0400000000000000" pitchFamily="50" charset="-128"/>
                </a:rPr>
                <a:t>01</a:t>
              </a:r>
              <a:endParaRPr lang="en-US" altLang="ja-JP" sz="1200" b="1" u="sng" dirty="0">
                <a:latin typeface="BIZ UDPゴシック" panose="020B0400000000000000" pitchFamily="50" charset="-128"/>
                <a:ea typeface="BIZ UDPゴシック" panose="020B0400000000000000" pitchFamily="50" charset="-128"/>
              </a:endParaRPr>
            </a:p>
          </p:txBody>
        </p:sp>
      </p:grpSp>
      <p:cxnSp>
        <p:nvCxnSpPr>
          <p:cNvPr id="56" name="直線コネクタ 55">
            <a:extLst>
              <a:ext uri="{FF2B5EF4-FFF2-40B4-BE49-F238E27FC236}">
                <a16:creationId xmlns:a16="http://schemas.microsoft.com/office/drawing/2014/main" id="{A4FF71D9-1B1C-433A-3AE1-B88496AB4167}"/>
              </a:ext>
            </a:extLst>
          </p:cNvPr>
          <p:cNvCxnSpPr>
            <a:cxnSpLocks/>
            <a:stCxn id="48" idx="4"/>
          </p:cNvCxnSpPr>
          <p:nvPr/>
        </p:nvCxnSpPr>
        <p:spPr>
          <a:xfrm>
            <a:off x="687297" y="4634808"/>
            <a:ext cx="0" cy="1858549"/>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61" name="表 60">
            <a:extLst>
              <a:ext uri="{FF2B5EF4-FFF2-40B4-BE49-F238E27FC236}">
                <a16:creationId xmlns:a16="http://schemas.microsoft.com/office/drawing/2014/main" id="{40AD0266-35AF-8494-B1C8-7BDF73B85A81}"/>
              </a:ext>
            </a:extLst>
          </p:cNvPr>
          <p:cNvGraphicFramePr>
            <a:graphicFrameLocks noGrp="1"/>
          </p:cNvGraphicFramePr>
          <p:nvPr>
            <p:extLst>
              <p:ext uri="{D42A27DB-BD31-4B8C-83A1-F6EECF244321}">
                <p14:modId xmlns:p14="http://schemas.microsoft.com/office/powerpoint/2010/main" val="1766617038"/>
              </p:ext>
            </p:extLst>
          </p:nvPr>
        </p:nvGraphicFramePr>
        <p:xfrm>
          <a:off x="405780" y="2248671"/>
          <a:ext cx="8316000" cy="370840"/>
        </p:xfrm>
        <a:graphic>
          <a:graphicData uri="http://schemas.openxmlformats.org/drawingml/2006/table">
            <a:tbl>
              <a:tblPr firstRow="1" bandRow="1">
                <a:tableStyleId>{5C22544A-7EE6-4342-B048-85BDC9FD1C3A}</a:tableStyleId>
              </a:tblPr>
              <a:tblGrid>
                <a:gridCol w="8316000">
                  <a:extLst>
                    <a:ext uri="{9D8B030D-6E8A-4147-A177-3AD203B41FA5}">
                      <a16:colId xmlns:a16="http://schemas.microsoft.com/office/drawing/2014/main" val="13188558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i="0" dirty="0">
                          <a:solidFill>
                            <a:srgbClr val="FCC325"/>
                          </a:solidFill>
                          <a:effectLst/>
                          <a:latin typeface="Meiryo UI" panose="020B0604030504040204" pitchFamily="50" charset="-128"/>
                          <a:ea typeface="Meiryo UI" panose="020B0604030504040204" pitchFamily="50" charset="-128"/>
                        </a:rPr>
                        <a:t>▍</a:t>
                      </a:r>
                      <a:r>
                        <a:rPr lang="ja-JP" altLang="en-US" sz="1400" b="1" i="0" dirty="0">
                          <a:solidFill>
                            <a:schemeClr val="tx1"/>
                          </a:solidFill>
                          <a:effectLst/>
                          <a:latin typeface="BIZ UDGothic" panose="020B0400000000000000" pitchFamily="49" charset="-128"/>
                          <a:ea typeface="BIZ UDGothic" panose="020B0400000000000000" pitchFamily="49" charset="-128"/>
                        </a:rPr>
                        <a:t>消費者ホットライン「</a:t>
                      </a:r>
                      <a:r>
                        <a:rPr lang="en-US" altLang="ja-JP" sz="1400" b="1" i="0" dirty="0">
                          <a:solidFill>
                            <a:schemeClr val="tx1"/>
                          </a:solidFill>
                          <a:effectLst/>
                          <a:latin typeface="BIZ UDGothic" panose="020B0400000000000000" pitchFamily="49" charset="-128"/>
                          <a:ea typeface="BIZ UDGothic" panose="020B0400000000000000" pitchFamily="49" charset="-128"/>
                        </a:rPr>
                        <a:t>188</a:t>
                      </a:r>
                      <a:r>
                        <a:rPr lang="ja-JP" altLang="en-US" sz="1400" b="1" i="0" dirty="0">
                          <a:solidFill>
                            <a:schemeClr val="tx1"/>
                          </a:solidFill>
                          <a:effectLst/>
                          <a:latin typeface="BIZ UDGothic" panose="020B0400000000000000" pitchFamily="49" charset="-128"/>
                          <a:ea typeface="BIZ UDGothic" panose="020B0400000000000000" pitchFamily="49" charset="-128"/>
                        </a:rPr>
                        <a:t>」の利用方法</a:t>
                      </a:r>
                    </a:p>
                  </a:txBody>
                  <a:tcPr marL="72000" marR="0" marT="0" marB="0" anchor="ctr">
                    <a:lnB w="12700" cap="flat" cmpd="sng" algn="ctr">
                      <a:solidFill>
                        <a:srgbClr val="FCC325"/>
                      </a:solidFill>
                      <a:prstDash val="solid"/>
                      <a:round/>
                      <a:headEnd type="none" w="med" len="med"/>
                      <a:tailEnd type="none" w="med" len="med"/>
                    </a:lnB>
                    <a:noFill/>
                  </a:tcPr>
                </a:tc>
                <a:extLst>
                  <a:ext uri="{0D108BD9-81ED-4DB2-BD59-A6C34878D82A}">
                    <a16:rowId xmlns:a16="http://schemas.microsoft.com/office/drawing/2014/main" val="146771145"/>
                  </a:ext>
                </a:extLst>
              </a:tr>
            </a:tbl>
          </a:graphicData>
        </a:graphic>
      </p:graphicFrame>
      <p:pic>
        <p:nvPicPr>
          <p:cNvPr id="3" name="図 2" descr="部屋, 時計 が含まれている画像&#10;&#10;自動的に生成された説明">
            <a:extLst>
              <a:ext uri="{FF2B5EF4-FFF2-40B4-BE49-F238E27FC236}">
                <a16:creationId xmlns:a16="http://schemas.microsoft.com/office/drawing/2014/main" id="{1F345B87-C4D3-47DA-5B20-DCE960C88C61}"/>
              </a:ext>
            </a:extLst>
          </p:cNvPr>
          <p:cNvPicPr>
            <a:picLocks noChangeAspect="1"/>
          </p:cNvPicPr>
          <p:nvPr/>
        </p:nvPicPr>
        <p:blipFill rotWithShape="1">
          <a:blip r:embed="rId5">
            <a:extLst>
              <a:ext uri="{28A0092B-C50C-407E-A947-70E740481C1C}">
                <a14:useLocalDpi xmlns:a14="http://schemas.microsoft.com/office/drawing/2010/main" val="0"/>
              </a:ext>
            </a:extLst>
          </a:blip>
          <a:srcRect l="51225" t="28411" r="9261" b="18263"/>
          <a:stretch/>
        </p:blipFill>
        <p:spPr>
          <a:xfrm>
            <a:off x="7410209" y="4936765"/>
            <a:ext cx="1152927" cy="1614085"/>
          </a:xfrm>
          <a:prstGeom prst="rect">
            <a:avLst/>
          </a:prstGeom>
        </p:spPr>
      </p:pic>
      <p:graphicFrame>
        <p:nvGraphicFramePr>
          <p:cNvPr id="6" name="表 5">
            <a:extLst>
              <a:ext uri="{FF2B5EF4-FFF2-40B4-BE49-F238E27FC236}">
                <a16:creationId xmlns:a16="http://schemas.microsoft.com/office/drawing/2014/main" id="{646E7CDD-2C4F-D2F4-17B8-BEEC6B2BFA91}"/>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271926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E80E3C-ED4E-D925-8A00-B51BF68AAF3F}"/>
            </a:ext>
          </a:extLst>
        </p:cNvPr>
        <p:cNvGrpSpPr/>
        <p:nvPr/>
      </p:nvGrpSpPr>
      <p:grpSpPr>
        <a:xfrm>
          <a:off x="0" y="0"/>
          <a:ext cx="0" cy="0"/>
          <a:chOff x="0" y="0"/>
          <a:chExt cx="0" cy="0"/>
        </a:xfrm>
      </p:grpSpPr>
      <p:sp>
        <p:nvSpPr>
          <p:cNvPr id="8" name="テキスト ボックス 7">
            <a:extLst>
              <a:ext uri="{FF2B5EF4-FFF2-40B4-BE49-F238E27FC236}">
                <a16:creationId xmlns:a16="http://schemas.microsoft.com/office/drawing/2014/main" id="{1A0A7286-D72D-5EEE-17E7-9D7A69E42422}"/>
              </a:ext>
            </a:extLst>
          </p:cNvPr>
          <p:cNvSpPr txBox="1"/>
          <p:nvPr/>
        </p:nvSpPr>
        <p:spPr>
          <a:xfrm>
            <a:off x="1037763" y="1974068"/>
            <a:ext cx="7439275" cy="1377740"/>
          </a:xfrm>
          <a:prstGeom prst="rect">
            <a:avLst/>
          </a:prstGeom>
          <a:noFill/>
        </p:spPr>
        <p:txBody>
          <a:bodyPr wrap="square" lIns="36000" tIns="36000" rIns="36000" bIns="36000">
            <a:spAutoFit/>
          </a:bodyPr>
          <a:lstStyle/>
          <a:p>
            <a:pPr marL="180000" indent="-180000" algn="just">
              <a:lnSpc>
                <a:spcPts val="2100"/>
              </a:lnSpc>
              <a:buClr>
                <a:srgbClr val="FCC325"/>
              </a:buClr>
              <a:buFont typeface="Wingdings" panose="05000000000000000000" pitchFamily="2" charset="2"/>
              <a:buChar char="l"/>
            </a:pPr>
            <a:r>
              <a:rPr lang="ja-JP" altLang="en-US" sz="1400" i="0" u="none" baseline="0" dirty="0">
                <a:latin typeface="BIZ UDPゴシック" panose="020B0400000000000000" pitchFamily="50" charset="-128"/>
                <a:ea typeface="BIZ UDPゴシック" panose="020B0400000000000000" pitchFamily="50" charset="-128"/>
              </a:rPr>
              <a:t>自主交渉（相談者が事業者と交渉すること）で解決できた</a:t>
            </a:r>
          </a:p>
          <a:p>
            <a:pPr marL="180000" indent="-180000" algn="just">
              <a:lnSpc>
                <a:spcPts val="2100"/>
              </a:lnSpc>
              <a:buClr>
                <a:srgbClr val="FCC325"/>
              </a:buClr>
              <a:buFont typeface="Wingdings" panose="05000000000000000000" pitchFamily="2" charset="2"/>
              <a:buChar char="l"/>
            </a:pPr>
            <a:r>
              <a:rPr lang="ja-JP" altLang="en-US" sz="1400" i="0" u="none" baseline="0" dirty="0">
                <a:latin typeface="BIZ UDPゴシック" panose="020B0400000000000000" pitchFamily="50" charset="-128"/>
                <a:ea typeface="BIZ UDPゴシック" panose="020B0400000000000000" pitchFamily="50" charset="-128"/>
              </a:rPr>
              <a:t>クーリング・オフできるとわかった</a:t>
            </a:r>
          </a:p>
          <a:p>
            <a:pPr marL="180000" indent="-180000" algn="just">
              <a:lnSpc>
                <a:spcPts val="2100"/>
              </a:lnSpc>
              <a:buClr>
                <a:srgbClr val="FCC325"/>
              </a:buClr>
              <a:buFont typeface="Wingdings" panose="05000000000000000000" pitchFamily="2" charset="2"/>
              <a:buChar char="l"/>
            </a:pPr>
            <a:r>
              <a:rPr lang="ja-JP" altLang="en-US" sz="1400" i="0" u="none" baseline="0" dirty="0">
                <a:latin typeface="BIZ UDPゴシック" panose="020B0400000000000000" pitchFamily="50" charset="-128"/>
                <a:ea typeface="BIZ UDPゴシック" panose="020B0400000000000000" pitchFamily="50" charset="-128"/>
              </a:rPr>
              <a:t>相談員のあっせんで和解した</a:t>
            </a:r>
          </a:p>
          <a:p>
            <a:pPr marL="180000" indent="-180000" algn="just">
              <a:lnSpc>
                <a:spcPts val="2100"/>
              </a:lnSpc>
              <a:buClr>
                <a:srgbClr val="FCC325"/>
              </a:buClr>
              <a:buFont typeface="Wingdings" panose="05000000000000000000" pitchFamily="2" charset="2"/>
              <a:buChar char="l"/>
            </a:pPr>
            <a:r>
              <a:rPr lang="ja-JP" altLang="en-US" sz="1400" i="0" u="none" baseline="0" dirty="0">
                <a:latin typeface="BIZ UDPゴシック" panose="020B0400000000000000" pitchFamily="50" charset="-128"/>
                <a:ea typeface="BIZ UDPゴシック" panose="020B0400000000000000" pitchFamily="50" charset="-128"/>
              </a:rPr>
              <a:t>裁判や</a:t>
            </a:r>
            <a:r>
              <a:rPr lang="en-US" altLang="ja-JP" sz="1400" i="0" u="none" baseline="0" dirty="0">
                <a:latin typeface="BIZ UDPゴシック" panose="020B0400000000000000" pitchFamily="50" charset="-128"/>
                <a:ea typeface="BIZ UDPゴシック" panose="020B0400000000000000" pitchFamily="50" charset="-128"/>
              </a:rPr>
              <a:t>ADR(</a:t>
            </a:r>
            <a:r>
              <a:rPr lang="ja-JP" altLang="en-US" sz="1400" i="0" u="none" baseline="0" dirty="0">
                <a:latin typeface="BIZ UDPゴシック" panose="020B0400000000000000" pitchFamily="50" charset="-128"/>
                <a:ea typeface="BIZ UDPゴシック" panose="020B0400000000000000" pitchFamily="50" charset="-128"/>
              </a:rPr>
              <a:t>裁判外紛争解決</a:t>
            </a:r>
            <a:r>
              <a:rPr lang="en-US" altLang="ja-JP" sz="1400" i="0" u="none" baseline="0" dirty="0">
                <a:latin typeface="BIZ UDPゴシック" panose="020B0400000000000000" pitchFamily="50" charset="-128"/>
                <a:ea typeface="BIZ UDPゴシック" panose="020B0400000000000000" pitchFamily="50" charset="-128"/>
              </a:rPr>
              <a:t>)</a:t>
            </a:r>
            <a:r>
              <a:rPr lang="ja-JP" altLang="en-US" sz="1400" i="0" u="none" baseline="0" dirty="0">
                <a:latin typeface="BIZ UDPゴシック" panose="020B0400000000000000" pitchFamily="50" charset="-128"/>
                <a:ea typeface="BIZ UDPゴシック" panose="020B0400000000000000" pitchFamily="50" charset="-128"/>
              </a:rPr>
              <a:t>に移行した</a:t>
            </a:r>
          </a:p>
          <a:p>
            <a:pPr marL="180000" indent="-180000" algn="just">
              <a:lnSpc>
                <a:spcPts val="2100"/>
              </a:lnSpc>
              <a:buClr>
                <a:srgbClr val="FCC325"/>
              </a:buClr>
              <a:buFont typeface="Wingdings" panose="05000000000000000000" pitchFamily="2" charset="2"/>
              <a:buChar char="l"/>
            </a:pPr>
            <a:r>
              <a:rPr lang="ja-JP" altLang="en-US" sz="1400" i="0" u="none" baseline="0" dirty="0">
                <a:latin typeface="BIZ UDPゴシック" panose="020B0400000000000000" pitchFamily="50" charset="-128"/>
                <a:ea typeface="BIZ UDPゴシック" panose="020B0400000000000000" pitchFamily="50" charset="-128"/>
              </a:rPr>
              <a:t>返品や返金、修理や交換等に応じてもらえた　など</a:t>
            </a:r>
          </a:p>
        </p:txBody>
      </p:sp>
      <p:sp>
        <p:nvSpPr>
          <p:cNvPr id="17" name="角丸四角形 8">
            <a:extLst>
              <a:ext uri="{FF2B5EF4-FFF2-40B4-BE49-F238E27FC236}">
                <a16:creationId xmlns:a16="http://schemas.microsoft.com/office/drawing/2014/main" id="{860BB754-F56E-F2B6-1ABC-466823F4CE6E}"/>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5E68C76-5377-2B26-FD3C-CC2B021509E4}"/>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相談窓口</a:t>
            </a:r>
          </a:p>
        </p:txBody>
      </p:sp>
      <p:sp>
        <p:nvSpPr>
          <p:cNvPr id="7" name="テキスト ボックス 6">
            <a:extLst>
              <a:ext uri="{FF2B5EF4-FFF2-40B4-BE49-F238E27FC236}">
                <a16:creationId xmlns:a16="http://schemas.microsoft.com/office/drawing/2014/main" id="{6A9A49D0-C88A-5EA5-08C8-23A4C29F103A}"/>
              </a:ext>
            </a:extLst>
          </p:cNvPr>
          <p:cNvSpPr txBox="1"/>
          <p:nvPr/>
        </p:nvSpPr>
        <p:spPr>
          <a:xfrm>
            <a:off x="1037762" y="1556991"/>
            <a:ext cx="6624000" cy="292901"/>
          </a:xfrm>
          <a:prstGeom prst="rect">
            <a:avLst/>
          </a:prstGeom>
          <a:noFill/>
        </p:spPr>
        <p:txBody>
          <a:bodyPr wrap="square" lIns="0" tIns="0" rIns="0" bIns="0" anchor="t" anchorCtr="0">
            <a:spAutoFit/>
          </a:bodyPr>
          <a:lstStyle/>
          <a:p>
            <a:pPr>
              <a:lnSpc>
                <a:spcPts val="2700"/>
              </a:lnSpc>
            </a:pPr>
            <a:r>
              <a:rPr lang="ja-JP" altLang="en-US" b="1" dirty="0">
                <a:latin typeface="BIZ UDPゴシック" panose="020B0400000000000000" pitchFamily="50" charset="-128"/>
                <a:ea typeface="BIZ UDPゴシック" panose="020B0400000000000000" pitchFamily="50" charset="-128"/>
              </a:rPr>
              <a:t>相談することで、以下のように解決できるかもしれません。</a:t>
            </a:r>
          </a:p>
        </p:txBody>
      </p:sp>
      <p:sp>
        <p:nvSpPr>
          <p:cNvPr id="11" name="テキスト ボックス 10">
            <a:extLst>
              <a:ext uri="{FF2B5EF4-FFF2-40B4-BE49-F238E27FC236}">
                <a16:creationId xmlns:a16="http://schemas.microsoft.com/office/drawing/2014/main" id="{0EEC7A27-119F-3522-8D5A-0608351205CC}"/>
              </a:ext>
            </a:extLst>
          </p:cNvPr>
          <p:cNvSpPr txBox="1"/>
          <p:nvPr/>
        </p:nvSpPr>
        <p:spPr>
          <a:xfrm>
            <a:off x="1351051" y="5414592"/>
            <a:ext cx="2639944" cy="288147"/>
          </a:xfrm>
          <a:prstGeom prst="rect">
            <a:avLst/>
          </a:prstGeom>
          <a:solidFill>
            <a:schemeClr val="bg1"/>
          </a:solidFill>
        </p:spPr>
        <p:txBody>
          <a:bodyPr wrap="square" lIns="72000" tIns="36000" rIns="72000" bIns="36000">
            <a:spAutoFit/>
          </a:bodyPr>
          <a:lstStyle/>
          <a:p>
            <a:endParaRPr lang="ja-JP" altLang="en-US" sz="1400" b="1" i="0" u="none" strike="noStrike" baseline="0" dirty="0">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7DBD4CC3-9C16-8935-3C54-6F8885D58438}"/>
              </a:ext>
            </a:extLst>
          </p:cNvPr>
          <p:cNvGrpSpPr/>
          <p:nvPr/>
        </p:nvGrpSpPr>
        <p:grpSpPr>
          <a:xfrm>
            <a:off x="453297" y="1482778"/>
            <a:ext cx="468000" cy="468000"/>
            <a:chOff x="614898" y="3720736"/>
            <a:chExt cx="468000" cy="468000"/>
          </a:xfrm>
        </p:grpSpPr>
        <p:sp>
          <p:nvSpPr>
            <p:cNvPr id="52" name="楕円 51">
              <a:extLst>
                <a:ext uri="{FF2B5EF4-FFF2-40B4-BE49-F238E27FC236}">
                  <a16:creationId xmlns:a16="http://schemas.microsoft.com/office/drawing/2014/main" id="{A65456CC-C9B1-21E7-5025-0714209834E3}"/>
                </a:ext>
              </a:extLst>
            </p:cNvPr>
            <p:cNvSpPr/>
            <p:nvPr/>
          </p:nvSpPr>
          <p:spPr>
            <a:xfrm>
              <a:off x="614898" y="3720736"/>
              <a:ext cx="468000" cy="468000"/>
            </a:xfrm>
            <a:prstGeom prst="ellipse">
              <a:avLst/>
            </a:prstGeom>
            <a:solidFill>
              <a:srgbClr val="FCC32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8D3116D4-D168-62E6-287F-5D817E157036}"/>
                </a:ext>
              </a:extLst>
            </p:cNvPr>
            <p:cNvSpPr txBox="1"/>
            <p:nvPr/>
          </p:nvSpPr>
          <p:spPr>
            <a:xfrm>
              <a:off x="686898" y="3824540"/>
              <a:ext cx="324000" cy="260392"/>
            </a:xfrm>
            <a:prstGeom prst="rect">
              <a:avLst/>
            </a:prstGeom>
            <a:noFill/>
          </p:spPr>
          <p:txBody>
            <a:bodyPr wrap="square" lIns="0" tIns="0" rIns="0" bIns="0">
              <a:spAutoFit/>
            </a:bodyPr>
            <a:lstStyle/>
            <a:p>
              <a:pPr algn="ctr">
                <a:lnSpc>
                  <a:spcPts val="2400"/>
                </a:lnSpc>
              </a:pPr>
              <a:r>
                <a:rPr lang="en-US" altLang="ja-JP" sz="1600" b="1" i="0" u="none" baseline="0" dirty="0">
                  <a:latin typeface="BIZ UDPゴシック" panose="020B0400000000000000" pitchFamily="50" charset="-128"/>
                  <a:ea typeface="BIZ UDPゴシック" panose="020B0400000000000000" pitchFamily="50" charset="-128"/>
                </a:rPr>
                <a:t>03</a:t>
              </a:r>
              <a:endParaRPr lang="en-US" altLang="ja-JP" sz="1200" b="1" u="sng" dirty="0">
                <a:latin typeface="BIZ UDPゴシック" panose="020B0400000000000000" pitchFamily="50" charset="-128"/>
                <a:ea typeface="BIZ UDPゴシック" panose="020B0400000000000000" pitchFamily="50" charset="-128"/>
              </a:endParaRPr>
            </a:p>
          </p:txBody>
        </p:sp>
      </p:grpSp>
      <p:cxnSp>
        <p:nvCxnSpPr>
          <p:cNvPr id="56" name="直線コネクタ 55">
            <a:extLst>
              <a:ext uri="{FF2B5EF4-FFF2-40B4-BE49-F238E27FC236}">
                <a16:creationId xmlns:a16="http://schemas.microsoft.com/office/drawing/2014/main" id="{D8F16BC0-9A85-6672-C689-E0950152F339}"/>
              </a:ext>
            </a:extLst>
          </p:cNvPr>
          <p:cNvCxnSpPr>
            <a:cxnSpLocks/>
            <a:endCxn id="52" idx="0"/>
          </p:cNvCxnSpPr>
          <p:nvPr/>
        </p:nvCxnSpPr>
        <p:spPr>
          <a:xfrm>
            <a:off x="687297" y="1078808"/>
            <a:ext cx="0" cy="403970"/>
          </a:xfrm>
          <a:prstGeom prst="line">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aphicFrame>
        <p:nvGraphicFramePr>
          <p:cNvPr id="15" name="表 14">
            <a:extLst>
              <a:ext uri="{FF2B5EF4-FFF2-40B4-BE49-F238E27FC236}">
                <a16:creationId xmlns:a16="http://schemas.microsoft.com/office/drawing/2014/main" id="{6A9033ED-4A70-566F-C47D-D9D44898FCAE}"/>
              </a:ext>
            </a:extLst>
          </p:cNvPr>
          <p:cNvGraphicFramePr>
            <a:graphicFrameLocks noGrp="1"/>
          </p:cNvGraphicFramePr>
          <p:nvPr>
            <p:extLst>
              <p:ext uri="{D42A27DB-BD31-4B8C-83A1-F6EECF244321}">
                <p14:modId xmlns:p14="http://schemas.microsoft.com/office/powerpoint/2010/main" val="3407082699"/>
              </p:ext>
            </p:extLst>
          </p:nvPr>
        </p:nvGraphicFramePr>
        <p:xfrm>
          <a:off x="398682" y="3665876"/>
          <a:ext cx="8346637" cy="2772000"/>
        </p:xfrm>
        <a:graphic>
          <a:graphicData uri="http://schemas.openxmlformats.org/drawingml/2006/table">
            <a:tbl>
              <a:tblPr firstRow="1" bandRow="1"/>
              <a:tblGrid>
                <a:gridCol w="8346637">
                  <a:extLst>
                    <a:ext uri="{9D8B030D-6E8A-4147-A177-3AD203B41FA5}">
                      <a16:colId xmlns:a16="http://schemas.microsoft.com/office/drawing/2014/main" val="575072156"/>
                    </a:ext>
                  </a:extLst>
                </a:gridCol>
              </a:tblGrid>
              <a:tr h="432000">
                <a:tc>
                  <a:txBody>
                    <a:bodyPr/>
                    <a:lstStyle/>
                    <a:p>
                      <a:pPr algn="ctr">
                        <a:lnSpc>
                          <a:spcPts val="2000"/>
                        </a:lnSpc>
                      </a:pPr>
                      <a:r>
                        <a:rPr kumimoji="1" lang="ja-JP" altLang="en-US" sz="1500" b="1" dirty="0">
                          <a:solidFill>
                            <a:schemeClr val="tx1"/>
                          </a:solidFill>
                          <a:latin typeface="BIZ UDPゴシック" panose="020B0400000000000000" pitchFamily="50" charset="-128"/>
                          <a:ea typeface="BIZ UDPゴシック" panose="020B0400000000000000" pitchFamily="50" charset="-128"/>
                        </a:rPr>
                        <a:t>こんなときでも、お気軽にご相談、お問い合わせください。</a:t>
                      </a:r>
                    </a:p>
                  </a:txBody>
                  <a:tcPr marL="35996" marR="35996" marT="0" marB="0"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CC325"/>
                    </a:solidFill>
                  </a:tcPr>
                </a:tc>
                <a:extLst>
                  <a:ext uri="{0D108BD9-81ED-4DB2-BD59-A6C34878D82A}">
                    <a16:rowId xmlns:a16="http://schemas.microsoft.com/office/drawing/2014/main" val="4049035561"/>
                  </a:ext>
                </a:extLst>
              </a:tr>
              <a:tr h="1296000">
                <a:tc>
                  <a:txBody>
                    <a:bodyPr/>
                    <a:lstStyle/>
                    <a:p>
                      <a:pPr marL="171450" indent="-171450" algn="l">
                        <a:lnSpc>
                          <a:spcPts val="2200"/>
                        </a:lnSpc>
                        <a:buFont typeface="Wingdings" panose="05000000000000000000" pitchFamily="2" charset="2"/>
                        <a:buChar char="l"/>
                      </a:pPr>
                      <a:r>
                        <a:rPr kumimoji="1" lang="ja-JP" altLang="en-US" sz="12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親族や友人には相談できないプライベートな内容だ」</a:t>
                      </a:r>
                    </a:p>
                    <a:p>
                      <a:pPr marL="171450" indent="-171450" algn="l">
                        <a:lnSpc>
                          <a:spcPts val="2200"/>
                        </a:lnSpc>
                        <a:buFont typeface="Wingdings" panose="05000000000000000000" pitchFamily="2" charset="2"/>
                        <a:buChar char="l"/>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「未成年だが相談しても良いか」</a:t>
                      </a:r>
                    </a:p>
                    <a:p>
                      <a:pPr marL="171450" indent="-171450" algn="l">
                        <a:lnSpc>
                          <a:spcPts val="2200"/>
                        </a:lnSpc>
                        <a:buFont typeface="Wingdings" panose="05000000000000000000" pitchFamily="2" charset="2"/>
                        <a:buChar char="l"/>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「だまされたという確信がない、自分にも落ち度があったかも</a:t>
                      </a:r>
                      <a:r>
                        <a:rPr kumimoji="1" lang="en-US" altLang="ja-JP" sz="1400" b="1" dirty="0">
                          <a:solidFill>
                            <a:schemeClr val="tx1"/>
                          </a:solidFill>
                          <a:latin typeface="BIZ UDPゴシック" panose="020B0400000000000000" pitchFamily="50" charset="-128"/>
                          <a:ea typeface="BIZ UDPゴシック" panose="020B0400000000000000" pitchFamily="50" charset="-128"/>
                        </a:rPr>
                        <a:t>…</a:t>
                      </a:r>
                      <a:r>
                        <a:rPr kumimoji="1" lang="ja-JP" altLang="en-US" sz="1400" b="1" dirty="0">
                          <a:solidFill>
                            <a:schemeClr val="tx1"/>
                          </a:solidFill>
                          <a:latin typeface="BIZ UDPゴシック" panose="020B0400000000000000" pitchFamily="50" charset="-128"/>
                          <a:ea typeface="BIZ UDPゴシック" panose="020B0400000000000000" pitchFamily="50" charset="-128"/>
                        </a:rPr>
                        <a:t>」</a:t>
                      </a:r>
                    </a:p>
                    <a:p>
                      <a:pPr marL="171450" indent="-171450" algn="l">
                        <a:lnSpc>
                          <a:spcPts val="2200"/>
                        </a:lnSpc>
                        <a:buFont typeface="Wingdings" panose="05000000000000000000" pitchFamily="2" charset="2"/>
                        <a:buChar char="l"/>
                      </a:pPr>
                      <a:r>
                        <a:rPr kumimoji="1" lang="ja-JP" altLang="en-US" sz="1400" b="1" dirty="0">
                          <a:solidFill>
                            <a:schemeClr val="tx1"/>
                          </a:solidFill>
                          <a:latin typeface="BIZ UDPゴシック" panose="020B0400000000000000" pitchFamily="50" charset="-128"/>
                          <a:ea typeface="BIZ UDPゴシック" panose="020B0400000000000000" pitchFamily="50" charset="-128"/>
                        </a:rPr>
                        <a:t>「大事にはしたくないが、返金されるか知りたい」</a:t>
                      </a:r>
                      <a:endParaRPr kumimoji="1" lang="en-US" altLang="ja-JP" sz="1400" b="1" dirty="0">
                        <a:solidFill>
                          <a:schemeClr val="tx1"/>
                        </a:solidFill>
                        <a:latin typeface="BIZ UDPゴシック" panose="020B0400000000000000" pitchFamily="50" charset="-128"/>
                        <a:ea typeface="BIZ UDPゴシック" panose="020B0400000000000000" pitchFamily="50" charset="-128"/>
                      </a:endParaRPr>
                    </a:p>
                  </a:txBody>
                  <a:tcPr marL="180000" marR="35996" marT="0" marB="0"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56409529"/>
                  </a:ext>
                </a:extLst>
              </a:tr>
              <a:tr h="1044000">
                <a:tc>
                  <a:txBody>
                    <a:bodyPr/>
                    <a:lstStyle/>
                    <a:p>
                      <a:pPr marL="0" indent="0" algn="l">
                        <a:lnSpc>
                          <a:spcPts val="1900"/>
                        </a:lnSpc>
                        <a:buFont typeface="Wingdings" panose="05000000000000000000" pitchFamily="2" charset="2"/>
                        <a:buNone/>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個人情報は、本人の同意なしに第三者に提供されることはありません。</a:t>
                      </a:r>
                    </a:p>
                    <a:p>
                      <a:pPr marL="0" indent="0" algn="l">
                        <a:lnSpc>
                          <a:spcPts val="1900"/>
                        </a:lnSpc>
                        <a:buFont typeface="Wingdings" panose="05000000000000000000" pitchFamily="2" charset="2"/>
                        <a:buNone/>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相談情報は、全国の消費生活センター等をネットワークで結んだデータベース</a:t>
                      </a:r>
                      <a:r>
                        <a:rPr kumimoji="1" lang="en-US" altLang="ja-JP" sz="1300" b="0" dirty="0">
                          <a:solidFill>
                            <a:schemeClr val="tx1"/>
                          </a:solidFill>
                          <a:latin typeface="BIZ UDPゴシック" panose="020B0400000000000000" pitchFamily="50" charset="-128"/>
                          <a:ea typeface="BIZ UDPゴシック" panose="020B0400000000000000" pitchFamily="50" charset="-128"/>
                        </a:rPr>
                        <a:t>(PIO-NET)</a:t>
                      </a:r>
                      <a:r>
                        <a:rPr kumimoji="1" lang="ja-JP" altLang="en-US" sz="1300" b="0" dirty="0">
                          <a:solidFill>
                            <a:schemeClr val="tx1"/>
                          </a:solidFill>
                          <a:latin typeface="BIZ UDPゴシック" panose="020B0400000000000000" pitchFamily="50" charset="-128"/>
                          <a:ea typeface="BIZ UDPゴシック" panose="020B0400000000000000" pitchFamily="50" charset="-128"/>
                        </a:rPr>
                        <a:t>に集約され、</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p>
                      <a:pPr marL="0" indent="0" algn="l">
                        <a:lnSpc>
                          <a:spcPts val="1900"/>
                        </a:lnSpc>
                        <a:buFont typeface="Wingdings" panose="05000000000000000000" pitchFamily="2" charset="2"/>
                        <a:buNone/>
                      </a:pPr>
                      <a:r>
                        <a:rPr kumimoji="1" lang="ja-JP" altLang="en-US" sz="1300" b="0" dirty="0">
                          <a:solidFill>
                            <a:schemeClr val="tx1"/>
                          </a:solidFill>
                          <a:latin typeface="BIZ UDPゴシック" panose="020B0400000000000000" pitchFamily="50" charset="-128"/>
                          <a:ea typeface="BIZ UDPゴシック" panose="020B0400000000000000" pitchFamily="50" charset="-128"/>
                        </a:rPr>
                        <a:t>個人が特定されないようにした上で、注意喚起等による消費者被害の未然防止・拡大防止などにも役立てられています。</a:t>
                      </a:r>
                      <a:endParaRPr kumimoji="1" lang="en-US" altLang="ja-JP" sz="1300" b="0" dirty="0">
                        <a:solidFill>
                          <a:schemeClr val="tx1"/>
                        </a:solidFill>
                        <a:latin typeface="BIZ UDPゴシック" panose="020B0400000000000000" pitchFamily="50" charset="-128"/>
                        <a:ea typeface="BIZ UDPゴシック" panose="020B0400000000000000" pitchFamily="50" charset="-128"/>
                      </a:endParaRPr>
                    </a:p>
                  </a:txBody>
                  <a:tcPr marL="180000" marR="35996" marT="72000" marB="0">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2001227"/>
                  </a:ext>
                </a:extLst>
              </a:tr>
            </a:tbl>
          </a:graphicData>
        </a:graphic>
      </p:graphicFrame>
      <p:pic>
        <p:nvPicPr>
          <p:cNvPr id="5" name="図 4" descr="男性の顔の絵&#10;&#10;低い精度で自動的に生成された説明">
            <a:extLst>
              <a:ext uri="{FF2B5EF4-FFF2-40B4-BE49-F238E27FC236}">
                <a16:creationId xmlns:a16="http://schemas.microsoft.com/office/drawing/2014/main" id="{F518CE1D-07CF-4D48-6830-D5CFA206A623}"/>
              </a:ext>
            </a:extLst>
          </p:cNvPr>
          <p:cNvPicPr>
            <a:picLocks noChangeAspect="1"/>
          </p:cNvPicPr>
          <p:nvPr/>
        </p:nvPicPr>
        <p:blipFill rotWithShape="1">
          <a:blip r:embed="rId2">
            <a:extLst>
              <a:ext uri="{28A0092B-C50C-407E-A947-70E740481C1C}">
                <a14:useLocalDpi xmlns:a14="http://schemas.microsoft.com/office/drawing/2010/main" val="0"/>
              </a:ext>
            </a:extLst>
          </a:blip>
          <a:srcRect l="8384" t="13627" r="12046" b="16196"/>
          <a:stretch/>
        </p:blipFill>
        <p:spPr>
          <a:xfrm>
            <a:off x="6719387" y="1880054"/>
            <a:ext cx="1805743" cy="1652106"/>
          </a:xfrm>
          <a:prstGeom prst="rect">
            <a:avLst/>
          </a:prstGeom>
        </p:spPr>
      </p:pic>
      <p:pic>
        <p:nvPicPr>
          <p:cNvPr id="20" name="図 19" descr="部屋, 時計 が含まれている画像&#10;&#10;自動的に生成された説明">
            <a:extLst>
              <a:ext uri="{FF2B5EF4-FFF2-40B4-BE49-F238E27FC236}">
                <a16:creationId xmlns:a16="http://schemas.microsoft.com/office/drawing/2014/main" id="{FD8878D0-B787-62A2-D45D-9BA0CFD579F0}"/>
              </a:ext>
            </a:extLst>
          </p:cNvPr>
          <p:cNvPicPr>
            <a:picLocks noChangeAspect="1"/>
          </p:cNvPicPr>
          <p:nvPr/>
        </p:nvPicPr>
        <p:blipFill rotWithShape="1">
          <a:blip r:embed="rId3">
            <a:extLst>
              <a:ext uri="{28A0092B-C50C-407E-A947-70E740481C1C}">
                <a14:useLocalDpi xmlns:a14="http://schemas.microsoft.com/office/drawing/2010/main" val="0"/>
              </a:ext>
            </a:extLst>
          </a:blip>
          <a:srcRect l="5023" t="28411" r="9260" b="18263"/>
          <a:stretch/>
        </p:blipFill>
        <p:spPr>
          <a:xfrm>
            <a:off x="6718658" y="4286380"/>
            <a:ext cx="1807200" cy="1166312"/>
          </a:xfrm>
          <a:prstGeom prst="rect">
            <a:avLst/>
          </a:prstGeom>
        </p:spPr>
      </p:pic>
      <p:graphicFrame>
        <p:nvGraphicFramePr>
          <p:cNvPr id="3" name="表 2">
            <a:extLst>
              <a:ext uri="{FF2B5EF4-FFF2-40B4-BE49-F238E27FC236}">
                <a16:creationId xmlns:a16="http://schemas.microsoft.com/office/drawing/2014/main" id="{2B42C8AD-631F-D37A-D669-6C442050BB96}"/>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65469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8">
            <a:extLst>
              <a:ext uri="{FF2B5EF4-FFF2-40B4-BE49-F238E27FC236}">
                <a16:creationId xmlns:a16="http://schemas.microsoft.com/office/drawing/2014/main" id="{0A808DCD-E2F1-1D8B-CFC9-49BB2C20D26E}"/>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D7580D2D-46A3-BCBB-26C4-586AC7C398F5}"/>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相談窓口</a:t>
            </a:r>
          </a:p>
        </p:txBody>
      </p:sp>
      <p:graphicFrame>
        <p:nvGraphicFramePr>
          <p:cNvPr id="4" name="表 3">
            <a:extLst>
              <a:ext uri="{FF2B5EF4-FFF2-40B4-BE49-F238E27FC236}">
                <a16:creationId xmlns:a16="http://schemas.microsoft.com/office/drawing/2014/main" id="{FF6934A5-EFC5-7177-7A74-6BD0CB54195D}"/>
              </a:ext>
            </a:extLst>
          </p:cNvPr>
          <p:cNvGraphicFramePr>
            <a:graphicFrameLocks noGrp="1"/>
          </p:cNvGraphicFramePr>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➋</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弁護士などの法律の専門家に相談</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テキスト ボックス 4">
            <a:extLst>
              <a:ext uri="{FF2B5EF4-FFF2-40B4-BE49-F238E27FC236}">
                <a16:creationId xmlns:a16="http://schemas.microsoft.com/office/drawing/2014/main" id="{77B2EEA8-D768-F4D8-8D47-A6D881C9BB42}"/>
              </a:ext>
            </a:extLst>
          </p:cNvPr>
          <p:cNvSpPr txBox="1"/>
          <p:nvPr/>
        </p:nvSpPr>
        <p:spPr>
          <a:xfrm>
            <a:off x="1561372" y="1745285"/>
            <a:ext cx="6579327" cy="1057703"/>
          </a:xfrm>
          <a:prstGeom prst="rect">
            <a:avLst/>
          </a:prstGeom>
          <a:noFill/>
        </p:spPr>
        <p:txBody>
          <a:bodyPr wrap="square" lIns="36000" tIns="180000" rIns="0" bIns="0" anchor="t" anchorCtr="0">
            <a:spAutoFit/>
          </a:bodyPr>
          <a:lstStyle/>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事業者とトラブルになり、弁護士に相談や依頼をして解決したい</a:t>
            </a:r>
          </a:p>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支払ったお金を取り戻したい</a:t>
            </a:r>
          </a:p>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法的な解決方法を探したい　　　　　</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　　　　　　など</a:t>
            </a:r>
          </a:p>
        </p:txBody>
      </p:sp>
      <p:grpSp>
        <p:nvGrpSpPr>
          <p:cNvPr id="6" name="グループ化 5">
            <a:extLst>
              <a:ext uri="{FF2B5EF4-FFF2-40B4-BE49-F238E27FC236}">
                <a16:creationId xmlns:a16="http://schemas.microsoft.com/office/drawing/2014/main" id="{0F936CAC-6042-4904-EE1A-FF1977D54233}"/>
              </a:ext>
            </a:extLst>
          </p:cNvPr>
          <p:cNvGrpSpPr/>
          <p:nvPr/>
        </p:nvGrpSpPr>
        <p:grpSpPr>
          <a:xfrm>
            <a:off x="365125" y="1910455"/>
            <a:ext cx="1152000" cy="336884"/>
            <a:chOff x="-1524569" y="2039719"/>
            <a:chExt cx="1152000" cy="336884"/>
          </a:xfrm>
        </p:grpSpPr>
        <p:sp>
          <p:nvSpPr>
            <p:cNvPr id="7" name="フリーフォーム: 図形 6">
              <a:extLst>
                <a:ext uri="{FF2B5EF4-FFF2-40B4-BE49-F238E27FC236}">
                  <a16:creationId xmlns:a16="http://schemas.microsoft.com/office/drawing/2014/main" id="{C3B3A04D-6908-7EB6-F0EE-1043D68CAA24}"/>
                </a:ext>
              </a:extLst>
            </p:cNvPr>
            <p:cNvSpPr/>
            <p:nvPr/>
          </p:nvSpPr>
          <p:spPr>
            <a:xfrm rot="5400000">
              <a:off x="-1117011" y="1632161"/>
              <a:ext cx="336884" cy="1152000"/>
            </a:xfrm>
            <a:custGeom>
              <a:avLst/>
              <a:gdLst>
                <a:gd name="connsiteX0" fmla="*/ 0 w 432000"/>
                <a:gd name="connsiteY0" fmla="*/ 1030848 h 1030848"/>
                <a:gd name="connsiteX1" fmla="*/ 0 w 432000"/>
                <a:gd name="connsiteY1" fmla="*/ 102749 h 1030848"/>
                <a:gd name="connsiteX2" fmla="*/ 137727 w 432000"/>
                <a:gd name="connsiteY2" fmla="*/ 102749 h 1030848"/>
                <a:gd name="connsiteX3" fmla="*/ 223351 w 432000"/>
                <a:gd name="connsiteY3" fmla="*/ 0 h 1030848"/>
                <a:gd name="connsiteX4" fmla="*/ 308975 w 432000"/>
                <a:gd name="connsiteY4" fmla="*/ 102749 h 1030848"/>
                <a:gd name="connsiteX5" fmla="*/ 432000 w 432000"/>
                <a:gd name="connsiteY5" fmla="*/ 102749 h 1030848"/>
                <a:gd name="connsiteX6" fmla="*/ 432000 w 432000"/>
                <a:gd name="connsiteY6" fmla="*/ 1030848 h 10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00" h="1030848">
                  <a:moveTo>
                    <a:pt x="0" y="1030848"/>
                  </a:moveTo>
                  <a:lnTo>
                    <a:pt x="0" y="102749"/>
                  </a:lnTo>
                  <a:lnTo>
                    <a:pt x="137727" y="102749"/>
                  </a:lnTo>
                  <a:lnTo>
                    <a:pt x="223351" y="0"/>
                  </a:lnTo>
                  <a:lnTo>
                    <a:pt x="308975" y="102749"/>
                  </a:lnTo>
                  <a:lnTo>
                    <a:pt x="432000" y="102749"/>
                  </a:lnTo>
                  <a:lnTo>
                    <a:pt x="432000" y="1030848"/>
                  </a:lnTo>
                  <a:close/>
                </a:path>
              </a:pathLst>
            </a:custGeom>
            <a:solidFill>
              <a:srgbClr val="155CAF"/>
            </a:solid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bg1"/>
                </a:solidFill>
              </a:endParaRPr>
            </a:p>
          </p:txBody>
        </p:sp>
        <p:sp>
          <p:nvSpPr>
            <p:cNvPr id="8" name="テキスト ボックス 7">
              <a:extLst>
                <a:ext uri="{FF2B5EF4-FFF2-40B4-BE49-F238E27FC236}">
                  <a16:creationId xmlns:a16="http://schemas.microsoft.com/office/drawing/2014/main" id="{D10E6B6C-D1B9-1052-0658-9282955E0D52}"/>
                </a:ext>
              </a:extLst>
            </p:cNvPr>
            <p:cNvSpPr txBox="1"/>
            <p:nvPr/>
          </p:nvSpPr>
          <p:spPr>
            <a:xfrm>
              <a:off x="-1510484" y="2079893"/>
              <a:ext cx="999944" cy="258395"/>
            </a:xfrm>
            <a:prstGeom prst="rect">
              <a:avLst/>
            </a:prstGeom>
            <a:noFill/>
          </p:spPr>
          <p:txBody>
            <a:bodyPr wrap="square" lIns="36000" tIns="36000" rIns="0" bIns="36000" rtlCol="0">
              <a:spAutoFit/>
            </a:bodyPr>
            <a:lstStyle/>
            <a:p>
              <a:pPr algn="ctr">
                <a:lnSpc>
                  <a:spcPts val="1650"/>
                </a:lnSpc>
              </a:pPr>
              <a:r>
                <a:rPr lang="ja-JP" altLang="en-US" sz="1200" b="1" dirty="0">
                  <a:solidFill>
                    <a:schemeClr val="bg1"/>
                  </a:solidFill>
                  <a:latin typeface="BIZ UDPゴシック" panose="020B0400000000000000" pitchFamily="50" charset="-128"/>
                  <a:ea typeface="BIZ UDPゴシック" panose="020B0400000000000000" pitchFamily="50" charset="-128"/>
                </a:rPr>
                <a:t>こんなときに</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aphicFrame>
        <p:nvGraphicFramePr>
          <p:cNvPr id="9" name="表 8">
            <a:extLst>
              <a:ext uri="{FF2B5EF4-FFF2-40B4-BE49-F238E27FC236}">
                <a16:creationId xmlns:a16="http://schemas.microsoft.com/office/drawing/2014/main" id="{02470E9B-737A-017F-F033-1392E4C9D02F}"/>
              </a:ext>
            </a:extLst>
          </p:cNvPr>
          <p:cNvGraphicFramePr>
            <a:graphicFrameLocks noGrp="1"/>
          </p:cNvGraphicFramePr>
          <p:nvPr>
            <p:extLst>
              <p:ext uri="{D42A27DB-BD31-4B8C-83A1-F6EECF244321}">
                <p14:modId xmlns:p14="http://schemas.microsoft.com/office/powerpoint/2010/main" val="3682271813"/>
              </p:ext>
            </p:extLst>
          </p:nvPr>
        </p:nvGraphicFramePr>
        <p:xfrm>
          <a:off x="395288" y="2928895"/>
          <a:ext cx="8316000" cy="432000"/>
        </p:xfrm>
        <a:graphic>
          <a:graphicData uri="http://schemas.openxmlformats.org/drawingml/2006/table">
            <a:tbl>
              <a:tblPr firstRow="1" bandRow="1"/>
              <a:tblGrid>
                <a:gridCol w="108000">
                  <a:extLst>
                    <a:ext uri="{9D8B030D-6E8A-4147-A177-3AD203B41FA5}">
                      <a16:colId xmlns:a16="http://schemas.microsoft.com/office/drawing/2014/main" val="20000"/>
                    </a:ext>
                  </a:extLst>
                </a:gridCol>
                <a:gridCol w="8208000">
                  <a:extLst>
                    <a:ext uri="{9D8B030D-6E8A-4147-A177-3AD203B41FA5}">
                      <a16:colId xmlns:a16="http://schemas.microsoft.com/office/drawing/2014/main" val="20001"/>
                    </a:ext>
                  </a:extLst>
                </a:gridCol>
              </a:tblGrid>
              <a:tr h="432000">
                <a:tc>
                  <a:txBody>
                    <a:bodyPr/>
                    <a:lstStyle/>
                    <a:p>
                      <a:pPr algn="ctr">
                        <a:lnSpc>
                          <a:spcPts val="3000"/>
                        </a:lnSpc>
                      </a:pPr>
                      <a:endParaRPr kumimoji="1" lang="ja-JP" altLang="en-US" sz="2000" b="0" dirty="0">
                        <a:solidFill>
                          <a:schemeClr val="tx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CC325"/>
                    </a:solid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日本弁護士連合会「ひまわりお悩み</a:t>
                      </a:r>
                      <a:r>
                        <a:rPr kumimoji="1" lang="en-US" altLang="ja-JP"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110</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番」</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10" name="表 9">
            <a:extLst>
              <a:ext uri="{FF2B5EF4-FFF2-40B4-BE49-F238E27FC236}">
                <a16:creationId xmlns:a16="http://schemas.microsoft.com/office/drawing/2014/main" id="{731C367C-F3E5-CB92-01AB-6266D50BB847}"/>
              </a:ext>
            </a:extLst>
          </p:cNvPr>
          <p:cNvGraphicFramePr>
            <a:graphicFrameLocks noGrp="1"/>
          </p:cNvGraphicFramePr>
          <p:nvPr>
            <p:extLst>
              <p:ext uri="{D42A27DB-BD31-4B8C-83A1-F6EECF244321}">
                <p14:modId xmlns:p14="http://schemas.microsoft.com/office/powerpoint/2010/main" val="2313415695"/>
              </p:ext>
            </p:extLst>
          </p:nvPr>
        </p:nvGraphicFramePr>
        <p:xfrm>
          <a:off x="395288" y="4338273"/>
          <a:ext cx="8316000" cy="432000"/>
        </p:xfrm>
        <a:graphic>
          <a:graphicData uri="http://schemas.openxmlformats.org/drawingml/2006/table">
            <a:tbl>
              <a:tblPr firstRow="1" bandRow="1"/>
              <a:tblGrid>
                <a:gridCol w="108000">
                  <a:extLst>
                    <a:ext uri="{9D8B030D-6E8A-4147-A177-3AD203B41FA5}">
                      <a16:colId xmlns:a16="http://schemas.microsoft.com/office/drawing/2014/main" val="20000"/>
                    </a:ext>
                  </a:extLst>
                </a:gridCol>
                <a:gridCol w="8208000">
                  <a:extLst>
                    <a:ext uri="{9D8B030D-6E8A-4147-A177-3AD203B41FA5}">
                      <a16:colId xmlns:a16="http://schemas.microsoft.com/office/drawing/2014/main" val="20001"/>
                    </a:ext>
                  </a:extLst>
                </a:gridCol>
              </a:tblGrid>
              <a:tr h="432000">
                <a:tc>
                  <a:txBody>
                    <a:bodyPr/>
                    <a:lstStyle/>
                    <a:p>
                      <a:pPr algn="ctr">
                        <a:lnSpc>
                          <a:spcPts val="3000"/>
                        </a:lnSpc>
                      </a:pPr>
                      <a:endParaRPr kumimoji="1" lang="ja-JP" altLang="en-US" sz="2000" b="0" dirty="0">
                        <a:solidFill>
                          <a:schemeClr val="tx1"/>
                        </a:solidFill>
                        <a:latin typeface="ＭＳ Ｐゴシック" panose="020B0600070205080204" pitchFamily="50" charset="-128"/>
                        <a:ea typeface="ＭＳ Ｐゴシック" panose="020B0600070205080204" pitchFamily="50" charset="-128"/>
                      </a:endParaRP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CC325"/>
                    </a:solid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法テラス</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28575"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テキスト ボックス 11">
            <a:extLst>
              <a:ext uri="{FF2B5EF4-FFF2-40B4-BE49-F238E27FC236}">
                <a16:creationId xmlns:a16="http://schemas.microsoft.com/office/drawing/2014/main" id="{981B4B3A-8E28-9317-6BED-841B8C8EB4A1}"/>
              </a:ext>
            </a:extLst>
          </p:cNvPr>
          <p:cNvSpPr txBox="1"/>
          <p:nvPr/>
        </p:nvSpPr>
        <p:spPr>
          <a:xfrm>
            <a:off x="4686300" y="3463419"/>
            <a:ext cx="3394412" cy="766029"/>
          </a:xfrm>
          <a:prstGeom prst="rect">
            <a:avLst/>
          </a:prstGeom>
          <a:solidFill>
            <a:srgbClr val="F0DC61">
              <a:alpha val="40000"/>
            </a:srgbClr>
          </a:solidFill>
        </p:spPr>
        <p:txBody>
          <a:bodyPr wrap="square" lIns="72000" tIns="54000" rIns="72000" bIns="54000">
            <a:spAutoFit/>
          </a:bodyPr>
          <a:lstStyle/>
          <a:p>
            <a:pPr marL="177800" indent="-177800" algn="just">
              <a:lnSpc>
                <a:spcPts val="1800"/>
              </a:lnSpc>
            </a:pP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このダイヤルは通話料がかかります。</a:t>
            </a:r>
          </a:p>
          <a:p>
            <a:pPr marL="161925" algn="just">
              <a:lnSpc>
                <a:spcPts val="1800"/>
              </a:lnSpc>
            </a:pPr>
            <a:r>
              <a:rPr lang="ja-JP" altLang="en-US" sz="1200" b="1" dirty="0">
                <a:latin typeface="BIZ UDPゴシック" panose="020B0400000000000000" pitchFamily="50" charset="-128"/>
                <a:ea typeface="BIZ UDPゴシック" panose="020B0400000000000000" pitchFamily="50" charset="-128"/>
              </a:rPr>
              <a:t>また、</a:t>
            </a:r>
            <a:r>
              <a:rPr lang="en-US" altLang="ja-JP" sz="1200" b="1" dirty="0">
                <a:latin typeface="BIZ UDPゴシック" panose="020B0400000000000000" pitchFamily="50" charset="-128"/>
                <a:ea typeface="BIZ UDPゴシック" panose="020B0400000000000000" pitchFamily="50" charset="-128"/>
              </a:rPr>
              <a:t>050IP</a:t>
            </a:r>
            <a:r>
              <a:rPr lang="ja-JP" altLang="en-US" sz="1200" b="1" dirty="0">
                <a:latin typeface="BIZ UDPゴシック" panose="020B0400000000000000" pitchFamily="50" charset="-128"/>
                <a:ea typeface="BIZ UDPゴシック" panose="020B0400000000000000" pitchFamily="50" charset="-128"/>
              </a:rPr>
              <a:t>電話（回線の種類による）からはつながりません。</a:t>
            </a:r>
            <a:endParaRPr lang="en-US" altLang="ja-JP" sz="1200" b="1" u="sng" dirty="0">
              <a:solidFill>
                <a:srgbClr val="0070C0"/>
              </a:solidFill>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42C38B77-E9C1-46B8-3397-8B529592A066}"/>
              </a:ext>
            </a:extLst>
          </p:cNvPr>
          <p:cNvGrpSpPr/>
          <p:nvPr/>
        </p:nvGrpSpPr>
        <p:grpSpPr>
          <a:xfrm>
            <a:off x="716294" y="3594638"/>
            <a:ext cx="3482269" cy="503590"/>
            <a:chOff x="-2785606" y="-1017904"/>
            <a:chExt cx="3482269" cy="503590"/>
          </a:xfrm>
        </p:grpSpPr>
        <p:pic>
          <p:nvPicPr>
            <p:cNvPr id="15" name="グラフィックス 14" descr="受話器 単色塗りつぶし">
              <a:extLst>
                <a:ext uri="{FF2B5EF4-FFF2-40B4-BE49-F238E27FC236}">
                  <a16:creationId xmlns:a16="http://schemas.microsoft.com/office/drawing/2014/main" id="{AA2885B0-8255-F8C0-4699-31D6C8655B7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85606" y="-986113"/>
              <a:ext cx="468000" cy="468000"/>
            </a:xfrm>
            <a:prstGeom prst="rect">
              <a:avLst/>
            </a:prstGeom>
          </p:spPr>
        </p:pic>
        <p:sp>
          <p:nvSpPr>
            <p:cNvPr id="16" name="テキスト ボックス 15">
              <a:extLst>
                <a:ext uri="{FF2B5EF4-FFF2-40B4-BE49-F238E27FC236}">
                  <a16:creationId xmlns:a16="http://schemas.microsoft.com/office/drawing/2014/main" id="{B165150E-6706-F2BF-4ED7-4AC90C25B294}"/>
                </a:ext>
              </a:extLst>
            </p:cNvPr>
            <p:cNvSpPr txBox="1"/>
            <p:nvPr/>
          </p:nvSpPr>
          <p:spPr>
            <a:xfrm>
              <a:off x="-2338137" y="-1017904"/>
              <a:ext cx="3034800" cy="503590"/>
            </a:xfrm>
            <a:prstGeom prst="rect">
              <a:avLst/>
            </a:prstGeom>
            <a:noFill/>
          </p:spPr>
          <p:txBody>
            <a:bodyPr wrap="square" lIns="36000" tIns="36000" rIns="36000" bIns="36000" rtlCol="0">
              <a:spAutoFit/>
            </a:bodyPr>
            <a:lstStyle/>
            <a:p>
              <a:r>
                <a:rPr kumimoji="1" lang="en-US" altLang="ja-JP" sz="2800" b="1" dirty="0">
                  <a:latin typeface="Meiryo UI" panose="020B0604030504040204" pitchFamily="50" charset="-128"/>
                  <a:ea typeface="Meiryo UI" panose="020B0604030504040204" pitchFamily="50" charset="-128"/>
                </a:rPr>
                <a:t>0570-783-110</a:t>
              </a:r>
              <a:endParaRPr kumimoji="1" lang="ja-JP" altLang="en-US" sz="2800" b="1" dirty="0">
                <a:latin typeface="Meiryo UI" panose="020B0604030504040204" pitchFamily="50" charset="-128"/>
                <a:ea typeface="Meiryo UI" panose="020B0604030504040204" pitchFamily="50" charset="-128"/>
              </a:endParaRPr>
            </a:p>
          </p:txBody>
        </p:sp>
      </p:grpSp>
      <p:graphicFrame>
        <p:nvGraphicFramePr>
          <p:cNvPr id="11" name="表 10">
            <a:extLst>
              <a:ext uri="{FF2B5EF4-FFF2-40B4-BE49-F238E27FC236}">
                <a16:creationId xmlns:a16="http://schemas.microsoft.com/office/drawing/2014/main" id="{F34A2AD9-7525-F4A1-59B3-07767E067962}"/>
              </a:ext>
            </a:extLst>
          </p:cNvPr>
          <p:cNvGraphicFramePr>
            <a:graphicFrameLocks noGrp="1"/>
          </p:cNvGraphicFramePr>
          <p:nvPr>
            <p:extLst>
              <p:ext uri="{D42A27DB-BD31-4B8C-83A1-F6EECF244321}">
                <p14:modId xmlns:p14="http://schemas.microsoft.com/office/powerpoint/2010/main" val="4191352558"/>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テキスト ボックス 12">
            <a:extLst>
              <a:ext uri="{FF2B5EF4-FFF2-40B4-BE49-F238E27FC236}">
                <a16:creationId xmlns:a16="http://schemas.microsoft.com/office/drawing/2014/main" id="{4478742B-0882-9AFF-92A6-3BAC44B70A47}"/>
              </a:ext>
            </a:extLst>
          </p:cNvPr>
          <p:cNvSpPr txBox="1"/>
          <p:nvPr/>
        </p:nvSpPr>
        <p:spPr>
          <a:xfrm>
            <a:off x="462875" y="4772503"/>
            <a:ext cx="3639225" cy="620088"/>
          </a:xfrm>
          <a:prstGeom prst="rect">
            <a:avLst/>
          </a:prstGeom>
          <a:noFill/>
        </p:spPr>
        <p:txBody>
          <a:bodyPr wrap="square" lIns="36000" tIns="144000" rIns="0" bIns="0" anchor="t" anchorCtr="0">
            <a:spAutoFit/>
          </a:bodyPr>
          <a:lstStyle/>
          <a:p>
            <a:pPr algn="just">
              <a:lnSpc>
                <a:spcPts val="2000"/>
              </a:lnSpc>
              <a:buClr>
                <a:srgbClr val="FCC325"/>
              </a:buClr>
            </a:pPr>
            <a:r>
              <a:rPr lang="ja-JP" altLang="en-US" sz="1400" b="1" dirty="0">
                <a:solidFill>
                  <a:srgbClr val="FCC325"/>
                </a:solidFill>
                <a:latin typeface="Meiryo UI" panose="020B0604030504040204" pitchFamily="50" charset="-128"/>
                <a:ea typeface="Meiryo UI" panose="020B0604030504040204" pitchFamily="50" charset="-128"/>
              </a:rPr>
              <a:t>▍</a:t>
            </a:r>
            <a:r>
              <a:rPr lang="ja-JP" altLang="en-US" sz="1400" b="1" dirty="0">
                <a:latin typeface="BIZ UDPゴシック" panose="020B0400000000000000" pitchFamily="50" charset="-128"/>
                <a:ea typeface="BIZ UDPゴシック" panose="020B0400000000000000" pitchFamily="50" charset="-128"/>
              </a:rPr>
              <a:t>一般的な消費者問題</a:t>
            </a:r>
            <a:endParaRPr lang="en-US" altLang="ja-JP" sz="1400" b="1" dirty="0">
              <a:latin typeface="BIZ UDPゴシック" panose="020B0400000000000000" pitchFamily="50" charset="-128"/>
              <a:ea typeface="BIZ UDPゴシック" panose="020B0400000000000000" pitchFamily="50" charset="-128"/>
            </a:endParaRPr>
          </a:p>
          <a:p>
            <a:pPr marL="139700" algn="just">
              <a:lnSpc>
                <a:spcPts val="2000"/>
              </a:lnSpc>
              <a:buClr>
                <a:srgbClr val="FCC325"/>
              </a:buClr>
            </a:pPr>
            <a:r>
              <a:rPr lang="ja-JP" altLang="en-US" sz="1400" b="1" dirty="0">
                <a:latin typeface="BIZ UDPゴシック" panose="020B0400000000000000" pitchFamily="50" charset="-128"/>
                <a:ea typeface="BIZ UDPゴシック" panose="020B0400000000000000" pitchFamily="50" charset="-128"/>
              </a:rPr>
              <a:t>（法テラス・サポートダイヤル）　</a:t>
            </a:r>
            <a:endParaRPr lang="ja-JP" altLang="en-US" sz="1400" dirty="0">
              <a:latin typeface="BIZ UDPゴシック" panose="020B0400000000000000" pitchFamily="50" charset="-128"/>
              <a:ea typeface="BIZ UDPゴシック" panose="020B0400000000000000" pitchFamily="50" charset="-128"/>
            </a:endParaRPr>
          </a:p>
        </p:txBody>
      </p:sp>
      <p:grpSp>
        <p:nvGrpSpPr>
          <p:cNvPr id="22" name="グループ化 21">
            <a:extLst>
              <a:ext uri="{FF2B5EF4-FFF2-40B4-BE49-F238E27FC236}">
                <a16:creationId xmlns:a16="http://schemas.microsoft.com/office/drawing/2014/main" id="{4900CDBA-BA6D-188A-1104-0B7B35D03BA3}"/>
              </a:ext>
            </a:extLst>
          </p:cNvPr>
          <p:cNvGrpSpPr/>
          <p:nvPr/>
        </p:nvGrpSpPr>
        <p:grpSpPr>
          <a:xfrm>
            <a:off x="716294" y="5452423"/>
            <a:ext cx="3482269" cy="503590"/>
            <a:chOff x="-3486326" y="2243535"/>
            <a:chExt cx="3482269" cy="503590"/>
          </a:xfrm>
        </p:grpSpPr>
        <p:pic>
          <p:nvPicPr>
            <p:cNvPr id="14" name="グラフィックス 13" descr="受話器 単色塗りつぶし">
              <a:extLst>
                <a:ext uri="{FF2B5EF4-FFF2-40B4-BE49-F238E27FC236}">
                  <a16:creationId xmlns:a16="http://schemas.microsoft.com/office/drawing/2014/main" id="{2A2E307E-B519-4801-E396-CA063262CA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6326" y="2275326"/>
              <a:ext cx="468000" cy="468000"/>
            </a:xfrm>
            <a:prstGeom prst="rect">
              <a:avLst/>
            </a:prstGeom>
          </p:spPr>
        </p:pic>
        <p:sp>
          <p:nvSpPr>
            <p:cNvPr id="17" name="テキスト ボックス 16">
              <a:extLst>
                <a:ext uri="{FF2B5EF4-FFF2-40B4-BE49-F238E27FC236}">
                  <a16:creationId xmlns:a16="http://schemas.microsoft.com/office/drawing/2014/main" id="{78D0CA64-2D22-6E5A-A297-55D9DBCCCFDB}"/>
                </a:ext>
              </a:extLst>
            </p:cNvPr>
            <p:cNvSpPr txBox="1"/>
            <p:nvPr/>
          </p:nvSpPr>
          <p:spPr>
            <a:xfrm>
              <a:off x="-3038857" y="2243535"/>
              <a:ext cx="3034800" cy="503590"/>
            </a:xfrm>
            <a:prstGeom prst="rect">
              <a:avLst/>
            </a:prstGeom>
            <a:noFill/>
          </p:spPr>
          <p:txBody>
            <a:bodyPr wrap="square" lIns="36000" tIns="36000" rIns="36000" bIns="36000" rtlCol="0">
              <a:spAutoFit/>
            </a:bodyPr>
            <a:lstStyle/>
            <a:p>
              <a:r>
                <a:rPr kumimoji="1" lang="en-US" altLang="ja-JP" sz="2800" b="1" dirty="0">
                  <a:latin typeface="Meiryo UI" panose="020B0604030504040204" pitchFamily="50" charset="-128"/>
                  <a:ea typeface="Meiryo UI" panose="020B0604030504040204" pitchFamily="50" charset="-128"/>
                </a:rPr>
                <a:t>0570-078374</a:t>
              </a:r>
              <a:endParaRPr kumimoji="1" lang="ja-JP" altLang="en-US" sz="2800" b="1" dirty="0">
                <a:latin typeface="Meiryo UI" panose="020B0604030504040204" pitchFamily="50" charset="-128"/>
                <a:ea typeface="Meiryo UI" panose="020B0604030504040204" pitchFamily="50" charset="-128"/>
              </a:endParaRPr>
            </a:p>
          </p:txBody>
        </p:sp>
      </p:grpSp>
      <p:grpSp>
        <p:nvGrpSpPr>
          <p:cNvPr id="23" name="グループ化 22">
            <a:extLst>
              <a:ext uri="{FF2B5EF4-FFF2-40B4-BE49-F238E27FC236}">
                <a16:creationId xmlns:a16="http://schemas.microsoft.com/office/drawing/2014/main" id="{A5F80AE7-076B-D79D-616A-14FEC68AB6AB}"/>
              </a:ext>
            </a:extLst>
          </p:cNvPr>
          <p:cNvGrpSpPr/>
          <p:nvPr/>
        </p:nvGrpSpPr>
        <p:grpSpPr>
          <a:xfrm>
            <a:off x="4851035" y="5452423"/>
            <a:ext cx="3482269" cy="503590"/>
            <a:chOff x="-3486326" y="3306383"/>
            <a:chExt cx="3482269" cy="503590"/>
          </a:xfrm>
        </p:grpSpPr>
        <p:pic>
          <p:nvPicPr>
            <p:cNvPr id="18" name="グラフィックス 17" descr="受話器 単色塗りつぶし">
              <a:extLst>
                <a:ext uri="{FF2B5EF4-FFF2-40B4-BE49-F238E27FC236}">
                  <a16:creationId xmlns:a16="http://schemas.microsoft.com/office/drawing/2014/main" id="{5DA2C106-5D01-FE47-95FE-857D5F8A5D0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486326" y="3338174"/>
              <a:ext cx="468000" cy="468000"/>
            </a:xfrm>
            <a:prstGeom prst="rect">
              <a:avLst/>
            </a:prstGeom>
          </p:spPr>
        </p:pic>
        <p:sp>
          <p:nvSpPr>
            <p:cNvPr id="19" name="テキスト ボックス 18">
              <a:extLst>
                <a:ext uri="{FF2B5EF4-FFF2-40B4-BE49-F238E27FC236}">
                  <a16:creationId xmlns:a16="http://schemas.microsoft.com/office/drawing/2014/main" id="{E9EE11E9-1B58-4092-DAD6-1A08ECE0DC8B}"/>
                </a:ext>
              </a:extLst>
            </p:cNvPr>
            <p:cNvSpPr txBox="1"/>
            <p:nvPr/>
          </p:nvSpPr>
          <p:spPr>
            <a:xfrm>
              <a:off x="-3038857" y="3306383"/>
              <a:ext cx="3034800" cy="503590"/>
            </a:xfrm>
            <a:prstGeom prst="rect">
              <a:avLst/>
            </a:prstGeom>
            <a:noFill/>
          </p:spPr>
          <p:txBody>
            <a:bodyPr wrap="square" lIns="36000" tIns="36000" rIns="36000" bIns="36000" rtlCol="0">
              <a:spAutoFit/>
            </a:bodyPr>
            <a:lstStyle/>
            <a:p>
              <a:r>
                <a:rPr kumimoji="1" lang="en-US" altLang="ja-JP" sz="2800" b="1" dirty="0">
                  <a:latin typeface="Meiryo UI" panose="020B0604030504040204" pitchFamily="50" charset="-128"/>
                  <a:ea typeface="Meiryo UI" panose="020B0604030504040204" pitchFamily="50" charset="-128"/>
                </a:rPr>
                <a:t>0120-005931</a:t>
              </a:r>
            </a:p>
          </p:txBody>
        </p:sp>
      </p:grpSp>
      <p:sp>
        <p:nvSpPr>
          <p:cNvPr id="34" name="テキスト ボックス 33">
            <a:extLst>
              <a:ext uri="{FF2B5EF4-FFF2-40B4-BE49-F238E27FC236}">
                <a16:creationId xmlns:a16="http://schemas.microsoft.com/office/drawing/2014/main" id="{CEFC9F62-2F59-A4C5-37E0-A1C74B73E66B}"/>
              </a:ext>
            </a:extLst>
          </p:cNvPr>
          <p:cNvSpPr txBox="1"/>
          <p:nvPr/>
        </p:nvSpPr>
        <p:spPr>
          <a:xfrm>
            <a:off x="4666171" y="4772503"/>
            <a:ext cx="3639225" cy="620088"/>
          </a:xfrm>
          <a:prstGeom prst="rect">
            <a:avLst/>
          </a:prstGeom>
          <a:noFill/>
        </p:spPr>
        <p:txBody>
          <a:bodyPr wrap="square" lIns="36000" tIns="144000" rIns="0" bIns="0" anchor="t" anchorCtr="0">
            <a:spAutoFit/>
          </a:bodyPr>
          <a:lstStyle/>
          <a:p>
            <a:pPr algn="just">
              <a:lnSpc>
                <a:spcPts val="2000"/>
              </a:lnSpc>
              <a:buClr>
                <a:srgbClr val="FCC325"/>
              </a:buClr>
            </a:pPr>
            <a:r>
              <a:rPr lang="ja-JP" altLang="en-US" sz="1400" b="1" dirty="0">
                <a:solidFill>
                  <a:srgbClr val="FCC325"/>
                </a:solidFill>
                <a:latin typeface="Meiryo UI" panose="020B0604030504040204" pitchFamily="50" charset="-128"/>
                <a:ea typeface="Meiryo UI" panose="020B0604030504040204" pitchFamily="50" charset="-128"/>
              </a:rPr>
              <a:t>▍</a:t>
            </a:r>
            <a:r>
              <a:rPr lang="ja-JP" altLang="en-US" sz="1400" b="1" dirty="0">
                <a:latin typeface="BIZ UDPゴシック" panose="020B0400000000000000" pitchFamily="50" charset="-128"/>
                <a:ea typeface="BIZ UDPゴシック" panose="020B0400000000000000" pitchFamily="50" charset="-128"/>
              </a:rPr>
              <a:t>霊感商法等に関する消費者問題</a:t>
            </a:r>
            <a:endParaRPr lang="en-US" altLang="ja-JP" sz="1400" b="1" dirty="0">
              <a:latin typeface="BIZ UDPゴシック" panose="020B0400000000000000" pitchFamily="50" charset="-128"/>
              <a:ea typeface="BIZ UDPゴシック" panose="020B0400000000000000" pitchFamily="50" charset="-128"/>
            </a:endParaRPr>
          </a:p>
          <a:p>
            <a:pPr marL="165100" algn="just">
              <a:lnSpc>
                <a:spcPts val="2000"/>
              </a:lnSpc>
              <a:buClr>
                <a:srgbClr val="FCC325"/>
              </a:buClr>
            </a:pPr>
            <a:r>
              <a:rPr lang="ja-JP" altLang="en-US" sz="1400" b="1" dirty="0">
                <a:latin typeface="BIZ UDPゴシック" panose="020B0400000000000000" pitchFamily="50" charset="-128"/>
                <a:ea typeface="BIZ UDPゴシック" panose="020B0400000000000000" pitchFamily="50" charset="-128"/>
              </a:rPr>
              <a:t>（霊感商法等対応ダイヤル）　</a:t>
            </a:r>
            <a:endParaRPr lang="ja-JP" altLang="en-US" sz="1400" dirty="0">
              <a:latin typeface="BIZ UDPゴシック" panose="020B0400000000000000" pitchFamily="50" charset="-128"/>
              <a:ea typeface="BIZ UDPゴシック" panose="020B0400000000000000" pitchFamily="50" charset="-128"/>
            </a:endParaRPr>
          </a:p>
        </p:txBody>
      </p:sp>
      <p:sp>
        <p:nvSpPr>
          <p:cNvPr id="35" name="テキスト ボックス 34">
            <a:extLst>
              <a:ext uri="{FF2B5EF4-FFF2-40B4-BE49-F238E27FC236}">
                <a16:creationId xmlns:a16="http://schemas.microsoft.com/office/drawing/2014/main" id="{63CF93B5-4DDB-0964-08CB-845C5E98DDB3}"/>
              </a:ext>
            </a:extLst>
          </p:cNvPr>
          <p:cNvSpPr txBox="1"/>
          <p:nvPr/>
        </p:nvSpPr>
        <p:spPr>
          <a:xfrm>
            <a:off x="1150201" y="5940706"/>
            <a:ext cx="3034800" cy="535197"/>
          </a:xfrm>
          <a:prstGeom prst="rect">
            <a:avLst/>
          </a:prstGeom>
          <a:noFill/>
        </p:spPr>
        <p:txBody>
          <a:bodyPr wrap="square" lIns="72000" tIns="54000" rIns="72000" bIns="54000">
            <a:spAutoFit/>
          </a:bodyPr>
          <a:lstStyle/>
          <a:p>
            <a:pPr marL="177800" indent="-177800">
              <a:lnSpc>
                <a:spcPts val="1800"/>
              </a:lnSpc>
            </a:pPr>
            <a:r>
              <a:rPr lang="ja-JP" altLang="en-US" sz="1200" b="1" dirty="0">
                <a:latin typeface="BIZ UDPゴシック" panose="020B0400000000000000" pitchFamily="50" charset="-128"/>
                <a:ea typeface="BIZ UDPゴシック" panose="020B0400000000000000" pitchFamily="50" charset="-128"/>
              </a:rPr>
              <a:t>平日：</a:t>
            </a:r>
            <a:r>
              <a:rPr lang="en-US" altLang="ja-JP" sz="1200" b="1" dirty="0">
                <a:latin typeface="BIZ UDPゴシック" panose="020B0400000000000000" pitchFamily="50" charset="-128"/>
                <a:ea typeface="BIZ UDPゴシック" panose="020B0400000000000000" pitchFamily="50" charset="-128"/>
              </a:rPr>
              <a:t>9</a:t>
            </a:r>
            <a:r>
              <a:rPr lang="ja-JP" altLang="en-US" sz="1200" b="1" dirty="0">
                <a:latin typeface="BIZ UDPゴシック" panose="020B0400000000000000" pitchFamily="50" charset="-128"/>
                <a:ea typeface="BIZ UDPゴシック" panose="020B0400000000000000" pitchFamily="50" charset="-128"/>
              </a:rPr>
              <a:t>時から</a:t>
            </a:r>
            <a:r>
              <a:rPr lang="en-US" altLang="ja-JP" sz="1200" b="1" dirty="0">
                <a:latin typeface="BIZ UDPゴシック" panose="020B0400000000000000" pitchFamily="50" charset="-128"/>
                <a:ea typeface="BIZ UDPゴシック" panose="020B0400000000000000" pitchFamily="50" charset="-128"/>
              </a:rPr>
              <a:t>21</a:t>
            </a:r>
            <a:r>
              <a:rPr lang="ja-JP" altLang="en-US" sz="1200" b="1" dirty="0">
                <a:latin typeface="BIZ UDPゴシック" panose="020B0400000000000000" pitchFamily="50" charset="-128"/>
                <a:ea typeface="BIZ UDPゴシック" panose="020B0400000000000000" pitchFamily="50" charset="-128"/>
              </a:rPr>
              <a:t>時</a:t>
            </a:r>
            <a:r>
              <a:rPr lang="en-US" altLang="ja-JP" sz="1200" b="1" dirty="0">
                <a:latin typeface="BIZ UDPゴシック" panose="020B0400000000000000" pitchFamily="50" charset="-128"/>
                <a:ea typeface="BIZ UDPゴシック" panose="020B0400000000000000" pitchFamily="50" charset="-128"/>
              </a:rPr>
              <a:t>/</a:t>
            </a:r>
            <a:r>
              <a:rPr lang="ja-JP" altLang="en-US" sz="1200" b="1" dirty="0">
                <a:latin typeface="BIZ UDPゴシック" panose="020B0400000000000000" pitchFamily="50" charset="-128"/>
                <a:ea typeface="BIZ UDPゴシック" panose="020B0400000000000000" pitchFamily="50" charset="-128"/>
              </a:rPr>
              <a:t>土曜：</a:t>
            </a:r>
            <a:r>
              <a:rPr lang="en-US" altLang="ja-JP" sz="1200" b="1" dirty="0">
                <a:latin typeface="BIZ UDPゴシック" panose="020B0400000000000000" pitchFamily="50" charset="-128"/>
                <a:ea typeface="BIZ UDPゴシック" panose="020B0400000000000000" pitchFamily="50" charset="-128"/>
              </a:rPr>
              <a:t> 9</a:t>
            </a:r>
            <a:r>
              <a:rPr lang="ja-JP" altLang="en-US" sz="1200" b="1" dirty="0">
                <a:latin typeface="BIZ UDPゴシック" panose="020B0400000000000000" pitchFamily="50" charset="-128"/>
                <a:ea typeface="BIZ UDPゴシック" panose="020B0400000000000000" pitchFamily="50" charset="-128"/>
              </a:rPr>
              <a:t>時から</a:t>
            </a:r>
            <a:r>
              <a:rPr lang="en-US" altLang="ja-JP" sz="1200" b="1" dirty="0">
                <a:latin typeface="BIZ UDPゴシック" panose="020B0400000000000000" pitchFamily="50" charset="-128"/>
                <a:ea typeface="BIZ UDPゴシック" panose="020B0400000000000000" pitchFamily="50" charset="-128"/>
              </a:rPr>
              <a:t>17</a:t>
            </a:r>
            <a:r>
              <a:rPr lang="ja-JP" altLang="en-US" sz="1200" b="1" dirty="0">
                <a:latin typeface="BIZ UDPゴシック" panose="020B0400000000000000" pitchFamily="50" charset="-128"/>
                <a:ea typeface="BIZ UDPゴシック" panose="020B0400000000000000" pitchFamily="50" charset="-128"/>
              </a:rPr>
              <a:t>時</a:t>
            </a:r>
            <a:endParaRPr lang="en-US" altLang="ja-JP" sz="1200" b="1" dirty="0">
              <a:latin typeface="BIZ UDPゴシック" panose="020B0400000000000000" pitchFamily="50" charset="-128"/>
              <a:ea typeface="BIZ UDPゴシック" panose="020B0400000000000000" pitchFamily="50" charset="-128"/>
            </a:endParaRPr>
          </a:p>
          <a:p>
            <a:pPr marL="177800" indent="-177800">
              <a:lnSpc>
                <a:spcPts val="1800"/>
              </a:lnSpc>
            </a:pPr>
            <a:r>
              <a:rPr lang="ja-JP" altLang="en-US" sz="1200" b="1" dirty="0">
                <a:latin typeface="BIZ UDPゴシック" panose="020B0400000000000000" pitchFamily="50" charset="-128"/>
                <a:ea typeface="BIZ UDPゴシック" panose="020B0400000000000000" pitchFamily="50" charset="-128"/>
              </a:rPr>
              <a:t>（祝日・年末年始を除く）</a:t>
            </a:r>
          </a:p>
        </p:txBody>
      </p:sp>
      <p:sp>
        <p:nvSpPr>
          <p:cNvPr id="36" name="テキスト ボックス 35">
            <a:extLst>
              <a:ext uri="{FF2B5EF4-FFF2-40B4-BE49-F238E27FC236}">
                <a16:creationId xmlns:a16="http://schemas.microsoft.com/office/drawing/2014/main" id="{25A52A5E-FD7A-9973-BAE5-0305A9342789}"/>
              </a:ext>
            </a:extLst>
          </p:cNvPr>
          <p:cNvSpPr txBox="1"/>
          <p:nvPr/>
        </p:nvSpPr>
        <p:spPr>
          <a:xfrm>
            <a:off x="5364163" y="5940706"/>
            <a:ext cx="2399716" cy="535197"/>
          </a:xfrm>
          <a:prstGeom prst="rect">
            <a:avLst/>
          </a:prstGeom>
          <a:noFill/>
        </p:spPr>
        <p:txBody>
          <a:bodyPr wrap="square" lIns="72000" tIns="54000" rIns="72000" bIns="54000">
            <a:spAutoFit/>
          </a:bodyPr>
          <a:lstStyle/>
          <a:p>
            <a:pPr marL="177800" indent="-177800">
              <a:lnSpc>
                <a:spcPts val="1800"/>
              </a:lnSpc>
            </a:pPr>
            <a:r>
              <a:rPr lang="ja-JP" altLang="en-US" sz="1200" b="1" dirty="0">
                <a:latin typeface="BIZ UDPゴシック" panose="020B0400000000000000" pitchFamily="50" charset="-128"/>
                <a:ea typeface="BIZ UDPゴシック" panose="020B0400000000000000" pitchFamily="50" charset="-128"/>
              </a:rPr>
              <a:t>平日：</a:t>
            </a:r>
            <a:r>
              <a:rPr lang="en-US" altLang="ja-JP" sz="1200" b="1" dirty="0">
                <a:latin typeface="BIZ UDPゴシック" panose="020B0400000000000000" pitchFamily="50" charset="-128"/>
                <a:ea typeface="BIZ UDPゴシック" panose="020B0400000000000000" pitchFamily="50" charset="-128"/>
              </a:rPr>
              <a:t>9</a:t>
            </a:r>
            <a:r>
              <a:rPr lang="ja-JP" altLang="en-US" sz="1200" b="1" dirty="0">
                <a:latin typeface="BIZ UDPゴシック" panose="020B0400000000000000" pitchFamily="50" charset="-128"/>
                <a:ea typeface="BIZ UDPゴシック" panose="020B0400000000000000" pitchFamily="50" charset="-128"/>
              </a:rPr>
              <a:t>時</a:t>
            </a:r>
            <a:r>
              <a:rPr lang="en-US" altLang="ja-JP" sz="1200" b="1" dirty="0">
                <a:latin typeface="BIZ UDPゴシック" panose="020B0400000000000000" pitchFamily="50" charset="-128"/>
                <a:ea typeface="BIZ UDPゴシック" panose="020B0400000000000000" pitchFamily="50" charset="-128"/>
              </a:rPr>
              <a:t>30</a:t>
            </a:r>
            <a:r>
              <a:rPr lang="ja-JP" altLang="en-US" sz="1200" b="1" dirty="0">
                <a:latin typeface="BIZ UDPゴシック" panose="020B0400000000000000" pitchFamily="50" charset="-128"/>
                <a:ea typeface="BIZ UDPゴシック" panose="020B0400000000000000" pitchFamily="50" charset="-128"/>
              </a:rPr>
              <a:t>分から</a:t>
            </a:r>
            <a:r>
              <a:rPr lang="en-US" altLang="ja-JP" sz="1200" b="1" dirty="0">
                <a:latin typeface="BIZ UDPゴシック" panose="020B0400000000000000" pitchFamily="50" charset="-128"/>
                <a:ea typeface="BIZ UDPゴシック" panose="020B0400000000000000" pitchFamily="50" charset="-128"/>
              </a:rPr>
              <a:t>17</a:t>
            </a:r>
            <a:r>
              <a:rPr lang="ja-JP" altLang="en-US" sz="1200" b="1" dirty="0">
                <a:latin typeface="BIZ UDPゴシック" panose="020B0400000000000000" pitchFamily="50" charset="-128"/>
                <a:ea typeface="BIZ UDPゴシック" panose="020B0400000000000000" pitchFamily="50" charset="-128"/>
              </a:rPr>
              <a:t>時</a:t>
            </a:r>
            <a:endParaRPr lang="en-US" altLang="ja-JP" sz="1200" b="1" dirty="0">
              <a:latin typeface="BIZ UDPゴシック" panose="020B0400000000000000" pitchFamily="50" charset="-128"/>
              <a:ea typeface="BIZ UDPゴシック" panose="020B0400000000000000" pitchFamily="50" charset="-128"/>
            </a:endParaRPr>
          </a:p>
          <a:p>
            <a:pPr marL="177800" indent="-177800">
              <a:lnSpc>
                <a:spcPts val="1800"/>
              </a:lnSpc>
            </a:pPr>
            <a:r>
              <a:rPr lang="ja-JP" altLang="en-US" sz="1200" b="1" dirty="0">
                <a:latin typeface="BIZ UDPゴシック" panose="020B0400000000000000" pitchFamily="50" charset="-128"/>
                <a:ea typeface="BIZ UDPゴシック" panose="020B0400000000000000" pitchFamily="50" charset="-128"/>
              </a:rPr>
              <a:t>（土日・祝日・年末年始を除く）</a:t>
            </a:r>
          </a:p>
        </p:txBody>
      </p:sp>
    </p:spTree>
    <p:extLst>
      <p:ext uri="{BB962C8B-B14F-4D97-AF65-F5344CB8AC3E}">
        <p14:creationId xmlns:p14="http://schemas.microsoft.com/office/powerpoint/2010/main" val="3129769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C3A813-BB3E-5107-B499-3A22AADE0547}"/>
            </a:ext>
          </a:extLst>
        </p:cNvPr>
        <p:cNvGrpSpPr/>
        <p:nvPr/>
      </p:nvGrpSpPr>
      <p:grpSpPr>
        <a:xfrm>
          <a:off x="0" y="0"/>
          <a:ext cx="0" cy="0"/>
          <a:chOff x="0" y="0"/>
          <a:chExt cx="0" cy="0"/>
        </a:xfrm>
      </p:grpSpPr>
      <p:sp>
        <p:nvSpPr>
          <p:cNvPr id="2" name="角丸四角形 8">
            <a:extLst>
              <a:ext uri="{FF2B5EF4-FFF2-40B4-BE49-F238E27FC236}">
                <a16:creationId xmlns:a16="http://schemas.microsoft.com/office/drawing/2014/main" id="{8C753FBA-158E-DE7C-9615-858BBF310618}"/>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3" name="テキスト ボックス 2">
            <a:extLst>
              <a:ext uri="{FF2B5EF4-FFF2-40B4-BE49-F238E27FC236}">
                <a16:creationId xmlns:a16="http://schemas.microsoft.com/office/drawing/2014/main" id="{A49723AA-5CA0-9152-170D-2EBB10EA743F}"/>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相談窓口</a:t>
            </a:r>
          </a:p>
        </p:txBody>
      </p:sp>
      <p:graphicFrame>
        <p:nvGraphicFramePr>
          <p:cNvPr id="17" name="表 16">
            <a:extLst>
              <a:ext uri="{FF2B5EF4-FFF2-40B4-BE49-F238E27FC236}">
                <a16:creationId xmlns:a16="http://schemas.microsoft.com/office/drawing/2014/main" id="{C5B44BB7-B477-C92A-DEAC-108C5D97938E}"/>
              </a:ext>
            </a:extLst>
          </p:cNvPr>
          <p:cNvGraphicFramePr>
            <a:graphicFrameLocks noGrp="1"/>
          </p:cNvGraphicFramePr>
          <p:nvPr>
            <p:extLst>
              <p:ext uri="{D42A27DB-BD31-4B8C-83A1-F6EECF244321}">
                <p14:modId xmlns:p14="http://schemas.microsoft.com/office/powerpoint/2010/main" val="732382861"/>
              </p:ext>
            </p:extLst>
          </p:nvPr>
        </p:nvGraphicFramePr>
        <p:xfrm>
          <a:off x="323850" y="1294235"/>
          <a:ext cx="8388000" cy="432000"/>
        </p:xfrm>
        <a:graphic>
          <a:graphicData uri="http://schemas.openxmlformats.org/drawingml/2006/table">
            <a:tbl>
              <a:tblPr firstRow="1" bandRow="1"/>
              <a:tblGrid>
                <a:gridCol w="396000">
                  <a:extLst>
                    <a:ext uri="{9D8B030D-6E8A-4147-A177-3AD203B41FA5}">
                      <a16:colId xmlns:a16="http://schemas.microsoft.com/office/drawing/2014/main" val="20000"/>
                    </a:ext>
                  </a:extLst>
                </a:gridCol>
                <a:gridCol w="7992000">
                  <a:extLst>
                    <a:ext uri="{9D8B030D-6E8A-4147-A177-3AD203B41FA5}">
                      <a16:colId xmlns:a16="http://schemas.microsoft.com/office/drawing/2014/main" val="20001"/>
                    </a:ext>
                  </a:extLst>
                </a:gridCol>
              </a:tblGrid>
              <a:tr h="432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➌</a:t>
                      </a:r>
                    </a:p>
                  </a:txBody>
                  <a:tcPr marL="36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just">
                        <a:lnSpc>
                          <a:spcPts val="3000"/>
                        </a:lnSpc>
                      </a:pP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最寄りの警察署に相談</a:t>
                      </a:r>
                    </a:p>
                  </a:txBody>
                  <a:tcPr marL="108000" marR="0" marT="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テキスト ボックス 17">
            <a:extLst>
              <a:ext uri="{FF2B5EF4-FFF2-40B4-BE49-F238E27FC236}">
                <a16:creationId xmlns:a16="http://schemas.microsoft.com/office/drawing/2014/main" id="{1C09581D-DE0C-A488-EC20-DB41CAE36163}"/>
              </a:ext>
            </a:extLst>
          </p:cNvPr>
          <p:cNvSpPr txBox="1"/>
          <p:nvPr/>
        </p:nvSpPr>
        <p:spPr>
          <a:xfrm>
            <a:off x="1561372" y="1745285"/>
            <a:ext cx="6982553" cy="749927"/>
          </a:xfrm>
          <a:prstGeom prst="rect">
            <a:avLst/>
          </a:prstGeom>
          <a:noFill/>
        </p:spPr>
        <p:txBody>
          <a:bodyPr wrap="square" lIns="36000" tIns="180000" rIns="0" bIns="0" anchor="t" anchorCtr="0">
            <a:spAutoFit/>
          </a:bodyPr>
          <a:lstStyle/>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あやしい電話がかかってきた</a:t>
            </a:r>
          </a:p>
          <a:p>
            <a:pPr marL="285750" indent="-285750" algn="just">
              <a:lnSpc>
                <a:spcPts val="2400"/>
              </a:lnSpc>
              <a:buClr>
                <a:srgbClr val="FCC325"/>
              </a:buClr>
              <a:buFont typeface="Wingdings" panose="05000000000000000000" pitchFamily="2" charset="2"/>
              <a:buChar char="l"/>
            </a:pPr>
            <a:r>
              <a:rPr lang="ja-JP" altLang="en-US" sz="1600" dirty="0">
                <a:latin typeface="BIZ UDPゴシック" panose="020B0400000000000000" pitchFamily="50" charset="-128"/>
                <a:ea typeface="BIZ UDPゴシック" panose="020B0400000000000000" pitchFamily="50" charset="-128"/>
              </a:rPr>
              <a:t>詐欺や悪質商法に遭ってしまったかもしれないので相談したい　　</a:t>
            </a:r>
            <a:r>
              <a:rPr lang="en-US" altLang="ja-JP" sz="1600" dirty="0">
                <a:latin typeface="BIZ UDPゴシック" panose="020B0400000000000000" pitchFamily="50" charset="-128"/>
                <a:ea typeface="BIZ UDPゴシック" panose="020B0400000000000000" pitchFamily="50" charset="-128"/>
              </a:rPr>
              <a:t>	</a:t>
            </a:r>
            <a:r>
              <a:rPr lang="ja-JP" altLang="en-US" sz="1600" dirty="0">
                <a:latin typeface="BIZ UDPゴシック" panose="020B0400000000000000" pitchFamily="50" charset="-128"/>
                <a:ea typeface="BIZ UDPゴシック" panose="020B0400000000000000" pitchFamily="50" charset="-128"/>
              </a:rPr>
              <a:t>など</a:t>
            </a:r>
          </a:p>
        </p:txBody>
      </p:sp>
      <p:grpSp>
        <p:nvGrpSpPr>
          <p:cNvPr id="19" name="グループ化 18">
            <a:extLst>
              <a:ext uri="{FF2B5EF4-FFF2-40B4-BE49-F238E27FC236}">
                <a16:creationId xmlns:a16="http://schemas.microsoft.com/office/drawing/2014/main" id="{442EE576-1262-B49D-47DD-1DBC34AFC523}"/>
              </a:ext>
            </a:extLst>
          </p:cNvPr>
          <p:cNvGrpSpPr/>
          <p:nvPr/>
        </p:nvGrpSpPr>
        <p:grpSpPr>
          <a:xfrm>
            <a:off x="365125" y="1910455"/>
            <a:ext cx="1152000" cy="336884"/>
            <a:chOff x="-1524569" y="2039719"/>
            <a:chExt cx="1152000" cy="336884"/>
          </a:xfrm>
        </p:grpSpPr>
        <p:sp>
          <p:nvSpPr>
            <p:cNvPr id="20" name="フリーフォーム: 図形 19">
              <a:extLst>
                <a:ext uri="{FF2B5EF4-FFF2-40B4-BE49-F238E27FC236}">
                  <a16:creationId xmlns:a16="http://schemas.microsoft.com/office/drawing/2014/main" id="{68D3E7FB-9EA6-D5DC-97BF-922C7BD19AEE}"/>
                </a:ext>
              </a:extLst>
            </p:cNvPr>
            <p:cNvSpPr/>
            <p:nvPr/>
          </p:nvSpPr>
          <p:spPr>
            <a:xfrm rot="5400000">
              <a:off x="-1117011" y="1632161"/>
              <a:ext cx="336884" cy="1152000"/>
            </a:xfrm>
            <a:custGeom>
              <a:avLst/>
              <a:gdLst>
                <a:gd name="connsiteX0" fmla="*/ 0 w 432000"/>
                <a:gd name="connsiteY0" fmla="*/ 1030848 h 1030848"/>
                <a:gd name="connsiteX1" fmla="*/ 0 w 432000"/>
                <a:gd name="connsiteY1" fmla="*/ 102749 h 1030848"/>
                <a:gd name="connsiteX2" fmla="*/ 137727 w 432000"/>
                <a:gd name="connsiteY2" fmla="*/ 102749 h 1030848"/>
                <a:gd name="connsiteX3" fmla="*/ 223351 w 432000"/>
                <a:gd name="connsiteY3" fmla="*/ 0 h 1030848"/>
                <a:gd name="connsiteX4" fmla="*/ 308975 w 432000"/>
                <a:gd name="connsiteY4" fmla="*/ 102749 h 1030848"/>
                <a:gd name="connsiteX5" fmla="*/ 432000 w 432000"/>
                <a:gd name="connsiteY5" fmla="*/ 102749 h 1030848"/>
                <a:gd name="connsiteX6" fmla="*/ 432000 w 432000"/>
                <a:gd name="connsiteY6" fmla="*/ 1030848 h 1030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000" h="1030848">
                  <a:moveTo>
                    <a:pt x="0" y="1030848"/>
                  </a:moveTo>
                  <a:lnTo>
                    <a:pt x="0" y="102749"/>
                  </a:lnTo>
                  <a:lnTo>
                    <a:pt x="137727" y="102749"/>
                  </a:lnTo>
                  <a:lnTo>
                    <a:pt x="223351" y="0"/>
                  </a:lnTo>
                  <a:lnTo>
                    <a:pt x="308975" y="102749"/>
                  </a:lnTo>
                  <a:lnTo>
                    <a:pt x="432000" y="102749"/>
                  </a:lnTo>
                  <a:lnTo>
                    <a:pt x="432000" y="1030848"/>
                  </a:lnTo>
                  <a:close/>
                </a:path>
              </a:pathLst>
            </a:custGeom>
            <a:solidFill>
              <a:srgbClr val="155CAF"/>
            </a:solid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bg1"/>
                </a:solidFill>
              </a:endParaRPr>
            </a:p>
          </p:txBody>
        </p:sp>
        <p:sp>
          <p:nvSpPr>
            <p:cNvPr id="21" name="テキスト ボックス 20">
              <a:extLst>
                <a:ext uri="{FF2B5EF4-FFF2-40B4-BE49-F238E27FC236}">
                  <a16:creationId xmlns:a16="http://schemas.microsoft.com/office/drawing/2014/main" id="{F1F9AEF5-1FE2-1F46-85D4-8596A33EA124}"/>
                </a:ext>
              </a:extLst>
            </p:cNvPr>
            <p:cNvSpPr txBox="1"/>
            <p:nvPr/>
          </p:nvSpPr>
          <p:spPr>
            <a:xfrm>
              <a:off x="-1510484" y="2079893"/>
              <a:ext cx="999944" cy="258395"/>
            </a:xfrm>
            <a:prstGeom prst="rect">
              <a:avLst/>
            </a:prstGeom>
            <a:noFill/>
          </p:spPr>
          <p:txBody>
            <a:bodyPr wrap="square" lIns="36000" tIns="36000" rIns="0" bIns="36000" rtlCol="0">
              <a:spAutoFit/>
            </a:bodyPr>
            <a:lstStyle/>
            <a:p>
              <a:pPr algn="ctr">
                <a:lnSpc>
                  <a:spcPts val="1650"/>
                </a:lnSpc>
              </a:pPr>
              <a:r>
                <a:rPr lang="ja-JP" altLang="en-US" sz="1200" b="1" dirty="0">
                  <a:solidFill>
                    <a:schemeClr val="bg1"/>
                  </a:solidFill>
                  <a:latin typeface="BIZ UDPゴシック" panose="020B0400000000000000" pitchFamily="50" charset="-128"/>
                  <a:ea typeface="BIZ UDPゴシック" panose="020B0400000000000000" pitchFamily="50" charset="-128"/>
                </a:rPr>
                <a:t>こんなときに</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grpSp>
      <p:grpSp>
        <p:nvGrpSpPr>
          <p:cNvPr id="4" name="グループ化 3">
            <a:extLst>
              <a:ext uri="{FF2B5EF4-FFF2-40B4-BE49-F238E27FC236}">
                <a16:creationId xmlns:a16="http://schemas.microsoft.com/office/drawing/2014/main" id="{2BAD0409-D669-9C43-3B63-E9C5F267B20E}"/>
              </a:ext>
            </a:extLst>
          </p:cNvPr>
          <p:cNvGrpSpPr/>
          <p:nvPr/>
        </p:nvGrpSpPr>
        <p:grpSpPr>
          <a:xfrm>
            <a:off x="2901779" y="3004893"/>
            <a:ext cx="3340442" cy="707886"/>
            <a:chOff x="3103221" y="3004893"/>
            <a:chExt cx="3340442" cy="707886"/>
          </a:xfrm>
        </p:grpSpPr>
        <p:pic>
          <p:nvPicPr>
            <p:cNvPr id="26" name="グラフィックス 25" descr="受話器 単色塗りつぶし">
              <a:extLst>
                <a:ext uri="{FF2B5EF4-FFF2-40B4-BE49-F238E27FC236}">
                  <a16:creationId xmlns:a16="http://schemas.microsoft.com/office/drawing/2014/main" id="{A84100B5-7251-47C2-30D8-196007A156F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103221" y="3061311"/>
              <a:ext cx="595050" cy="595050"/>
            </a:xfrm>
            <a:prstGeom prst="rect">
              <a:avLst/>
            </a:prstGeom>
          </p:spPr>
        </p:pic>
        <p:sp>
          <p:nvSpPr>
            <p:cNvPr id="27" name="テキスト ボックス 26">
              <a:extLst>
                <a:ext uri="{FF2B5EF4-FFF2-40B4-BE49-F238E27FC236}">
                  <a16:creationId xmlns:a16="http://schemas.microsoft.com/office/drawing/2014/main" id="{FCDC4DC7-68AE-62D9-F4BA-4A7E74538908}"/>
                </a:ext>
              </a:extLst>
            </p:cNvPr>
            <p:cNvSpPr txBox="1"/>
            <p:nvPr/>
          </p:nvSpPr>
          <p:spPr>
            <a:xfrm>
              <a:off x="3698270" y="3004893"/>
              <a:ext cx="2745393" cy="707886"/>
            </a:xfrm>
            <a:prstGeom prst="rect">
              <a:avLst/>
            </a:prstGeom>
            <a:noFill/>
          </p:spPr>
          <p:txBody>
            <a:bodyPr wrap="square" rtlCol="0">
              <a:spAutoFit/>
            </a:bodyPr>
            <a:lstStyle/>
            <a:p>
              <a:r>
                <a:rPr kumimoji="1" lang="ja-JP" altLang="en-US" sz="4000" b="1" dirty="0">
                  <a:latin typeface="Meiryo UI" panose="020B0604030504040204" pitchFamily="50" charset="-128"/>
                  <a:ea typeface="Meiryo UI" panose="020B0604030504040204" pitchFamily="50" charset="-128"/>
                </a:rPr>
                <a:t>＃９１１０</a:t>
              </a:r>
            </a:p>
          </p:txBody>
        </p:sp>
      </p:grpSp>
      <p:sp>
        <p:nvSpPr>
          <p:cNvPr id="24" name="正方形/長方形 23">
            <a:extLst>
              <a:ext uri="{FF2B5EF4-FFF2-40B4-BE49-F238E27FC236}">
                <a16:creationId xmlns:a16="http://schemas.microsoft.com/office/drawing/2014/main" id="{91A3C8CF-38A8-3055-500D-721C389E2D14}"/>
              </a:ext>
            </a:extLst>
          </p:cNvPr>
          <p:cNvSpPr/>
          <p:nvPr/>
        </p:nvSpPr>
        <p:spPr>
          <a:xfrm>
            <a:off x="1715527" y="2802907"/>
            <a:ext cx="5712947" cy="1559882"/>
          </a:xfrm>
          <a:prstGeom prst="rect">
            <a:avLst/>
          </a:prstGeom>
          <a:noFill/>
          <a:ln w="19050">
            <a:solidFill>
              <a:srgbClr val="155CA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DAF88152-63DD-8B5F-D4F4-CE5BBED5A849}"/>
              </a:ext>
            </a:extLst>
          </p:cNvPr>
          <p:cNvSpPr txBox="1"/>
          <p:nvPr/>
        </p:nvSpPr>
        <p:spPr>
          <a:xfrm>
            <a:off x="1893914" y="3909539"/>
            <a:ext cx="5356172" cy="338554"/>
          </a:xfrm>
          <a:prstGeom prst="rect">
            <a:avLst/>
          </a:prstGeom>
          <a:noFill/>
        </p:spPr>
        <p:txBody>
          <a:bodyPr wrap="square" rtlCol="0">
            <a:spAutoFit/>
          </a:bodyPr>
          <a:lstStyle/>
          <a:p>
            <a:pPr algn="ct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110</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番の前に「</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」をつけて</a:t>
            </a:r>
            <a:r>
              <a:rPr lang="en-US" altLang="ja-JP"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#9110</a:t>
            </a:r>
            <a:r>
              <a:rPr lang="ja-JP" altLang="en-US" sz="1600" b="1" kern="100" dirty="0">
                <a:effectLst/>
                <a:latin typeface="BIZ UDPゴシック" panose="020B0400000000000000" pitchFamily="50" charset="-128"/>
                <a:ea typeface="BIZ UDPゴシック" panose="020B0400000000000000" pitchFamily="50" charset="-128"/>
                <a:cs typeface="Times New Roman" panose="02020603050405020304" pitchFamily="18" charset="0"/>
              </a:rPr>
              <a:t>にかけてください。</a:t>
            </a:r>
          </a:p>
        </p:txBody>
      </p:sp>
      <p:graphicFrame>
        <p:nvGraphicFramePr>
          <p:cNvPr id="5" name="表 4">
            <a:extLst>
              <a:ext uri="{FF2B5EF4-FFF2-40B4-BE49-F238E27FC236}">
                <a16:creationId xmlns:a16="http://schemas.microsoft.com/office/drawing/2014/main" id="{46685109-CCA3-1477-FEF7-1B670161987D}"/>
              </a:ext>
            </a:extLst>
          </p:cNvPr>
          <p:cNvGraphicFramePr>
            <a:graphicFrameLocks noGrp="1"/>
          </p:cNvGraphicFramePr>
          <p:nvPr>
            <p:extLst>
              <p:ext uri="{D42A27DB-BD31-4B8C-83A1-F6EECF244321}">
                <p14:modId xmlns:p14="http://schemas.microsoft.com/office/powerpoint/2010/main" val="3059345463"/>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「消費者トラブル」の被害に遭ってしまったら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262574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434507-2E86-2257-9FE7-1C1FEF06B611}"/>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777D7038-A107-E854-5784-4B3486BDEE26}"/>
              </a:ext>
            </a:extLst>
          </p:cNvPr>
          <p:cNvGrpSpPr/>
          <p:nvPr/>
        </p:nvGrpSpPr>
        <p:grpSpPr>
          <a:xfrm>
            <a:off x="1422000" y="2212200"/>
            <a:ext cx="6300000" cy="1980000"/>
            <a:chOff x="1422000" y="1536405"/>
            <a:chExt cx="6300000" cy="1980000"/>
          </a:xfrm>
        </p:grpSpPr>
        <p:sp>
          <p:nvSpPr>
            <p:cNvPr id="3" name="四角形: 角を丸くする 2">
              <a:extLst>
                <a:ext uri="{FF2B5EF4-FFF2-40B4-BE49-F238E27FC236}">
                  <a16:creationId xmlns:a16="http://schemas.microsoft.com/office/drawing/2014/main" id="{07E54CFA-1EA6-B1B2-DD4A-123F802EF77C}"/>
                </a:ext>
              </a:extLst>
            </p:cNvPr>
            <p:cNvSpPr/>
            <p:nvPr/>
          </p:nvSpPr>
          <p:spPr>
            <a:xfrm>
              <a:off x="1422000" y="1536405"/>
              <a:ext cx="6300000" cy="1980000"/>
            </a:xfrm>
            <a:prstGeom prst="roundRect">
              <a:avLst>
                <a:gd name="adj" fmla="val 4929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07A811AC-5605-9513-B26F-D93738578F0B}"/>
                </a:ext>
              </a:extLst>
            </p:cNvPr>
            <p:cNvSpPr txBox="1"/>
            <p:nvPr/>
          </p:nvSpPr>
          <p:spPr>
            <a:xfrm>
              <a:off x="2149476" y="1707124"/>
              <a:ext cx="4845049" cy="1638563"/>
            </a:xfrm>
            <a:prstGeom prst="rect">
              <a:avLst/>
            </a:prstGeom>
            <a:noFill/>
          </p:spPr>
          <p:txBody>
            <a:bodyPr wrap="square" lIns="108000" tIns="108000" rIns="108000" bIns="108000">
              <a:spAutoFit/>
            </a:bodyPr>
            <a:lstStyle/>
            <a:p>
              <a:pPr algn="ctr">
                <a:lnSpc>
                  <a:spcPts val="6000"/>
                </a:lnSpc>
              </a:pPr>
              <a:r>
                <a:rPr lang="ja-JP" altLang="en-US" sz="4000" b="1" dirty="0">
                  <a:latin typeface="BIZ UDPゴシック" panose="020B0400000000000000" pitchFamily="50" charset="-128"/>
                  <a:ea typeface="BIZ UDPゴシック" panose="020B0400000000000000" pitchFamily="50" charset="-128"/>
                </a:rPr>
                <a:t>被害に遭っても</a:t>
              </a:r>
              <a:br>
                <a:rPr lang="ja-JP" altLang="en-US" sz="4000" b="1" dirty="0">
                  <a:latin typeface="BIZ UDPゴシック" panose="020B0400000000000000" pitchFamily="50" charset="-128"/>
                  <a:ea typeface="BIZ UDPゴシック" panose="020B0400000000000000" pitchFamily="50" charset="-128"/>
                </a:rPr>
              </a:br>
              <a:r>
                <a:rPr lang="ja-JP" altLang="en-US" sz="4000" b="1" dirty="0">
                  <a:latin typeface="BIZ UDPゴシック" panose="020B0400000000000000" pitchFamily="50" charset="-128"/>
                  <a:ea typeface="BIZ UDPゴシック" panose="020B0400000000000000" pitchFamily="50" charset="-128"/>
                </a:rPr>
                <a:t>あきらめないで！</a:t>
              </a:r>
            </a:p>
          </p:txBody>
        </p:sp>
      </p:grpSp>
    </p:spTree>
    <p:extLst>
      <p:ext uri="{BB962C8B-B14F-4D97-AF65-F5344CB8AC3E}">
        <p14:creationId xmlns:p14="http://schemas.microsoft.com/office/powerpoint/2010/main" val="18615517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a:extLst>
              <a:ext uri="{FF2B5EF4-FFF2-40B4-BE49-F238E27FC236}">
                <a16:creationId xmlns:a16="http://schemas.microsoft.com/office/drawing/2014/main" id="{9E793B5F-A2D2-8DC5-71D7-0B37E10BFCF0}"/>
              </a:ext>
            </a:extLst>
          </p:cNvPr>
          <p:cNvSpPr txBox="1"/>
          <p:nvPr/>
        </p:nvSpPr>
        <p:spPr>
          <a:xfrm>
            <a:off x="451863" y="4613334"/>
            <a:ext cx="2588400" cy="640872"/>
          </a:xfrm>
          <a:prstGeom prst="rect">
            <a:avLst/>
          </a:prstGeom>
          <a:noFill/>
        </p:spPr>
        <p:txBody>
          <a:bodyPr wrap="square" lIns="36000" tIns="36000" rIns="36000" bIns="36000">
            <a:spAutoFit/>
          </a:bodyPr>
          <a:lstStyle/>
          <a:p>
            <a:pPr algn="ctr">
              <a:lnSpc>
                <a:spcPts val="2400"/>
              </a:lnSpc>
              <a:spcBef>
                <a:spcPts val="600"/>
              </a:spcBef>
            </a:pPr>
            <a:r>
              <a:rPr lang="ja-JP" altLang="en-US" sz="1600" b="1" dirty="0">
                <a:latin typeface="BIZ UDPゴシック" panose="020B0400000000000000" pitchFamily="50" charset="-128"/>
                <a:ea typeface="BIZ UDPゴシック" panose="020B0400000000000000" pitchFamily="50" charset="-128"/>
              </a:rPr>
              <a:t>支払った代金は、</a:t>
            </a:r>
            <a:br>
              <a:rPr lang="en-US" altLang="ja-JP" sz="1600" b="1" dirty="0">
                <a:latin typeface="BIZ UDPゴシック" panose="020B0400000000000000" pitchFamily="50" charset="-128"/>
                <a:ea typeface="BIZ UDPゴシック" panose="020B0400000000000000" pitchFamily="50" charset="-128"/>
              </a:rPr>
            </a:br>
            <a:r>
              <a:rPr lang="ja-JP" altLang="en-US" sz="1600" b="1" dirty="0">
                <a:latin typeface="BIZ UDPゴシック" panose="020B0400000000000000" pitchFamily="50" charset="-128"/>
                <a:ea typeface="BIZ UDPゴシック" panose="020B0400000000000000" pitchFamily="50" charset="-128"/>
              </a:rPr>
              <a:t>全額返金されます。</a:t>
            </a:r>
          </a:p>
        </p:txBody>
      </p:sp>
      <p:sp>
        <p:nvSpPr>
          <p:cNvPr id="7" name="テキスト ボックス 6">
            <a:extLst>
              <a:ext uri="{FF2B5EF4-FFF2-40B4-BE49-F238E27FC236}">
                <a16:creationId xmlns:a16="http://schemas.microsoft.com/office/drawing/2014/main" id="{BDB6A4B3-4EA3-5E49-ACEF-3FA20C575872}"/>
              </a:ext>
            </a:extLst>
          </p:cNvPr>
          <p:cNvSpPr txBox="1"/>
          <p:nvPr/>
        </p:nvSpPr>
        <p:spPr>
          <a:xfrm>
            <a:off x="3358441" y="4459446"/>
            <a:ext cx="2416357" cy="948649"/>
          </a:xfrm>
          <a:prstGeom prst="rect">
            <a:avLst/>
          </a:prstGeom>
          <a:noFill/>
        </p:spPr>
        <p:txBody>
          <a:bodyPr wrap="square" lIns="36000" tIns="36000" rIns="36000" bIns="3600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rPr>
              <a:t>違約金等を請求されても一切支払う必要は</a:t>
            </a:r>
            <a:endParaRPr lang="en-US" altLang="ja-JP" sz="1600" b="1" dirty="0">
              <a:latin typeface="BIZ UDPゴシック" panose="020B0400000000000000" pitchFamily="50" charset="-128"/>
              <a:ea typeface="BIZ UDPゴシック" panose="020B0400000000000000" pitchFamily="50" charset="-128"/>
            </a:endParaRPr>
          </a:p>
          <a:p>
            <a:pPr marL="0" marR="0" lvl="0" indent="0" algn="ctr" defTabSz="914400" rtl="0" eaLnBrk="1" fontAlgn="auto" latinLnBrk="0" hangingPunct="1">
              <a:lnSpc>
                <a:spcPts val="2400"/>
              </a:lnSpc>
              <a:spcBef>
                <a:spcPts val="0"/>
              </a:spcBef>
              <a:spcAft>
                <a:spcPts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rPr>
              <a:t>ありません。</a:t>
            </a:r>
          </a:p>
        </p:txBody>
      </p:sp>
      <p:sp>
        <p:nvSpPr>
          <p:cNvPr id="8" name="テキスト ボックス 7">
            <a:extLst>
              <a:ext uri="{FF2B5EF4-FFF2-40B4-BE49-F238E27FC236}">
                <a16:creationId xmlns:a16="http://schemas.microsoft.com/office/drawing/2014/main" id="{4CA972C1-35D1-C3B6-2F60-FDBB13188135}"/>
              </a:ext>
            </a:extLst>
          </p:cNvPr>
          <p:cNvSpPr txBox="1"/>
          <p:nvPr/>
        </p:nvSpPr>
        <p:spPr>
          <a:xfrm>
            <a:off x="6092978" y="4459446"/>
            <a:ext cx="2586971" cy="948649"/>
          </a:xfrm>
          <a:prstGeom prst="rect">
            <a:avLst/>
          </a:prstGeom>
          <a:noFill/>
        </p:spPr>
        <p:txBody>
          <a:bodyPr wrap="square" lIns="36000" tIns="36000" rIns="36000" bIns="3600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ja-JP" altLang="en-US" sz="1600" b="1" dirty="0">
                <a:latin typeface="BIZ UDPゴシック" panose="020B0400000000000000" pitchFamily="50" charset="-128"/>
                <a:ea typeface="BIZ UDPゴシック" panose="020B0400000000000000" pitchFamily="50" charset="-128"/>
              </a:rPr>
              <a:t>商品を受け取っていたら、販売会社に商品の引き取りを請求できます。</a:t>
            </a:r>
          </a:p>
        </p:txBody>
      </p:sp>
      <p:sp>
        <p:nvSpPr>
          <p:cNvPr id="9" name="正方形/長方形 8">
            <a:extLst>
              <a:ext uri="{FF2B5EF4-FFF2-40B4-BE49-F238E27FC236}">
                <a16:creationId xmlns:a16="http://schemas.microsoft.com/office/drawing/2014/main" id="{6C809B78-DEE0-CBDE-82C9-EF58A852D259}"/>
              </a:ext>
            </a:extLst>
          </p:cNvPr>
          <p:cNvSpPr/>
          <p:nvPr/>
        </p:nvSpPr>
        <p:spPr>
          <a:xfrm>
            <a:off x="395289" y="4002108"/>
            <a:ext cx="8355116" cy="1866785"/>
          </a:xfrm>
          <a:prstGeom prst="rect">
            <a:avLst/>
          </a:prstGeom>
          <a:no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8414DE5A-11A8-1046-37D6-9D4D0FDAF14C}"/>
              </a:ext>
            </a:extLst>
          </p:cNvPr>
          <p:cNvSpPr txBox="1"/>
          <p:nvPr/>
        </p:nvSpPr>
        <p:spPr>
          <a:xfrm>
            <a:off x="3078847" y="3843775"/>
            <a:ext cx="2988000" cy="316360"/>
          </a:xfrm>
          <a:prstGeom prst="rect">
            <a:avLst/>
          </a:prstGeom>
          <a:solidFill>
            <a:schemeClr val="bg1"/>
          </a:solidFill>
        </p:spPr>
        <p:txBody>
          <a:bodyPr wrap="square" lIns="36000" tIns="36000" rIns="36000" bIns="36000">
            <a:spAutoFit/>
          </a:bodyPr>
          <a:lstStyle/>
          <a:p>
            <a:pPr algn="ctr">
              <a:lnSpc>
                <a:spcPts val="2100"/>
              </a:lnSpc>
            </a:pPr>
            <a:r>
              <a:rPr kumimoji="1" lang="ja-JP" altLang="en-US" sz="1600" b="1"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クーリング・オフすると・・・</a:t>
            </a:r>
            <a:r>
              <a:rPr kumimoji="1" lang="ja-JP" altLang="en-US" sz="1600" b="1" dirty="0">
                <a:solidFill>
                  <a:srgbClr val="FCC325"/>
                </a:solidFill>
                <a:latin typeface="Meiryo UI" panose="020B0604030504040204" pitchFamily="50" charset="-128"/>
                <a:ea typeface="Meiryo UI" panose="020B0604030504040204" pitchFamily="50" charset="-128"/>
              </a:rPr>
              <a:t>▕</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cxnSp>
        <p:nvCxnSpPr>
          <p:cNvPr id="11" name="直線コネクタ 10">
            <a:extLst>
              <a:ext uri="{FF2B5EF4-FFF2-40B4-BE49-F238E27FC236}">
                <a16:creationId xmlns:a16="http://schemas.microsoft.com/office/drawing/2014/main" id="{465D42EF-BDAB-F4F1-2E29-27452CC62ED6}"/>
              </a:ext>
            </a:extLst>
          </p:cNvPr>
          <p:cNvCxnSpPr>
            <a:cxnSpLocks/>
          </p:cNvCxnSpPr>
          <p:nvPr/>
        </p:nvCxnSpPr>
        <p:spPr>
          <a:xfrm>
            <a:off x="3199352" y="4368186"/>
            <a:ext cx="0" cy="1152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1E5FB0BC-7B5D-2229-2B94-F981ED9BF6B6}"/>
              </a:ext>
            </a:extLst>
          </p:cNvPr>
          <p:cNvCxnSpPr>
            <a:cxnSpLocks/>
          </p:cNvCxnSpPr>
          <p:nvPr/>
        </p:nvCxnSpPr>
        <p:spPr>
          <a:xfrm>
            <a:off x="5933887" y="4368186"/>
            <a:ext cx="0" cy="1152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sp>
        <p:nvSpPr>
          <p:cNvPr id="16" name="角丸四角形 8">
            <a:extLst>
              <a:ext uri="{FF2B5EF4-FFF2-40B4-BE49-F238E27FC236}">
                <a16:creationId xmlns:a16="http://schemas.microsoft.com/office/drawing/2014/main" id="{90BD4568-84BD-1CA6-0978-5C5347A0CD74}"/>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53CFF397-67BB-305F-38CD-57C7AB324256}"/>
              </a:ext>
            </a:extLst>
          </p:cNvPr>
          <p:cNvSpPr txBox="1"/>
          <p:nvPr/>
        </p:nvSpPr>
        <p:spPr>
          <a:xfrm>
            <a:off x="336550" y="878648"/>
            <a:ext cx="8026614"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クーリング・オフ制度</a:t>
            </a:r>
          </a:p>
        </p:txBody>
      </p:sp>
      <p:sp>
        <p:nvSpPr>
          <p:cNvPr id="18" name="テキスト ボックス 17">
            <a:extLst>
              <a:ext uri="{FF2B5EF4-FFF2-40B4-BE49-F238E27FC236}">
                <a16:creationId xmlns:a16="http://schemas.microsoft.com/office/drawing/2014/main" id="{25E28E71-9728-E783-5413-65D060D61B46}"/>
              </a:ext>
            </a:extLst>
          </p:cNvPr>
          <p:cNvSpPr txBox="1"/>
          <p:nvPr/>
        </p:nvSpPr>
        <p:spPr>
          <a:xfrm>
            <a:off x="361949" y="1535214"/>
            <a:ext cx="7018339" cy="1694026"/>
          </a:xfrm>
          <a:prstGeom prst="rect">
            <a:avLst/>
          </a:prstGeom>
          <a:noFill/>
        </p:spPr>
        <p:txBody>
          <a:bodyPr wrap="square" lIns="0" tIns="180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予期しなかった訪問販売や電話勧誘など、一定の取引で契約した場合、契約を再考できるよう一定期間内であれば</a:t>
            </a:r>
            <a:r>
              <a:rPr lang="ja-JP" altLang="en-US" b="1" dirty="0">
                <a:solidFill>
                  <a:srgbClr val="FF6600"/>
                </a:solidFill>
                <a:latin typeface="BIZ UDPゴシック" panose="020B0400000000000000" pitchFamily="50" charset="-128"/>
                <a:ea typeface="BIZ UDPゴシック" panose="020B0400000000000000" pitchFamily="50" charset="-128"/>
              </a:rPr>
              <a:t>無条件で申し込みの撤回や契約を解除することができる制度</a:t>
            </a:r>
            <a:r>
              <a:rPr lang="ja-JP" altLang="en-US" dirty="0">
                <a:latin typeface="BIZ UDPゴシック" panose="020B0400000000000000" pitchFamily="50" charset="-128"/>
                <a:ea typeface="BIZ UDPゴシック" panose="020B0400000000000000" pitchFamily="50" charset="-128"/>
              </a:rPr>
              <a:t>です。</a:t>
            </a:r>
          </a:p>
          <a:p>
            <a:pPr>
              <a:lnSpc>
                <a:spcPts val="3000"/>
              </a:lnSpc>
            </a:pPr>
            <a:r>
              <a:rPr lang="ja-JP" altLang="en-US" dirty="0">
                <a:latin typeface="BIZ UDPゴシック" panose="020B0400000000000000" pitchFamily="50" charset="-128"/>
                <a:ea typeface="BIZ UDPゴシック" panose="020B0400000000000000" pitchFamily="50" charset="-128"/>
              </a:rPr>
              <a:t>なお、</a:t>
            </a:r>
            <a:r>
              <a:rPr lang="ja-JP" altLang="en-US" b="1" dirty="0">
                <a:latin typeface="BIZ UDPゴシック" panose="020B0400000000000000" pitchFamily="50" charset="-128"/>
                <a:ea typeface="BIZ UDPゴシック" panose="020B0400000000000000" pitchFamily="50" charset="-128"/>
              </a:rPr>
              <a:t>通信販売の場合はクーリング・オフができません</a:t>
            </a:r>
            <a:r>
              <a:rPr lang="ja-JP" altLang="en-US" dirty="0">
                <a:latin typeface="BIZ UDPゴシック" panose="020B0400000000000000" pitchFamily="50" charset="-128"/>
                <a:ea typeface="BIZ UDPゴシック" panose="020B0400000000000000" pitchFamily="50" charset="-128"/>
              </a:rPr>
              <a:t>。</a:t>
            </a:r>
          </a:p>
        </p:txBody>
      </p:sp>
      <p:pic>
        <p:nvPicPr>
          <p:cNvPr id="4" name="図 3" descr="ロゴ&#10;&#10;自動的に生成された説明">
            <a:extLst>
              <a:ext uri="{FF2B5EF4-FFF2-40B4-BE49-F238E27FC236}">
                <a16:creationId xmlns:a16="http://schemas.microsoft.com/office/drawing/2014/main" id="{212FA9CF-703B-A7AD-B0FF-E75FD4BE8DBB}"/>
              </a:ext>
            </a:extLst>
          </p:cNvPr>
          <p:cNvPicPr>
            <a:picLocks noChangeAspect="1"/>
          </p:cNvPicPr>
          <p:nvPr/>
        </p:nvPicPr>
        <p:blipFill rotWithShape="1">
          <a:blip r:embed="rId2">
            <a:extLst>
              <a:ext uri="{28A0092B-C50C-407E-A947-70E740481C1C}">
                <a14:useLocalDpi xmlns:a14="http://schemas.microsoft.com/office/drawing/2010/main" val="0"/>
              </a:ext>
            </a:extLst>
          </a:blip>
          <a:srcRect l="14940" t="16014" r="11806" b="23460"/>
          <a:stretch/>
        </p:blipFill>
        <p:spPr>
          <a:xfrm>
            <a:off x="6842681" y="2357489"/>
            <a:ext cx="1899896" cy="1628459"/>
          </a:xfrm>
          <a:prstGeom prst="rect">
            <a:avLst/>
          </a:prstGeom>
        </p:spPr>
      </p:pic>
      <p:graphicFrame>
        <p:nvGraphicFramePr>
          <p:cNvPr id="3" name="表 2">
            <a:extLst>
              <a:ext uri="{FF2B5EF4-FFF2-40B4-BE49-F238E27FC236}">
                <a16:creationId xmlns:a16="http://schemas.microsoft.com/office/drawing/2014/main" id="{55D91E7E-C070-9B93-FE4B-FCFC276C546D}"/>
              </a:ext>
            </a:extLst>
          </p:cNvPr>
          <p:cNvGraphicFramePr>
            <a:graphicFrameLocks noGrp="1"/>
          </p:cNvGraphicFramePr>
          <p:nvPr>
            <p:extLst>
              <p:ext uri="{D42A27DB-BD31-4B8C-83A1-F6EECF244321}">
                <p14:modId xmlns:p14="http://schemas.microsoft.com/office/powerpoint/2010/main" val="126053682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350131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0ACE6A5F-309E-2659-1675-B00FB08CCB51}"/>
              </a:ext>
            </a:extLst>
          </p:cNvPr>
          <p:cNvGraphicFramePr>
            <a:graphicFrameLocks noGrp="1"/>
          </p:cNvGraphicFramePr>
          <p:nvPr>
            <p:extLst>
              <p:ext uri="{D42A27DB-BD31-4B8C-83A1-F6EECF244321}">
                <p14:modId xmlns:p14="http://schemas.microsoft.com/office/powerpoint/2010/main" val="1004264471"/>
              </p:ext>
            </p:extLst>
          </p:nvPr>
        </p:nvGraphicFramePr>
        <p:xfrm>
          <a:off x="269876" y="1728976"/>
          <a:ext cx="8694273" cy="4336800"/>
        </p:xfrm>
        <a:graphic>
          <a:graphicData uri="http://schemas.openxmlformats.org/drawingml/2006/table">
            <a:tbl>
              <a:tblPr firstRow="1" bandRow="1"/>
              <a:tblGrid>
                <a:gridCol w="2689224">
                  <a:extLst>
                    <a:ext uri="{9D8B030D-6E8A-4147-A177-3AD203B41FA5}">
                      <a16:colId xmlns:a16="http://schemas.microsoft.com/office/drawing/2014/main" val="2496050016"/>
                    </a:ext>
                  </a:extLst>
                </a:gridCol>
                <a:gridCol w="5072174">
                  <a:extLst>
                    <a:ext uri="{9D8B030D-6E8A-4147-A177-3AD203B41FA5}">
                      <a16:colId xmlns:a16="http://schemas.microsoft.com/office/drawing/2014/main" val="3767833286"/>
                    </a:ext>
                  </a:extLst>
                </a:gridCol>
                <a:gridCol w="932875">
                  <a:extLst>
                    <a:ext uri="{9D8B030D-6E8A-4147-A177-3AD203B41FA5}">
                      <a16:colId xmlns:a16="http://schemas.microsoft.com/office/drawing/2014/main" val="1429153616"/>
                    </a:ext>
                  </a:extLst>
                </a:gridCol>
              </a:tblGrid>
              <a:tr h="288000">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取引形態</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適用対象</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期間</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extLst>
                  <a:ext uri="{0D108BD9-81ED-4DB2-BD59-A6C34878D82A}">
                    <a16:rowId xmlns:a16="http://schemas.microsoft.com/office/drawing/2014/main" val="345351824"/>
                  </a:ext>
                </a:extLst>
              </a:tr>
              <a:tr h="1008000">
                <a:tc>
                  <a:txBody>
                    <a:bodyPr/>
                    <a:lstStyle/>
                    <a:p>
                      <a:pPr algn="l">
                        <a:lnSpc>
                          <a:spcPts val="2400"/>
                        </a:lnSpc>
                      </a:pPr>
                      <a:r>
                        <a:rPr kumimoji="1" lang="ja-JP" altLang="en-US" sz="1800" b="1" dirty="0">
                          <a:latin typeface="BIZ UDPゴシック" panose="020B0400000000000000" pitchFamily="50" charset="-128"/>
                          <a:ea typeface="BIZ UDPゴシック" panose="020B0400000000000000" pitchFamily="50" charset="-128"/>
                        </a:rPr>
                        <a:t>訪問販売</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l">
                        <a:lnSpc>
                          <a:spcPts val="2400"/>
                        </a:lnSpc>
                      </a:pPr>
                      <a:r>
                        <a:rPr kumimoji="1" lang="ja-JP" altLang="en-US" sz="1500" dirty="0">
                          <a:latin typeface="BIZ UDPゴシック" panose="020B0400000000000000" pitchFamily="50" charset="-128"/>
                          <a:ea typeface="BIZ UDPゴシック" panose="020B0400000000000000" pitchFamily="50" charset="-128"/>
                        </a:rPr>
                        <a:t>自宅などへの訪問販売（キャッチセールス、アポイントメントセールス、催眠商法等を含む）による商品やサービスの契約</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rowSpan="4">
                  <a:txBody>
                    <a:bodyPr/>
                    <a:lstStyle/>
                    <a:p>
                      <a:pPr algn="ctr">
                        <a:lnSpc>
                          <a:spcPts val="1700"/>
                        </a:lnSpc>
                      </a:pPr>
                      <a:r>
                        <a:rPr kumimoji="1" lang="en-US" altLang="ja-JP" sz="1600" b="1" dirty="0">
                          <a:latin typeface="BIZ UDPゴシック" panose="020B0400000000000000" pitchFamily="50" charset="-128"/>
                          <a:ea typeface="BIZ UDPゴシック" panose="020B0400000000000000" pitchFamily="50" charset="-128"/>
                        </a:rPr>
                        <a:t>8</a:t>
                      </a:r>
                      <a:r>
                        <a:rPr kumimoji="1" lang="ja-JP" altLang="en-US" sz="1600" b="1" dirty="0">
                          <a:latin typeface="BIZ UDPゴシック" panose="020B0400000000000000" pitchFamily="50" charset="-128"/>
                          <a:ea typeface="BIZ UDPゴシック" panose="020B0400000000000000" pitchFamily="50" charset="-128"/>
                        </a:rPr>
                        <a:t>日間</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extLst>
                  <a:ext uri="{0D108BD9-81ED-4DB2-BD59-A6C34878D82A}">
                    <a16:rowId xmlns:a16="http://schemas.microsoft.com/office/drawing/2014/main" val="2527100379"/>
                  </a:ext>
                </a:extLst>
              </a:tr>
              <a:tr h="1008000">
                <a:tc>
                  <a:txBody>
                    <a:bodyPr/>
                    <a:lstStyle/>
                    <a:p>
                      <a:pPr algn="l">
                        <a:lnSpc>
                          <a:spcPts val="2400"/>
                        </a:lnSpc>
                      </a:pPr>
                      <a:r>
                        <a:rPr kumimoji="1" lang="ja-JP" altLang="en-US" sz="1800" b="1" dirty="0">
                          <a:latin typeface="BIZ UDPゴシック" panose="020B0400000000000000" pitchFamily="50" charset="-128"/>
                          <a:ea typeface="BIZ UDPゴシック" panose="020B0400000000000000" pitchFamily="50" charset="-128"/>
                        </a:rPr>
                        <a:t>電話勧誘販売</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l">
                        <a:lnSpc>
                          <a:spcPts val="2400"/>
                        </a:lnSpc>
                      </a:pPr>
                      <a:r>
                        <a:rPr kumimoji="1" lang="ja-JP" altLang="en-US" sz="1500" dirty="0">
                          <a:latin typeface="BIZ UDPゴシック" panose="020B0400000000000000" pitchFamily="50" charset="-128"/>
                          <a:ea typeface="BIZ UDPゴシック" panose="020B0400000000000000" pitchFamily="50" charset="-128"/>
                        </a:rPr>
                        <a:t>電話勧誘による商品やサービスの契約</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vMerge="1">
                  <a:txBody>
                    <a:bodyPr/>
                    <a:lstStyle/>
                    <a:p>
                      <a:pPr algn="ctr">
                        <a:lnSpc>
                          <a:spcPts val="1700"/>
                        </a:lnSpc>
                      </a:pPr>
                      <a:endParaRPr kumimoji="1" lang="ja-JP" altLang="en-US" sz="11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788388975"/>
                  </a:ext>
                </a:extLst>
              </a:tr>
              <a:tr h="1008000">
                <a:tc>
                  <a:txBody>
                    <a:bodyPr/>
                    <a:lstStyle/>
                    <a:p>
                      <a:pPr algn="l">
                        <a:lnSpc>
                          <a:spcPts val="2400"/>
                        </a:lnSpc>
                      </a:pPr>
                      <a:r>
                        <a:rPr kumimoji="1" lang="ja-JP" altLang="en-US" sz="1800" b="1" dirty="0">
                          <a:latin typeface="BIZ UDPゴシック" panose="020B0400000000000000" pitchFamily="50" charset="-128"/>
                          <a:ea typeface="BIZ UDPゴシック" panose="020B0400000000000000" pitchFamily="50" charset="-128"/>
                        </a:rPr>
                        <a:t>特定継続的</a:t>
                      </a:r>
                      <a:br>
                        <a:rPr kumimoji="1" lang="en-US" altLang="ja-JP" sz="1800" b="1" dirty="0">
                          <a:latin typeface="BIZ UDPゴシック" panose="020B0400000000000000" pitchFamily="50" charset="-128"/>
                          <a:ea typeface="BIZ UDPゴシック" panose="020B0400000000000000" pitchFamily="50" charset="-128"/>
                        </a:rPr>
                      </a:br>
                      <a:r>
                        <a:rPr kumimoji="1" lang="ja-JP" altLang="en-US" sz="1800" b="1" baseline="0" dirty="0">
                          <a:latin typeface="BIZ UDPゴシック" panose="020B0400000000000000" pitchFamily="50" charset="-128"/>
                          <a:ea typeface="BIZ UDPゴシック" panose="020B0400000000000000" pitchFamily="50" charset="-128"/>
                        </a:rPr>
                        <a:t>役務（えきむ）提供</a:t>
                      </a:r>
                      <a:endParaRPr kumimoji="1" lang="ja-JP" altLang="en-US" sz="1800" b="1" dirty="0">
                        <a:latin typeface="BIZ UDPゴシック" panose="020B0400000000000000" pitchFamily="50" charset="-128"/>
                        <a:ea typeface="BIZ UDPゴシック" panose="020B0400000000000000" pitchFamily="50" charset="-128"/>
                      </a:endParaRP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l">
                        <a:lnSpc>
                          <a:spcPts val="2400"/>
                        </a:lnSpc>
                      </a:pPr>
                      <a:r>
                        <a:rPr kumimoji="1" lang="ja-JP" altLang="en-US" sz="1500" dirty="0">
                          <a:latin typeface="BIZ UDPゴシック" panose="020B0400000000000000" pitchFamily="50" charset="-128"/>
                          <a:ea typeface="BIZ UDPゴシック" panose="020B0400000000000000" pitchFamily="50" charset="-128"/>
                        </a:rPr>
                        <a:t>エステティック、美容医療、語学教室、</a:t>
                      </a:r>
                      <a:endParaRPr kumimoji="1" lang="en-US" altLang="ja-JP" sz="1500" dirty="0">
                        <a:latin typeface="BIZ UDPゴシック" panose="020B0400000000000000" pitchFamily="50" charset="-128"/>
                        <a:ea typeface="BIZ UDPゴシック" panose="020B0400000000000000" pitchFamily="50" charset="-128"/>
                      </a:endParaRPr>
                    </a:p>
                    <a:p>
                      <a:pPr algn="l">
                        <a:lnSpc>
                          <a:spcPts val="2400"/>
                        </a:lnSpc>
                      </a:pPr>
                      <a:r>
                        <a:rPr kumimoji="1" lang="ja-JP" altLang="en-US" sz="1500" dirty="0">
                          <a:latin typeface="BIZ UDPゴシック" panose="020B0400000000000000" pitchFamily="50" charset="-128"/>
                          <a:ea typeface="BIZ UDPゴシック" panose="020B0400000000000000" pitchFamily="50" charset="-128"/>
                        </a:rPr>
                        <a:t>家庭教師、学習塾、パソコン教室、</a:t>
                      </a:r>
                      <a:endParaRPr kumimoji="1" lang="en-US" altLang="ja-JP" sz="1500" dirty="0">
                        <a:latin typeface="BIZ UDPゴシック" panose="020B0400000000000000" pitchFamily="50" charset="-128"/>
                        <a:ea typeface="BIZ UDPゴシック" panose="020B0400000000000000" pitchFamily="50" charset="-128"/>
                      </a:endParaRPr>
                    </a:p>
                    <a:p>
                      <a:pPr algn="l">
                        <a:lnSpc>
                          <a:spcPts val="2400"/>
                        </a:lnSpc>
                      </a:pPr>
                      <a:r>
                        <a:rPr kumimoji="1" lang="ja-JP" altLang="en-US" sz="1500" dirty="0">
                          <a:latin typeface="BIZ UDPゴシック" panose="020B0400000000000000" pitchFamily="50" charset="-128"/>
                          <a:ea typeface="BIZ UDPゴシック" panose="020B0400000000000000" pitchFamily="50" charset="-128"/>
                        </a:rPr>
                        <a:t>結婚相手紹介サービスの継続的なサービス契約</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vMerge="1">
                  <a:txBody>
                    <a:bodyPr/>
                    <a:lstStyle/>
                    <a:p>
                      <a:pPr algn="ctr">
                        <a:lnSpc>
                          <a:spcPts val="1700"/>
                        </a:lnSpc>
                      </a:pPr>
                      <a:endParaRPr kumimoji="1" lang="ja-JP" altLang="en-US" sz="11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685057688"/>
                  </a:ext>
                </a:extLst>
              </a:tr>
              <a:tr h="1008000">
                <a:tc>
                  <a:txBody>
                    <a:bodyPr/>
                    <a:lstStyle/>
                    <a:p>
                      <a:pPr algn="l">
                        <a:lnSpc>
                          <a:spcPts val="2400"/>
                        </a:lnSpc>
                      </a:pPr>
                      <a:r>
                        <a:rPr kumimoji="1" lang="ja-JP" altLang="en-US" sz="1800" b="1" dirty="0">
                          <a:latin typeface="BIZ UDPゴシック" panose="020B0400000000000000" pitchFamily="50" charset="-128"/>
                          <a:ea typeface="BIZ UDPゴシック" panose="020B0400000000000000" pitchFamily="50" charset="-128"/>
                        </a:rPr>
                        <a:t>訪問購入</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l">
                        <a:lnSpc>
                          <a:spcPts val="2400"/>
                        </a:lnSpc>
                      </a:pPr>
                      <a:r>
                        <a:rPr kumimoji="1" lang="ja-JP" altLang="en-US" sz="1500" spc="30" baseline="0" dirty="0">
                          <a:latin typeface="BIZ UDPゴシック" panose="020B0400000000000000" pitchFamily="50" charset="-128"/>
                          <a:ea typeface="BIZ UDPゴシック" panose="020B0400000000000000" pitchFamily="50" charset="-128"/>
                        </a:rPr>
                        <a:t>自宅などの場所で、貴金属などの商品を事業者が消費者から買い取る契約</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vMerge="1">
                  <a:txBody>
                    <a:bodyPr/>
                    <a:lstStyle/>
                    <a:p>
                      <a:pPr algn="ctr">
                        <a:lnSpc>
                          <a:spcPts val="1700"/>
                        </a:lnSpc>
                      </a:pPr>
                      <a:endParaRPr kumimoji="1" lang="ja-JP" altLang="en-US" sz="11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2213488215"/>
                  </a:ext>
                </a:extLst>
              </a:tr>
            </a:tbl>
          </a:graphicData>
        </a:graphic>
      </p:graphicFrame>
      <p:pic>
        <p:nvPicPr>
          <p:cNvPr id="16" name="図 15" descr="部屋 が含まれている画像&#10;&#10;自動的に生成された説明">
            <a:extLst>
              <a:ext uri="{FF2B5EF4-FFF2-40B4-BE49-F238E27FC236}">
                <a16:creationId xmlns:a16="http://schemas.microsoft.com/office/drawing/2014/main" id="{E082C50B-4033-455F-3F0A-6D1757F5A55C}"/>
              </a:ext>
            </a:extLst>
          </p:cNvPr>
          <p:cNvPicPr>
            <a:picLocks noChangeAspect="1"/>
          </p:cNvPicPr>
          <p:nvPr/>
        </p:nvPicPr>
        <p:blipFill rotWithShape="1">
          <a:blip r:embed="rId3">
            <a:extLst>
              <a:ext uri="{28A0092B-C50C-407E-A947-70E740481C1C}">
                <a14:useLocalDpi xmlns:a14="http://schemas.microsoft.com/office/drawing/2010/main" val="0"/>
              </a:ext>
            </a:extLst>
          </a:blip>
          <a:srcRect l="7888" t="17391" r="6689" b="13371"/>
          <a:stretch/>
        </p:blipFill>
        <p:spPr>
          <a:xfrm>
            <a:off x="1620347" y="2048815"/>
            <a:ext cx="1218529" cy="1024571"/>
          </a:xfrm>
          <a:prstGeom prst="rect">
            <a:avLst/>
          </a:prstGeom>
        </p:spPr>
      </p:pic>
      <p:sp>
        <p:nvSpPr>
          <p:cNvPr id="3" name="角丸四角形 8">
            <a:extLst>
              <a:ext uri="{FF2B5EF4-FFF2-40B4-BE49-F238E27FC236}">
                <a16:creationId xmlns:a16="http://schemas.microsoft.com/office/drawing/2014/main" id="{ED7BF372-75D3-3BDF-D2AF-452AC565727E}"/>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7671A3E2-EDD4-2736-C008-95258D2E5FDA}"/>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sp>
        <p:nvSpPr>
          <p:cNvPr id="5" name="テキスト ボックス 4">
            <a:extLst>
              <a:ext uri="{FF2B5EF4-FFF2-40B4-BE49-F238E27FC236}">
                <a16:creationId xmlns:a16="http://schemas.microsoft.com/office/drawing/2014/main" id="{BF0ED612-DA52-1B30-D941-B3AF4B18876F}"/>
              </a:ext>
            </a:extLst>
          </p:cNvPr>
          <p:cNvSpPr txBox="1"/>
          <p:nvPr/>
        </p:nvSpPr>
        <p:spPr>
          <a:xfrm>
            <a:off x="250826" y="1305685"/>
            <a:ext cx="4054474"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クーリング・オフ</a:t>
            </a:r>
            <a:r>
              <a:rPr lang="ja-JP" altLang="en-US" sz="1600" b="1" dirty="0">
                <a:latin typeface="BIZ UDPゴシック" panose="020B0400000000000000" pitchFamily="50" charset="-128"/>
                <a:ea typeface="BIZ UDPゴシック" panose="020B0400000000000000" pitchFamily="50" charset="-128"/>
              </a:rPr>
              <a:t>できる取引と期間 </a:t>
            </a:r>
            <a:r>
              <a:rPr lang="en-US" altLang="ja-JP" sz="1600" b="1" dirty="0">
                <a:latin typeface="BIZ UDPゴシック" panose="020B0400000000000000" pitchFamily="50" charset="-128"/>
                <a:ea typeface="BIZ UDPゴシック" panose="020B0400000000000000" pitchFamily="50" charset="-128"/>
              </a:rPr>
              <a:t>1/2</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pic>
        <p:nvPicPr>
          <p:cNvPr id="18" name="図 17" descr="時計 が含まれている画像&#10;&#10;自動的に生成された説明">
            <a:extLst>
              <a:ext uri="{FF2B5EF4-FFF2-40B4-BE49-F238E27FC236}">
                <a16:creationId xmlns:a16="http://schemas.microsoft.com/office/drawing/2014/main" id="{61E2F58A-C966-EF8A-3C19-EE388CDD8B0F}"/>
              </a:ext>
            </a:extLst>
          </p:cNvPr>
          <p:cNvPicPr>
            <a:picLocks noChangeAspect="1"/>
          </p:cNvPicPr>
          <p:nvPr/>
        </p:nvPicPr>
        <p:blipFill rotWithShape="1">
          <a:blip r:embed="rId4">
            <a:extLst>
              <a:ext uri="{28A0092B-C50C-407E-A947-70E740481C1C}">
                <a14:useLocalDpi xmlns:a14="http://schemas.microsoft.com/office/drawing/2010/main" val="0"/>
              </a:ext>
            </a:extLst>
          </a:blip>
          <a:srcRect l="13372" t="17391" r="9455" b="18624"/>
          <a:stretch/>
        </p:blipFill>
        <p:spPr>
          <a:xfrm>
            <a:off x="6414965" y="3095085"/>
            <a:ext cx="1100846" cy="946838"/>
          </a:xfrm>
          <a:prstGeom prst="rect">
            <a:avLst/>
          </a:prstGeom>
        </p:spPr>
      </p:pic>
      <p:pic>
        <p:nvPicPr>
          <p:cNvPr id="20" name="図 19" descr="グラフィック が含まれている画像&#10;&#10;自動的に生成された説明">
            <a:extLst>
              <a:ext uri="{FF2B5EF4-FFF2-40B4-BE49-F238E27FC236}">
                <a16:creationId xmlns:a16="http://schemas.microsoft.com/office/drawing/2014/main" id="{A975FB13-5DEF-7F8A-F8C4-504F59639017}"/>
              </a:ext>
            </a:extLst>
          </p:cNvPr>
          <p:cNvPicPr>
            <a:picLocks noChangeAspect="1"/>
          </p:cNvPicPr>
          <p:nvPr/>
        </p:nvPicPr>
        <p:blipFill rotWithShape="1">
          <a:blip r:embed="rId5">
            <a:extLst>
              <a:ext uri="{28A0092B-C50C-407E-A947-70E740481C1C}">
                <a14:useLocalDpi xmlns:a14="http://schemas.microsoft.com/office/drawing/2010/main" val="0"/>
              </a:ext>
            </a:extLst>
          </a:blip>
          <a:srcRect l="11178" t="8636" r="11495" b="14067"/>
          <a:stretch/>
        </p:blipFill>
        <p:spPr>
          <a:xfrm>
            <a:off x="7029781" y="4031649"/>
            <a:ext cx="972061" cy="1008000"/>
          </a:xfrm>
          <a:prstGeom prst="rect">
            <a:avLst/>
          </a:prstGeom>
        </p:spPr>
      </p:pic>
      <p:pic>
        <p:nvPicPr>
          <p:cNvPr id="22" name="図 21">
            <a:extLst>
              <a:ext uri="{FF2B5EF4-FFF2-40B4-BE49-F238E27FC236}">
                <a16:creationId xmlns:a16="http://schemas.microsoft.com/office/drawing/2014/main" id="{5857728F-63C2-ED1F-CA3E-6B6975B57EFA}"/>
              </a:ext>
            </a:extLst>
          </p:cNvPr>
          <p:cNvPicPr>
            <a:picLocks noChangeAspect="1"/>
          </p:cNvPicPr>
          <p:nvPr/>
        </p:nvPicPr>
        <p:blipFill rotWithShape="1">
          <a:blip r:embed="rId6">
            <a:extLst>
              <a:ext uri="{28A0092B-C50C-407E-A947-70E740481C1C}">
                <a14:useLocalDpi xmlns:a14="http://schemas.microsoft.com/office/drawing/2010/main" val="0"/>
              </a:ext>
            </a:extLst>
          </a:blip>
          <a:srcRect l="9594" t="15058" r="3256" b="10800"/>
          <a:stretch/>
        </p:blipFill>
        <p:spPr>
          <a:xfrm>
            <a:off x="1664536" y="5068050"/>
            <a:ext cx="1130150" cy="997400"/>
          </a:xfrm>
          <a:prstGeom prst="rect">
            <a:avLst/>
          </a:prstGeom>
        </p:spPr>
      </p:pic>
      <p:graphicFrame>
        <p:nvGraphicFramePr>
          <p:cNvPr id="9" name="表 8">
            <a:extLst>
              <a:ext uri="{FF2B5EF4-FFF2-40B4-BE49-F238E27FC236}">
                <a16:creationId xmlns:a16="http://schemas.microsoft.com/office/drawing/2014/main" id="{D876AC20-0AFC-4B7B-D438-01D02C0EF294}"/>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935196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 5">
            <a:extLst>
              <a:ext uri="{FF2B5EF4-FFF2-40B4-BE49-F238E27FC236}">
                <a16:creationId xmlns:a16="http://schemas.microsoft.com/office/drawing/2014/main" id="{79C34AFC-7AAD-5128-835B-82F509E286A2}"/>
              </a:ext>
            </a:extLst>
          </p:cNvPr>
          <p:cNvGraphicFramePr>
            <a:graphicFrameLocks noGrp="1"/>
          </p:cNvGraphicFramePr>
          <p:nvPr>
            <p:extLst>
              <p:ext uri="{D42A27DB-BD31-4B8C-83A1-F6EECF244321}">
                <p14:modId xmlns:p14="http://schemas.microsoft.com/office/powerpoint/2010/main" val="3358578263"/>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3" name="角丸四角形 8">
            <a:extLst>
              <a:ext uri="{FF2B5EF4-FFF2-40B4-BE49-F238E27FC236}">
                <a16:creationId xmlns:a16="http://schemas.microsoft.com/office/drawing/2014/main" id="{25C96BE1-501E-C9FF-796F-EC02F23368F3}"/>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C529328-2194-3441-AA33-5776A1AB2885}"/>
              </a:ext>
            </a:extLst>
          </p:cNvPr>
          <p:cNvSpPr txBox="1"/>
          <p:nvPr/>
        </p:nvSpPr>
        <p:spPr>
          <a:xfrm>
            <a:off x="336550" y="878648"/>
            <a:ext cx="6180138"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「消費者トラブル」に遭いそうになったら</a:t>
            </a:r>
            <a:endParaRPr lang="en-US" altLang="ja-JP" sz="2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C6C49B3E-E8F5-D153-884E-FA02663DA270}"/>
              </a:ext>
            </a:extLst>
          </p:cNvPr>
          <p:cNvSpPr txBox="1"/>
          <p:nvPr/>
        </p:nvSpPr>
        <p:spPr>
          <a:xfrm>
            <a:off x="361950" y="1535214"/>
            <a:ext cx="6762750" cy="3188081"/>
          </a:xfrm>
          <a:prstGeom prst="rect">
            <a:avLst/>
          </a:prstGeom>
          <a:noFill/>
        </p:spPr>
        <p:txBody>
          <a:bodyPr wrap="square" lIns="0" tIns="288000" rIns="0" bIns="0" anchor="t" anchorCtr="0">
            <a:spAutoFit/>
          </a:bodyPr>
          <a:lstStyle/>
          <a:p>
            <a:pPr>
              <a:lnSpc>
                <a:spcPts val="3300"/>
              </a:lnSpc>
            </a:pPr>
            <a:r>
              <a:rPr lang="ja-JP" altLang="en-US" sz="2200" dirty="0">
                <a:latin typeface="BIZ UDPゴシック" panose="020B0400000000000000" pitchFamily="50" charset="-128"/>
                <a:ea typeface="BIZ UDPゴシック" panose="020B0400000000000000" pitchFamily="50" charset="-128"/>
              </a:rPr>
              <a:t>「おかしいな、困ったな」と、</a:t>
            </a:r>
          </a:p>
          <a:p>
            <a:pPr>
              <a:lnSpc>
                <a:spcPts val="3300"/>
              </a:lnSpc>
            </a:pPr>
            <a:r>
              <a:rPr lang="ja-JP" altLang="en-US" sz="2200" dirty="0">
                <a:latin typeface="BIZ UDPゴシック" panose="020B0400000000000000" pitchFamily="50" charset="-128"/>
                <a:ea typeface="BIZ UDPゴシック" panose="020B0400000000000000" pitchFamily="50" charset="-128"/>
              </a:rPr>
              <a:t>勧誘や契約内容などに少しでも違和感を感じたら、</a:t>
            </a:r>
            <a:endParaRPr lang="en-US" altLang="ja-JP" sz="2200" dirty="0">
              <a:latin typeface="BIZ UDPゴシック" panose="020B0400000000000000" pitchFamily="50" charset="-128"/>
              <a:ea typeface="BIZ UDPゴシック" panose="020B0400000000000000" pitchFamily="50" charset="-128"/>
            </a:endParaRPr>
          </a:p>
          <a:p>
            <a:pPr>
              <a:lnSpc>
                <a:spcPts val="3300"/>
              </a:lnSpc>
            </a:pPr>
            <a:r>
              <a:rPr lang="ja-JP" altLang="en-US" sz="2200" dirty="0">
                <a:latin typeface="BIZ UDPゴシック" panose="020B0400000000000000" pitchFamily="50" charset="-128"/>
                <a:ea typeface="BIZ UDPゴシック" panose="020B0400000000000000" pitchFamily="50" charset="-128"/>
              </a:rPr>
              <a:t>その場ですぐに契約したり、購入ボタンを押したりせず、</a:t>
            </a:r>
            <a:endParaRPr lang="en-US" altLang="ja-JP" sz="2200" dirty="0">
              <a:latin typeface="BIZ UDPゴシック" panose="020B0400000000000000" pitchFamily="50" charset="-128"/>
              <a:ea typeface="BIZ UDPゴシック" panose="020B0400000000000000" pitchFamily="50" charset="-128"/>
            </a:endParaRPr>
          </a:p>
          <a:p>
            <a:pPr>
              <a:lnSpc>
                <a:spcPts val="3300"/>
              </a:lnSpc>
            </a:pPr>
            <a:r>
              <a:rPr lang="ja-JP" altLang="en-US" sz="2200" dirty="0">
                <a:latin typeface="BIZ UDPゴシック" panose="020B0400000000000000" pitchFamily="50" charset="-128"/>
                <a:ea typeface="BIZ UDPゴシック" panose="020B0400000000000000" pitchFamily="50" charset="-128"/>
              </a:rPr>
              <a:t>落ち着いて考えてみてください。</a:t>
            </a:r>
          </a:p>
          <a:p>
            <a:pPr>
              <a:lnSpc>
                <a:spcPts val="3300"/>
              </a:lnSpc>
            </a:pPr>
            <a:endParaRPr lang="en-US" altLang="ja-JP" sz="2200" dirty="0">
              <a:latin typeface="BIZ UDPゴシック" panose="020B0400000000000000" pitchFamily="50" charset="-128"/>
              <a:ea typeface="BIZ UDPゴシック" panose="020B0400000000000000" pitchFamily="50" charset="-128"/>
            </a:endParaRPr>
          </a:p>
          <a:p>
            <a:pPr>
              <a:lnSpc>
                <a:spcPts val="3300"/>
              </a:lnSpc>
            </a:pPr>
            <a:r>
              <a:rPr lang="ja-JP" altLang="en-US" sz="2200" dirty="0">
                <a:latin typeface="BIZ UDPゴシック" panose="020B0400000000000000" pitchFamily="50" charset="-128"/>
                <a:ea typeface="BIZ UDPゴシック" panose="020B0400000000000000" pitchFamily="50" charset="-128"/>
              </a:rPr>
              <a:t>一人で悩んだり、すぐに結論を出すのではなく、</a:t>
            </a:r>
            <a:endParaRPr lang="en-US" altLang="ja-JP" sz="2200" dirty="0">
              <a:latin typeface="BIZ UDPゴシック" panose="020B0400000000000000" pitchFamily="50" charset="-128"/>
              <a:ea typeface="BIZ UDPゴシック" panose="020B0400000000000000" pitchFamily="50" charset="-128"/>
            </a:endParaRPr>
          </a:p>
          <a:p>
            <a:pPr>
              <a:lnSpc>
                <a:spcPts val="3300"/>
              </a:lnSpc>
            </a:pPr>
            <a:r>
              <a:rPr lang="ja-JP" altLang="en-US" sz="2200" dirty="0">
                <a:latin typeface="BIZ UDPゴシック" panose="020B0400000000000000" pitchFamily="50" charset="-128"/>
                <a:ea typeface="BIZ UDPゴシック" panose="020B0400000000000000" pitchFamily="50" charset="-128"/>
              </a:rPr>
              <a:t>第三者の意見を求めることが肝心です。</a:t>
            </a:r>
          </a:p>
        </p:txBody>
      </p:sp>
      <p:sp>
        <p:nvSpPr>
          <p:cNvPr id="9" name="テキスト ボックス 8">
            <a:extLst>
              <a:ext uri="{FF2B5EF4-FFF2-40B4-BE49-F238E27FC236}">
                <a16:creationId xmlns:a16="http://schemas.microsoft.com/office/drawing/2014/main" id="{08683D8B-22E6-1531-D1B0-AF52EAEC23C3}"/>
              </a:ext>
            </a:extLst>
          </p:cNvPr>
          <p:cNvSpPr txBox="1"/>
          <p:nvPr/>
        </p:nvSpPr>
        <p:spPr>
          <a:xfrm>
            <a:off x="361950" y="5060755"/>
            <a:ext cx="4981397" cy="1277200"/>
          </a:xfrm>
          <a:prstGeom prst="rect">
            <a:avLst/>
          </a:prstGeom>
          <a:noFill/>
        </p:spPr>
        <p:txBody>
          <a:bodyPr wrap="square" lIns="36000" tIns="36000" rIns="36000" bIns="36000" anchor="t" anchorCtr="0">
            <a:spAutoFit/>
          </a:bodyPr>
          <a:lstStyle/>
          <a:p>
            <a:pPr>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大事なのは、</a:t>
            </a:r>
            <a:endParaRPr lang="en-US" altLang="ja-JP" sz="2200" b="1" dirty="0">
              <a:solidFill>
                <a:srgbClr val="FF6600"/>
              </a:solidFill>
              <a:latin typeface="BIZ UDPゴシック" panose="020B0400000000000000" pitchFamily="50" charset="-128"/>
              <a:ea typeface="BIZ UDPゴシック" panose="020B0400000000000000" pitchFamily="50" charset="-128"/>
            </a:endParaRPr>
          </a:p>
          <a:p>
            <a:pPr>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一人で対処しようとすることではなく、「相談すること」です。</a:t>
            </a:r>
          </a:p>
        </p:txBody>
      </p:sp>
      <p:pic>
        <p:nvPicPr>
          <p:cNvPr id="7" name="図 6" descr="アイコン&#10;&#10;自動的に生成された説明">
            <a:extLst>
              <a:ext uri="{FF2B5EF4-FFF2-40B4-BE49-F238E27FC236}">
                <a16:creationId xmlns:a16="http://schemas.microsoft.com/office/drawing/2014/main" id="{5ADD112C-DE48-C33C-6A43-521C4F923E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3331" y="4076223"/>
            <a:ext cx="2269377" cy="2354198"/>
          </a:xfrm>
          <a:prstGeom prst="rect">
            <a:avLst/>
          </a:prstGeom>
        </p:spPr>
      </p:pic>
    </p:spTree>
    <p:extLst>
      <p:ext uri="{BB962C8B-B14F-4D97-AF65-F5344CB8AC3E}">
        <p14:creationId xmlns:p14="http://schemas.microsoft.com/office/powerpoint/2010/main" val="42073689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AFC7DB-BC32-5941-0B58-C91AF5BC915D}"/>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C9C572D2-7C61-9C13-EDCF-D84F2982C34D}"/>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B8A6EC9-6F48-1712-E309-51E4327CBF68}"/>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sp>
        <p:nvSpPr>
          <p:cNvPr id="5" name="テキスト ボックス 4">
            <a:extLst>
              <a:ext uri="{FF2B5EF4-FFF2-40B4-BE49-F238E27FC236}">
                <a16:creationId xmlns:a16="http://schemas.microsoft.com/office/drawing/2014/main" id="{CE957469-E135-1B94-DAA8-6995784331C3}"/>
              </a:ext>
            </a:extLst>
          </p:cNvPr>
          <p:cNvSpPr txBox="1"/>
          <p:nvPr/>
        </p:nvSpPr>
        <p:spPr>
          <a:xfrm>
            <a:off x="250826" y="1305685"/>
            <a:ext cx="4054474"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クーリング・オフ</a:t>
            </a:r>
            <a:r>
              <a:rPr lang="ja-JP" altLang="en-US" sz="1600" b="1" dirty="0">
                <a:latin typeface="BIZ UDPゴシック" panose="020B0400000000000000" pitchFamily="50" charset="-128"/>
                <a:ea typeface="BIZ UDPゴシック" panose="020B0400000000000000" pitchFamily="50" charset="-128"/>
              </a:rPr>
              <a:t>できる取引と期間 </a:t>
            </a:r>
            <a:r>
              <a:rPr lang="en-US" altLang="ja-JP" sz="1600" b="1" dirty="0">
                <a:latin typeface="BIZ UDPゴシック" panose="020B0400000000000000" pitchFamily="50" charset="-128"/>
                <a:ea typeface="BIZ UDPゴシック" panose="020B0400000000000000" pitchFamily="50" charset="-128"/>
              </a:rPr>
              <a:t>2/2</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aphicFrame>
        <p:nvGraphicFramePr>
          <p:cNvPr id="15" name="表 14">
            <a:extLst>
              <a:ext uri="{FF2B5EF4-FFF2-40B4-BE49-F238E27FC236}">
                <a16:creationId xmlns:a16="http://schemas.microsoft.com/office/drawing/2014/main" id="{8378CFBB-5197-9F50-6804-EC881D90DD87}"/>
              </a:ext>
            </a:extLst>
          </p:cNvPr>
          <p:cNvGraphicFramePr>
            <a:graphicFrameLocks noGrp="1"/>
          </p:cNvGraphicFramePr>
          <p:nvPr>
            <p:extLst>
              <p:ext uri="{D42A27DB-BD31-4B8C-83A1-F6EECF244321}">
                <p14:modId xmlns:p14="http://schemas.microsoft.com/office/powerpoint/2010/main" val="1816620561"/>
              </p:ext>
            </p:extLst>
          </p:nvPr>
        </p:nvGraphicFramePr>
        <p:xfrm>
          <a:off x="269876" y="1728976"/>
          <a:ext cx="8694273" cy="3004800"/>
        </p:xfrm>
        <a:graphic>
          <a:graphicData uri="http://schemas.openxmlformats.org/drawingml/2006/table">
            <a:tbl>
              <a:tblPr firstRow="1" bandRow="1"/>
              <a:tblGrid>
                <a:gridCol w="2689224">
                  <a:extLst>
                    <a:ext uri="{9D8B030D-6E8A-4147-A177-3AD203B41FA5}">
                      <a16:colId xmlns:a16="http://schemas.microsoft.com/office/drawing/2014/main" val="2496050016"/>
                    </a:ext>
                  </a:extLst>
                </a:gridCol>
                <a:gridCol w="2832100">
                  <a:extLst>
                    <a:ext uri="{9D8B030D-6E8A-4147-A177-3AD203B41FA5}">
                      <a16:colId xmlns:a16="http://schemas.microsoft.com/office/drawing/2014/main" val="3767833286"/>
                    </a:ext>
                  </a:extLst>
                </a:gridCol>
                <a:gridCol w="2240074">
                  <a:extLst>
                    <a:ext uri="{9D8B030D-6E8A-4147-A177-3AD203B41FA5}">
                      <a16:colId xmlns:a16="http://schemas.microsoft.com/office/drawing/2014/main" val="823981535"/>
                    </a:ext>
                  </a:extLst>
                </a:gridCol>
                <a:gridCol w="932875">
                  <a:extLst>
                    <a:ext uri="{9D8B030D-6E8A-4147-A177-3AD203B41FA5}">
                      <a16:colId xmlns:a16="http://schemas.microsoft.com/office/drawing/2014/main" val="1429153616"/>
                    </a:ext>
                  </a:extLst>
                </a:gridCol>
              </a:tblGrid>
              <a:tr h="288000">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取引形態</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gridSpan="2">
                  <a:txBody>
                    <a:bodyPr/>
                    <a:lstStyle/>
                    <a:p>
                      <a:pPr algn="ctr"/>
                      <a:r>
                        <a:rPr kumimoji="1" lang="ja-JP" altLang="en-US" sz="1400" b="1" dirty="0">
                          <a:latin typeface="BIZ UDPゴシック" panose="020B0400000000000000" pitchFamily="50" charset="-128"/>
                          <a:ea typeface="BIZ UDPゴシック" panose="020B0400000000000000" pitchFamily="50" charset="-128"/>
                        </a:rPr>
                        <a:t>適用対象</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hMerge="1">
                  <a:txBody>
                    <a:bodyPr/>
                    <a:lstStyle/>
                    <a:p>
                      <a:endParaRPr kumimoji="1" lang="ja-JP" altLang="en-US"/>
                    </a:p>
                  </a:txBody>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期間</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extLst>
                  <a:ext uri="{0D108BD9-81ED-4DB2-BD59-A6C34878D82A}">
                    <a16:rowId xmlns:a16="http://schemas.microsoft.com/office/drawing/2014/main" val="345351824"/>
                  </a:ext>
                </a:extLst>
              </a:tr>
              <a:tr h="1008000">
                <a:tc>
                  <a:txBody>
                    <a:bodyPr/>
                    <a:lstStyle/>
                    <a:p>
                      <a:pPr algn="l">
                        <a:lnSpc>
                          <a:spcPts val="2400"/>
                        </a:lnSpc>
                      </a:pPr>
                      <a:r>
                        <a:rPr kumimoji="1" lang="zh-TW" altLang="en-US" sz="1800" b="1" dirty="0">
                          <a:latin typeface="BIZ UDPゴシック" panose="020B0400000000000000" pitchFamily="50" charset="-128"/>
                          <a:ea typeface="BIZ UDPゴシック" panose="020B0400000000000000" pitchFamily="50" charset="-128"/>
                        </a:rPr>
                        <a:t>連鎖販売取引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gridSpan="2">
                  <a:txBody>
                    <a:bodyPr/>
                    <a:lstStyle/>
                    <a:p>
                      <a:pPr algn="l">
                        <a:lnSpc>
                          <a:spcPts val="2400"/>
                        </a:lnSpc>
                      </a:pPr>
                      <a:r>
                        <a:rPr kumimoji="1" lang="ja-JP" altLang="en-US" sz="1500" dirty="0">
                          <a:latin typeface="BIZ UDPゴシック" panose="020B0400000000000000" pitchFamily="50" charset="-128"/>
                          <a:ea typeface="BIZ UDPゴシック" panose="020B0400000000000000" pitchFamily="50" charset="-128"/>
                        </a:rPr>
                        <a:t>商品を販売する会員を次々に勧誘していく商法による契約</a:t>
                      </a:r>
                      <a:endParaRPr kumimoji="1" lang="en-US" altLang="ja-JP" sz="1500" dirty="0">
                        <a:latin typeface="BIZ UDPゴシック" panose="020B0400000000000000" pitchFamily="50" charset="-128"/>
                        <a:ea typeface="BIZ UDPゴシック" panose="020B0400000000000000" pitchFamily="50" charset="-128"/>
                      </a:endParaRPr>
                    </a:p>
                    <a:p>
                      <a:pPr algn="l">
                        <a:lnSpc>
                          <a:spcPts val="2400"/>
                        </a:lnSpc>
                      </a:pP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マルチ商法）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hMerge="1">
                  <a:txBody>
                    <a:bodyPr/>
                    <a:lstStyle/>
                    <a:p>
                      <a:endParaRPr kumimoji="1" lang="ja-JP" altLang="en-US"/>
                    </a:p>
                  </a:txBody>
                  <a:tcPr/>
                </a:tc>
                <a:tc rowSpan="2">
                  <a:txBody>
                    <a:bodyPr/>
                    <a:lstStyle/>
                    <a:p>
                      <a:pPr algn="ctr">
                        <a:lnSpc>
                          <a:spcPts val="1700"/>
                        </a:lnSpc>
                      </a:pPr>
                      <a:r>
                        <a:rPr kumimoji="1" lang="ja-JP" altLang="en-US" sz="1600" b="1" dirty="0">
                          <a:latin typeface="BIZ UDPゴシック" panose="020B0400000000000000" pitchFamily="50" charset="-128"/>
                          <a:ea typeface="BIZ UDPゴシック" panose="020B0400000000000000" pitchFamily="50" charset="-128"/>
                        </a:rPr>
                        <a:t>２０日間</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extLst>
                  <a:ext uri="{0D108BD9-81ED-4DB2-BD59-A6C34878D82A}">
                    <a16:rowId xmlns:a16="http://schemas.microsoft.com/office/drawing/2014/main" val="2527100379"/>
                  </a:ext>
                </a:extLst>
              </a:tr>
              <a:tr h="1692000">
                <a:tc>
                  <a:txBody>
                    <a:bodyPr/>
                    <a:lstStyle/>
                    <a:p>
                      <a:pPr algn="l">
                        <a:lnSpc>
                          <a:spcPts val="2400"/>
                        </a:lnSpc>
                      </a:pPr>
                      <a:r>
                        <a:rPr kumimoji="1" lang="zh-TW" altLang="en-US" sz="1800" b="1" dirty="0">
                          <a:latin typeface="BIZ UDPゴシック" panose="020B0400000000000000" pitchFamily="50" charset="-128"/>
                          <a:ea typeface="BIZ UDPゴシック" panose="020B0400000000000000" pitchFamily="50" charset="-128"/>
                        </a:rPr>
                        <a:t>業務提供誘</a:t>
                      </a:r>
                      <a:r>
                        <a:rPr kumimoji="1" lang="ja-JP" altLang="en-US" sz="1800" b="1" dirty="0">
                          <a:latin typeface="BIZ UDPゴシック" panose="020B0400000000000000" pitchFamily="50" charset="-128"/>
                          <a:ea typeface="BIZ UDPゴシック" panose="020B0400000000000000" pitchFamily="50" charset="-128"/>
                        </a:rPr>
                        <a:t>引</a:t>
                      </a:r>
                      <a:r>
                        <a:rPr kumimoji="1" lang="zh-TW" altLang="en-US" sz="1800" b="1" dirty="0">
                          <a:latin typeface="BIZ UDPゴシック" panose="020B0400000000000000" pitchFamily="50" charset="-128"/>
                          <a:ea typeface="BIZ UDPゴシック" panose="020B0400000000000000" pitchFamily="50" charset="-128"/>
                        </a:rPr>
                        <a:t>販売取引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just">
                        <a:lnSpc>
                          <a:spcPts val="2400"/>
                        </a:lnSpc>
                      </a:pPr>
                      <a:r>
                        <a:rPr kumimoji="1" lang="ja-JP" altLang="en-US" sz="1500" dirty="0">
                          <a:latin typeface="BIZ UDPゴシック" panose="020B0400000000000000" pitchFamily="50" charset="-128"/>
                          <a:ea typeface="BIZ UDPゴシック" panose="020B0400000000000000" pitchFamily="50" charset="-128"/>
                        </a:rPr>
                        <a:t>仕事のあっせんを誘い文句に、</a:t>
                      </a:r>
                      <a:br>
                        <a:rPr kumimoji="1" lang="en-US" altLang="ja-JP" sz="1500" dirty="0">
                          <a:latin typeface="BIZ UDPゴシック" panose="020B0400000000000000" pitchFamily="50" charset="-128"/>
                          <a:ea typeface="BIZ UDPゴシック" panose="020B0400000000000000" pitchFamily="50" charset="-128"/>
                        </a:rPr>
                      </a:br>
                      <a:r>
                        <a:rPr kumimoji="1" lang="ja-JP" altLang="en-US" sz="1500" dirty="0">
                          <a:latin typeface="BIZ UDPゴシック" panose="020B0400000000000000" pitchFamily="50" charset="-128"/>
                          <a:ea typeface="BIZ UDPゴシック" panose="020B0400000000000000" pitchFamily="50" charset="-128"/>
                        </a:rPr>
                        <a:t>仕事に必要な商品やサービスを</a:t>
                      </a:r>
                      <a:br>
                        <a:rPr kumimoji="1" lang="en-US" altLang="ja-JP" sz="1500" dirty="0">
                          <a:latin typeface="BIZ UDPゴシック" panose="020B0400000000000000" pitchFamily="50" charset="-128"/>
                          <a:ea typeface="BIZ UDPゴシック" panose="020B0400000000000000" pitchFamily="50" charset="-128"/>
                        </a:rPr>
                      </a:br>
                      <a:r>
                        <a:rPr kumimoji="1" lang="ja-JP" altLang="en-US" sz="1500" dirty="0">
                          <a:latin typeface="BIZ UDPゴシック" panose="020B0400000000000000" pitchFamily="50" charset="-128"/>
                          <a:ea typeface="BIZ UDPゴシック" panose="020B0400000000000000" pitchFamily="50" charset="-128"/>
                        </a:rPr>
                        <a:t>販売する商法による契約</a:t>
                      </a:r>
                      <a:br>
                        <a:rPr kumimoji="1" lang="en-US" altLang="ja-JP" sz="1500" dirty="0">
                          <a:latin typeface="BIZ UDPゴシック" panose="020B0400000000000000" pitchFamily="50" charset="-128"/>
                          <a:ea typeface="BIZ UDPゴシック" panose="020B0400000000000000" pitchFamily="50" charset="-128"/>
                        </a:rPr>
                      </a:br>
                      <a:r>
                        <a:rPr kumimoji="1" lang="en-US" altLang="ja-JP" sz="1500" dirty="0">
                          <a:latin typeface="BIZ UDPゴシック" panose="020B0400000000000000" pitchFamily="50" charset="-128"/>
                          <a:ea typeface="BIZ UDPゴシック" panose="020B0400000000000000" pitchFamily="50" charset="-128"/>
                        </a:rPr>
                        <a:t>(</a:t>
                      </a:r>
                      <a:r>
                        <a:rPr kumimoji="1" lang="ja-JP" altLang="en-US" sz="1500" dirty="0">
                          <a:latin typeface="BIZ UDPゴシック" panose="020B0400000000000000" pitchFamily="50" charset="-128"/>
                          <a:ea typeface="BIZ UDPゴシック" panose="020B0400000000000000" pitchFamily="50" charset="-128"/>
                        </a:rPr>
                        <a:t>内職商法やモニター商法</a:t>
                      </a:r>
                      <a:r>
                        <a:rPr kumimoji="1" lang="en-US" altLang="ja-JP" sz="1500" dirty="0">
                          <a:latin typeface="BIZ UDPゴシック" panose="020B0400000000000000" pitchFamily="50" charset="-128"/>
                          <a:ea typeface="BIZ UDPゴシック" panose="020B0400000000000000" pitchFamily="50" charset="-128"/>
                        </a:rPr>
                        <a:t>)</a:t>
                      </a:r>
                    </a:p>
                  </a:txBody>
                  <a:tcPr anchor="ctr">
                    <a:lnL w="19050" cap="flat" cmpd="sng" algn="ctr">
                      <a:solidFill>
                        <a:srgbClr val="FCC325"/>
                      </a:solidFill>
                      <a:prstDash val="solid"/>
                      <a:round/>
                      <a:headEnd type="none" w="med" len="med"/>
                      <a:tailEnd type="none" w="med" len="med"/>
                    </a:lnL>
                    <a:lnR w="1905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l">
                        <a:lnSpc>
                          <a:spcPts val="2400"/>
                        </a:lnSpc>
                      </a:pPr>
                      <a:endParaRPr kumimoji="1" lang="en-US" altLang="ja-JP" sz="1500" dirty="0">
                        <a:latin typeface="BIZ UDPゴシック" panose="020B0400000000000000" pitchFamily="50" charset="-128"/>
                        <a:ea typeface="BIZ UDPゴシック" panose="020B0400000000000000" pitchFamily="50" charset="-128"/>
                      </a:endParaRPr>
                    </a:p>
                  </a:txBody>
                  <a:tcPr anchor="ctr">
                    <a:lnL w="19050" cap="flat" cmpd="sng" algn="ctr">
                      <a:no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vMerge="1">
                  <a:txBody>
                    <a:bodyPr/>
                    <a:lstStyle/>
                    <a:p>
                      <a:pPr algn="ctr">
                        <a:lnSpc>
                          <a:spcPts val="1700"/>
                        </a:lnSpc>
                      </a:pPr>
                      <a:endParaRPr kumimoji="1" lang="ja-JP" altLang="en-US" sz="1100" b="1" dirty="0">
                        <a:latin typeface="BIZ UDPゴシック" panose="020B0400000000000000" pitchFamily="50" charset="-128"/>
                        <a:ea typeface="BIZ UDPゴシック" panose="020B0400000000000000" pitchFamily="50" charset="-128"/>
                      </a:endParaRPr>
                    </a:p>
                  </a:txBody>
                  <a:tcPr anchor="ctr">
                    <a:lnL w="12700" cap="flat" cmpd="sng" algn="ctr">
                      <a:noFill/>
                      <a:prstDash val="solid"/>
                      <a:round/>
                      <a:headEnd type="none" w="med" len="med"/>
                      <a:tailEnd type="none" w="med" len="med"/>
                    </a:lnL>
                    <a:lnR w="12700" cap="flat" cmpd="sng" algn="ctr">
                      <a:solidFill>
                        <a:schemeClr val="tx1">
                          <a:lumMod val="50000"/>
                          <a:lumOff val="50000"/>
                        </a:schemeClr>
                      </a:solidFill>
                      <a:prstDash val="solid"/>
                      <a:round/>
                      <a:headEnd type="none" w="med" len="med"/>
                      <a:tailEnd type="none" w="med" len="med"/>
                    </a:lnR>
                    <a:lnT w="12700" cap="flat" cmpd="sng" algn="ctr">
                      <a:solidFill>
                        <a:schemeClr val="tx1">
                          <a:lumMod val="50000"/>
                          <a:lumOff val="50000"/>
                        </a:schemeClr>
                      </a:solidFill>
                      <a:prstDash val="solid"/>
                      <a:round/>
                      <a:headEnd type="none" w="med" len="med"/>
                      <a:tailEnd type="none" w="med" len="med"/>
                    </a:lnT>
                    <a:lnB w="12700" cap="flat" cmpd="sng" algn="ctr">
                      <a:solidFill>
                        <a:schemeClr val="tx1">
                          <a:lumMod val="50000"/>
                          <a:lumOff val="50000"/>
                        </a:schemeClr>
                      </a:solidFill>
                      <a:prstDash val="solid"/>
                      <a:round/>
                      <a:headEnd type="none" w="med" len="med"/>
                      <a:tailEnd type="none" w="med" len="med"/>
                    </a:lnB>
                  </a:tcPr>
                </a:tc>
                <a:extLst>
                  <a:ext uri="{0D108BD9-81ED-4DB2-BD59-A6C34878D82A}">
                    <a16:rowId xmlns:a16="http://schemas.microsoft.com/office/drawing/2014/main" val="3788388975"/>
                  </a:ext>
                </a:extLst>
              </a:tr>
            </a:tbl>
          </a:graphicData>
        </a:graphic>
      </p:graphicFrame>
      <p:pic>
        <p:nvPicPr>
          <p:cNvPr id="7" name="図 6">
            <a:extLst>
              <a:ext uri="{FF2B5EF4-FFF2-40B4-BE49-F238E27FC236}">
                <a16:creationId xmlns:a16="http://schemas.microsoft.com/office/drawing/2014/main" id="{8D4EDDEF-0234-3802-5FA3-46FB4DA69B8A}"/>
              </a:ext>
            </a:extLst>
          </p:cNvPr>
          <p:cNvPicPr>
            <a:picLocks noChangeAspect="1"/>
          </p:cNvPicPr>
          <p:nvPr/>
        </p:nvPicPr>
        <p:blipFill rotWithShape="1">
          <a:blip r:embed="rId2">
            <a:extLst>
              <a:ext uri="{28A0092B-C50C-407E-A947-70E740481C1C}">
                <a14:useLocalDpi xmlns:a14="http://schemas.microsoft.com/office/drawing/2010/main" val="0"/>
              </a:ext>
            </a:extLst>
          </a:blip>
          <a:srcRect l="7692" t="14536" r="8009" b="12692"/>
          <a:stretch/>
        </p:blipFill>
        <p:spPr>
          <a:xfrm>
            <a:off x="6164526" y="3142034"/>
            <a:ext cx="1639767" cy="1468454"/>
          </a:xfrm>
          <a:prstGeom prst="rect">
            <a:avLst/>
          </a:prstGeom>
        </p:spPr>
      </p:pic>
      <p:graphicFrame>
        <p:nvGraphicFramePr>
          <p:cNvPr id="6" name="表 5">
            <a:extLst>
              <a:ext uri="{FF2B5EF4-FFF2-40B4-BE49-F238E27FC236}">
                <a16:creationId xmlns:a16="http://schemas.microsoft.com/office/drawing/2014/main" id="{17CE2CF0-4485-E130-5CF2-BBA72DD421E5}"/>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175919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431F9-880A-8D62-9070-40BBB7B42A48}"/>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B830F189-1C9A-FF8C-116F-F0F9369EDE2D}"/>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C14AA37E-07EC-3988-0993-6693B721B58E}"/>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graphicFrame>
        <p:nvGraphicFramePr>
          <p:cNvPr id="6" name="表 5">
            <a:extLst>
              <a:ext uri="{FF2B5EF4-FFF2-40B4-BE49-F238E27FC236}">
                <a16:creationId xmlns:a16="http://schemas.microsoft.com/office/drawing/2014/main" id="{DE3D3CB5-95D0-7B6B-0F7B-6C6EB813CDEE}"/>
              </a:ext>
            </a:extLst>
          </p:cNvPr>
          <p:cNvGraphicFramePr>
            <a:graphicFrameLocks noGrp="1"/>
          </p:cNvGraphicFramePr>
          <p:nvPr>
            <p:extLst>
              <p:ext uri="{D42A27DB-BD31-4B8C-83A1-F6EECF244321}">
                <p14:modId xmlns:p14="http://schemas.microsoft.com/office/powerpoint/2010/main" val="1258454044"/>
              </p:ext>
            </p:extLst>
          </p:nvPr>
        </p:nvGraphicFramePr>
        <p:xfrm>
          <a:off x="336549" y="130568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FCC325"/>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クーリング・オフの方法</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7" name="テキスト ボックス 6">
            <a:extLst>
              <a:ext uri="{FF2B5EF4-FFF2-40B4-BE49-F238E27FC236}">
                <a16:creationId xmlns:a16="http://schemas.microsoft.com/office/drawing/2014/main" id="{83D4333D-2138-7A89-85AC-343482D8E20A}"/>
              </a:ext>
            </a:extLst>
          </p:cNvPr>
          <p:cNvSpPr txBox="1"/>
          <p:nvPr/>
        </p:nvSpPr>
        <p:spPr>
          <a:xfrm>
            <a:off x="383451" y="1745285"/>
            <a:ext cx="8252550" cy="2869545"/>
          </a:xfrm>
          <a:prstGeom prst="rect">
            <a:avLst/>
          </a:prstGeom>
          <a:noFill/>
        </p:spPr>
        <p:txBody>
          <a:bodyPr wrap="square" lIns="36000" tIns="180000" rIns="0" bIns="0" anchor="t" anchorCtr="0">
            <a:spAutoFit/>
          </a:bodyPr>
          <a:lstStyle/>
          <a:p>
            <a:pPr marL="285750" indent="-285750" algn="just">
              <a:lnSpc>
                <a:spcPts val="2800"/>
              </a:lnSpc>
              <a:buClr>
                <a:srgbClr val="FCC325"/>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クーリング・オフは</a:t>
            </a:r>
            <a:r>
              <a:rPr lang="ja-JP" altLang="en-US" b="1" u="sng" dirty="0">
                <a:latin typeface="BIZ UDPゴシック" panose="020B0400000000000000" pitchFamily="50" charset="-128"/>
                <a:ea typeface="BIZ UDPゴシック" panose="020B0400000000000000" pitchFamily="50" charset="-128"/>
              </a:rPr>
              <a:t>書面（ハガキ可）</a:t>
            </a:r>
            <a:r>
              <a:rPr lang="ja-JP" altLang="en-US" dirty="0">
                <a:latin typeface="BIZ UDPゴシック" panose="020B0400000000000000" pitchFamily="50" charset="-128"/>
                <a:ea typeface="BIZ UDPゴシック" panose="020B0400000000000000" pitchFamily="50" charset="-128"/>
              </a:rPr>
              <a:t>または</a:t>
            </a:r>
            <a:r>
              <a:rPr lang="ja-JP" altLang="en-US" b="1" u="sng" dirty="0">
                <a:latin typeface="BIZ UDPゴシック" panose="020B0400000000000000" pitchFamily="50" charset="-128"/>
                <a:ea typeface="BIZ UDPゴシック" panose="020B0400000000000000" pitchFamily="50" charset="-128"/>
              </a:rPr>
              <a:t>電磁的記録（メール、解約フォーム）</a:t>
            </a:r>
            <a:r>
              <a:rPr lang="ja-JP" altLang="en-US" dirty="0">
                <a:latin typeface="BIZ UDPゴシック" panose="020B0400000000000000" pitchFamily="50" charset="-128"/>
                <a:ea typeface="BIZ UDPゴシック" panose="020B0400000000000000" pitchFamily="50" charset="-128"/>
              </a:rPr>
              <a:t>で</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行います。</a:t>
            </a:r>
          </a:p>
          <a:p>
            <a:pPr marL="285750" indent="-285750" algn="just">
              <a:lnSpc>
                <a:spcPts val="2800"/>
              </a:lnSpc>
              <a:spcBef>
                <a:spcPts val="600"/>
              </a:spcBef>
              <a:buClr>
                <a:srgbClr val="FCC325"/>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クーリング・オフの書面等には、事業者が対象となる契約を特定するために必要な情報（契約年月日、契約者名、購入商品名、契約金額等）やクーリング・オフの通知を発した日を記載します。</a:t>
            </a:r>
          </a:p>
          <a:p>
            <a:pPr marL="285750" indent="-285750" algn="just">
              <a:lnSpc>
                <a:spcPts val="2800"/>
              </a:lnSpc>
              <a:spcBef>
                <a:spcPts val="600"/>
              </a:spcBef>
              <a:buClr>
                <a:srgbClr val="FCC325"/>
              </a:buClr>
              <a:buFont typeface="Wingdings" panose="05000000000000000000" pitchFamily="2" charset="2"/>
              <a:buChar char="l"/>
            </a:pPr>
            <a:r>
              <a:rPr lang="ja-JP" altLang="en-US" b="1" u="sng" dirty="0">
                <a:latin typeface="BIZ UDPゴシック" panose="020B0400000000000000" pitchFamily="50" charset="-128"/>
                <a:ea typeface="BIZ UDPゴシック" panose="020B0400000000000000" pitchFamily="50" charset="-128"/>
              </a:rPr>
              <a:t>クーリング・オフができる期間内に通知（発信）</a:t>
            </a:r>
            <a:r>
              <a:rPr lang="ja-JP" altLang="en-US" dirty="0">
                <a:latin typeface="BIZ UDPゴシック" panose="020B0400000000000000" pitchFamily="50" charset="-128"/>
                <a:ea typeface="BIZ UDPゴシック" panose="020B0400000000000000" pitchFamily="50" charset="-128"/>
              </a:rPr>
              <a:t>します。</a:t>
            </a:r>
          </a:p>
          <a:p>
            <a:pPr marL="285750" indent="-285750" algn="just">
              <a:lnSpc>
                <a:spcPts val="2800"/>
              </a:lnSpc>
              <a:spcBef>
                <a:spcPts val="600"/>
              </a:spcBef>
              <a:buClr>
                <a:srgbClr val="FCC325"/>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クレジット契約をしている場合は、販売会社とクレジット会社に同時に通知します。</a:t>
            </a:r>
          </a:p>
        </p:txBody>
      </p:sp>
      <p:grpSp>
        <p:nvGrpSpPr>
          <p:cNvPr id="11" name="グループ化 10">
            <a:extLst>
              <a:ext uri="{FF2B5EF4-FFF2-40B4-BE49-F238E27FC236}">
                <a16:creationId xmlns:a16="http://schemas.microsoft.com/office/drawing/2014/main" id="{9BA23706-9493-6319-40B8-67B31CC6DAEA}"/>
              </a:ext>
            </a:extLst>
          </p:cNvPr>
          <p:cNvGrpSpPr/>
          <p:nvPr/>
        </p:nvGrpSpPr>
        <p:grpSpPr>
          <a:xfrm>
            <a:off x="4572000" y="5978286"/>
            <a:ext cx="4544696" cy="540000"/>
            <a:chOff x="4572000" y="5823526"/>
            <a:chExt cx="4544696" cy="540000"/>
          </a:xfrm>
        </p:grpSpPr>
        <p:sp>
          <p:nvSpPr>
            <p:cNvPr id="12" name="角丸四角形 8">
              <a:extLst>
                <a:ext uri="{FF2B5EF4-FFF2-40B4-BE49-F238E27FC236}">
                  <a16:creationId xmlns:a16="http://schemas.microsoft.com/office/drawing/2014/main" id="{0414CF13-8968-1AE7-A6F8-F2492D017C74}"/>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F5615E95-5CF7-78BE-9DA7-82563ACA764E}"/>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graphicFrame>
        <p:nvGraphicFramePr>
          <p:cNvPr id="5" name="表 4">
            <a:extLst>
              <a:ext uri="{FF2B5EF4-FFF2-40B4-BE49-F238E27FC236}">
                <a16:creationId xmlns:a16="http://schemas.microsoft.com/office/drawing/2014/main" id="{1CBBEE80-561B-ECD5-FD08-E396A22EE5CB}"/>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048081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47DE-B7C0-0A5F-669B-6F4018AFF9E8}"/>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AE93E43A-12FE-CE24-5E68-1A1201D22756}"/>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8965F62-8BDD-E4D7-1270-2B1D3A9CAB51}"/>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sp>
        <p:nvSpPr>
          <p:cNvPr id="5" name="矢印: 五方向 4">
            <a:extLst>
              <a:ext uri="{FF2B5EF4-FFF2-40B4-BE49-F238E27FC236}">
                <a16:creationId xmlns:a16="http://schemas.microsoft.com/office/drawing/2014/main" id="{F435EFA9-BB1F-6BF3-D94E-2F5BD39A35B3}"/>
              </a:ext>
            </a:extLst>
          </p:cNvPr>
          <p:cNvSpPr/>
          <p:nvPr/>
        </p:nvSpPr>
        <p:spPr>
          <a:xfrm>
            <a:off x="5537200" y="1834925"/>
            <a:ext cx="3586494" cy="900000"/>
          </a:xfrm>
          <a:prstGeom prst="homePlate">
            <a:avLst>
              <a:gd name="adj" fmla="val 47096"/>
            </a:avLst>
          </a:prstGeom>
          <a:solidFill>
            <a:srgbClr val="F0DC6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五方向 10">
            <a:extLst>
              <a:ext uri="{FF2B5EF4-FFF2-40B4-BE49-F238E27FC236}">
                <a16:creationId xmlns:a16="http://schemas.microsoft.com/office/drawing/2014/main" id="{6A73737D-1001-26E5-358D-AB5DEAA292D5}"/>
              </a:ext>
            </a:extLst>
          </p:cNvPr>
          <p:cNvSpPr/>
          <p:nvPr/>
        </p:nvSpPr>
        <p:spPr>
          <a:xfrm>
            <a:off x="2618041" y="1834925"/>
            <a:ext cx="3586494" cy="900000"/>
          </a:xfrm>
          <a:prstGeom prst="homePlate">
            <a:avLst>
              <a:gd name="adj" fmla="val 61795"/>
            </a:avLst>
          </a:prstGeom>
          <a:solidFill>
            <a:srgbClr val="F0DC6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五方向 11">
            <a:extLst>
              <a:ext uri="{FF2B5EF4-FFF2-40B4-BE49-F238E27FC236}">
                <a16:creationId xmlns:a16="http://schemas.microsoft.com/office/drawing/2014/main" id="{0800CA38-FBF5-69FA-87A9-0F859A73692C}"/>
              </a:ext>
            </a:extLst>
          </p:cNvPr>
          <p:cNvSpPr/>
          <p:nvPr/>
        </p:nvSpPr>
        <p:spPr>
          <a:xfrm>
            <a:off x="327783" y="1834925"/>
            <a:ext cx="2968381" cy="900000"/>
          </a:xfrm>
          <a:prstGeom prst="homePlate">
            <a:avLst>
              <a:gd name="adj" fmla="val 61795"/>
            </a:avLst>
          </a:prstGeom>
          <a:solidFill>
            <a:srgbClr val="F0DC6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3230084-FA4C-62EC-2249-C1EA5E9FE12C}"/>
              </a:ext>
            </a:extLst>
          </p:cNvPr>
          <p:cNvSpPr txBox="1"/>
          <p:nvPr/>
        </p:nvSpPr>
        <p:spPr>
          <a:xfrm>
            <a:off x="250825" y="1305685"/>
            <a:ext cx="4357687"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クーリング・オフ</a:t>
            </a:r>
            <a:r>
              <a:rPr lang="ja-JP" altLang="en-US" sz="1600" b="1" dirty="0">
                <a:latin typeface="BIZ UDPゴシック" panose="020B0400000000000000" pitchFamily="50" charset="-128"/>
                <a:ea typeface="BIZ UDPゴシック" panose="020B0400000000000000" pitchFamily="50" charset="-128"/>
              </a:rPr>
              <a:t>の方法（「ハガキ」で行う場合）</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72F1FE64-1CDC-409D-4EBB-7CB0C3DEFCC3}"/>
              </a:ext>
            </a:extLst>
          </p:cNvPr>
          <p:cNvSpPr txBox="1"/>
          <p:nvPr/>
        </p:nvSpPr>
        <p:spPr>
          <a:xfrm>
            <a:off x="868471" y="2329001"/>
            <a:ext cx="1654627" cy="290712"/>
          </a:xfrm>
          <a:prstGeom prst="rect">
            <a:avLst/>
          </a:prstGeom>
          <a:noFill/>
          <a:ln>
            <a:noFill/>
          </a:ln>
        </p:spPr>
        <p:txBody>
          <a:bodyPr wrap="square" lIns="36000" tIns="36000" rIns="36000" bIns="36000">
            <a:spAutoFit/>
          </a:bodyPr>
          <a:lstStyle/>
          <a:p>
            <a:pPr algn="l">
              <a:lnSpc>
                <a:spcPts val="165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必要事項を記入</a:t>
            </a:r>
          </a:p>
        </p:txBody>
      </p:sp>
      <p:sp>
        <p:nvSpPr>
          <p:cNvPr id="15" name="テキスト ボックス 14">
            <a:extLst>
              <a:ext uri="{FF2B5EF4-FFF2-40B4-BE49-F238E27FC236}">
                <a16:creationId xmlns:a16="http://schemas.microsoft.com/office/drawing/2014/main" id="{CC0D1F0B-22CE-9EE2-4F54-8C5A333529AB}"/>
              </a:ext>
            </a:extLst>
          </p:cNvPr>
          <p:cNvSpPr txBox="1"/>
          <p:nvPr/>
        </p:nvSpPr>
        <p:spPr>
          <a:xfrm>
            <a:off x="416683" y="2912577"/>
            <a:ext cx="2822905" cy="2191754"/>
          </a:xfrm>
          <a:prstGeom prst="rect">
            <a:avLst/>
          </a:prstGeom>
          <a:noFill/>
        </p:spPr>
        <p:txBody>
          <a:bodyPr wrap="square" lIns="0" tIns="0" rIns="0" bIns="0">
            <a:spAutoFit/>
          </a:bodyPr>
          <a:lstStyle/>
          <a:p>
            <a:pPr algn="l">
              <a:lnSpc>
                <a:spcPts val="2500"/>
              </a:lnSpc>
            </a:pPr>
            <a:r>
              <a:rPr lang="ja-JP" altLang="en-US" sz="1500" dirty="0">
                <a:latin typeface="BIZ UDPゴシック" panose="020B0400000000000000" pitchFamily="50" charset="-128"/>
                <a:ea typeface="BIZ UDPゴシック" panose="020B0400000000000000" pitchFamily="50" charset="-128"/>
                <a:cs typeface="メイリオ" panose="020B0604030504040204" pitchFamily="50" charset="-128"/>
              </a:rPr>
              <a:t>次ページ</a:t>
            </a:r>
            <a:r>
              <a:rPr kumimoji="1" lang="ja-JP" altLang="en-US" sz="1500" dirty="0">
                <a:latin typeface="BIZ UDPゴシック" panose="020B0400000000000000" pitchFamily="50" charset="-128"/>
                <a:ea typeface="BIZ UDPゴシック" panose="020B0400000000000000" pitchFamily="50" charset="-128"/>
                <a:cs typeface="メイリオ" panose="020B0604030504040204" pitchFamily="50" charset="-128"/>
              </a:rPr>
              <a:t>の</a:t>
            </a:r>
            <a:r>
              <a:rPr kumimoji="1" lang="ja-JP"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「「ハガキ」の書き方例」を参考に、</a:t>
            </a:r>
            <a:endParaRPr kumimoji="1" lang="en-US" altLang="ja-JP"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lgn="l">
              <a:lnSpc>
                <a:spcPts val="2500"/>
              </a:lnSpc>
              <a:buFont typeface="Wingdings" panose="05000000000000000000" pitchFamily="2" charset="2"/>
              <a:buChar char="l"/>
            </a:pPr>
            <a:r>
              <a:rPr kumimoji="1" lang="ja-JP" altLang="en-US" sz="15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「契約を解除する」旨を記入し、</a:t>
            </a:r>
            <a:endParaRPr kumimoji="1" lang="en-US" altLang="ja-JP" sz="15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lgn="l">
              <a:lnSpc>
                <a:spcPts val="2500"/>
              </a:lnSpc>
              <a:buFont typeface="Wingdings" panose="05000000000000000000" pitchFamily="2" charset="2"/>
              <a:buChar char="l"/>
            </a:pPr>
            <a:r>
              <a:rPr kumimoji="1" lang="ja-JP" altLang="en-US" sz="15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販売会社へ支払済みの代金の返金、</a:t>
            </a:r>
            <a:endParaRPr kumimoji="1" lang="en-US" altLang="ja-JP" sz="15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71450" indent="-171450" algn="l">
              <a:lnSpc>
                <a:spcPts val="2500"/>
              </a:lnSpc>
              <a:buFont typeface="Wingdings" panose="05000000000000000000" pitchFamily="2" charset="2"/>
              <a:buChar char="l"/>
            </a:pPr>
            <a:r>
              <a:rPr kumimoji="1" lang="ja-JP" altLang="en-US" sz="1500" b="1" dirty="0">
                <a:latin typeface="BIZ UDPゴシック" panose="020B0400000000000000" pitchFamily="50" charset="-128"/>
                <a:ea typeface="BIZ UDPゴシック" panose="020B0400000000000000" pitchFamily="50" charset="-128"/>
                <a:cs typeface="メイリオ" panose="020B0604030504040204" pitchFamily="50" charset="-128"/>
              </a:rPr>
              <a:t>商品の引き取りなど</a:t>
            </a:r>
            <a:endParaRPr kumimoji="1" lang="en-US" altLang="ja-JP" sz="1500" b="1"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gn="l">
              <a:lnSpc>
                <a:spcPts val="2500"/>
              </a:lnSpc>
            </a:pPr>
            <a:r>
              <a:rPr kumimoji="1" lang="ja-JP" altLang="en-US" sz="1500" dirty="0">
                <a:latin typeface="BIZ UDPゴシック" panose="020B0400000000000000" pitchFamily="50" charset="-128"/>
                <a:ea typeface="BIZ UDPゴシック" panose="020B0400000000000000" pitchFamily="50" charset="-128"/>
                <a:cs typeface="メイリオ" panose="020B0604030504040204" pitchFamily="50" charset="-128"/>
              </a:rPr>
              <a:t>を求めます</a:t>
            </a:r>
            <a:r>
              <a:rPr kumimoji="1" lang="ja-JP"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p>
        </p:txBody>
      </p:sp>
      <p:sp>
        <p:nvSpPr>
          <p:cNvPr id="16" name="テキスト ボックス 15">
            <a:extLst>
              <a:ext uri="{FF2B5EF4-FFF2-40B4-BE49-F238E27FC236}">
                <a16:creationId xmlns:a16="http://schemas.microsoft.com/office/drawing/2014/main" id="{2BE9D74A-881E-6718-0179-E9EF840141B0}"/>
              </a:ext>
            </a:extLst>
          </p:cNvPr>
          <p:cNvSpPr txBox="1"/>
          <p:nvPr/>
        </p:nvSpPr>
        <p:spPr>
          <a:xfrm>
            <a:off x="3522219" y="2318904"/>
            <a:ext cx="2425478" cy="300809"/>
          </a:xfrm>
          <a:prstGeom prst="rect">
            <a:avLst/>
          </a:prstGeom>
          <a:noFill/>
          <a:ln>
            <a:noFill/>
          </a:ln>
        </p:spPr>
        <p:txBody>
          <a:bodyPr wrap="square" lIns="36000" tIns="36000" rIns="36000" bIns="36000">
            <a:spAutoFit/>
          </a:bodyPr>
          <a:lstStyle/>
          <a:p>
            <a:pPr algn="l">
              <a:lnSpc>
                <a:spcPts val="165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定められた期間内に送付</a:t>
            </a:r>
          </a:p>
        </p:txBody>
      </p:sp>
      <p:sp>
        <p:nvSpPr>
          <p:cNvPr id="17" name="テキスト ボックス 16">
            <a:extLst>
              <a:ext uri="{FF2B5EF4-FFF2-40B4-BE49-F238E27FC236}">
                <a16:creationId xmlns:a16="http://schemas.microsoft.com/office/drawing/2014/main" id="{B7F59EED-C022-6EE4-7256-7C8F90387DB7}"/>
              </a:ext>
            </a:extLst>
          </p:cNvPr>
          <p:cNvSpPr txBox="1"/>
          <p:nvPr/>
        </p:nvSpPr>
        <p:spPr>
          <a:xfrm>
            <a:off x="3474958" y="2912577"/>
            <a:ext cx="2520000" cy="909352"/>
          </a:xfrm>
          <a:prstGeom prst="rect">
            <a:avLst/>
          </a:prstGeom>
          <a:noFill/>
        </p:spPr>
        <p:txBody>
          <a:bodyPr wrap="square" lIns="0" tIns="0" rIns="0" bIns="0">
            <a:spAutoFit/>
          </a:bodyPr>
          <a:lstStyle/>
          <a:p>
            <a:pPr algn="just">
              <a:lnSpc>
                <a:spcPts val="2500"/>
              </a:lnSpc>
            </a:pPr>
            <a:r>
              <a:rPr kumimoji="1" lang="zh-TW" altLang="en-US" sz="15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「簡易書留</a:t>
            </a:r>
            <a:r>
              <a:rPr kumimoji="1" lang="zh-TW"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a:t>
            </a:r>
            <a:r>
              <a:rPr kumimoji="1" lang="ja-JP" altLang="en-US" sz="1500" dirty="0">
                <a:latin typeface="BIZ UDPゴシック" panose="020B0400000000000000" pitchFamily="50" charset="-128"/>
                <a:ea typeface="BIZ UDPゴシック" panose="020B0400000000000000" pitchFamily="50" charset="-128"/>
                <a:cs typeface="メイリオ" panose="020B0604030504040204" pitchFamily="50" charset="-128"/>
              </a:rPr>
              <a:t>や</a:t>
            </a:r>
            <a:r>
              <a:rPr kumimoji="1" lang="zh-TW" altLang="en-US" sz="15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「特定記録郵便」</a:t>
            </a:r>
            <a:r>
              <a:rPr kumimoji="1" lang="ja-JP"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など、発信の記録が残る方法で代表者</a:t>
            </a:r>
            <a:r>
              <a:rPr lang="ja-JP" altLang="en-US" sz="1500" dirty="0">
                <a:latin typeface="BIZ UDPゴシック" panose="020B0400000000000000" pitchFamily="50" charset="-128"/>
                <a:ea typeface="BIZ UDPゴシック" panose="020B0400000000000000" pitchFamily="50" charset="-128"/>
                <a:cs typeface="メイリオ" panose="020B0604030504040204" pitchFamily="50" charset="-128"/>
              </a:rPr>
              <a:t>宛</a:t>
            </a:r>
            <a:r>
              <a:rPr kumimoji="1" lang="ja-JP"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に送付します。</a:t>
            </a:r>
          </a:p>
        </p:txBody>
      </p:sp>
      <p:sp>
        <p:nvSpPr>
          <p:cNvPr id="18" name="テキスト ボックス 17">
            <a:extLst>
              <a:ext uri="{FF2B5EF4-FFF2-40B4-BE49-F238E27FC236}">
                <a16:creationId xmlns:a16="http://schemas.microsoft.com/office/drawing/2014/main" id="{881DE4DB-FCC2-C5C3-EB5E-292F2E180542}"/>
              </a:ext>
            </a:extLst>
          </p:cNvPr>
          <p:cNvSpPr txBox="1"/>
          <p:nvPr/>
        </p:nvSpPr>
        <p:spPr>
          <a:xfrm>
            <a:off x="6415398" y="2329001"/>
            <a:ext cx="2369851" cy="290712"/>
          </a:xfrm>
          <a:prstGeom prst="rect">
            <a:avLst/>
          </a:prstGeom>
          <a:noFill/>
          <a:ln>
            <a:noFill/>
          </a:ln>
        </p:spPr>
        <p:txBody>
          <a:bodyPr wrap="square" lIns="36000" tIns="36000" rIns="36000" bIns="36000">
            <a:spAutoFit/>
          </a:bodyPr>
          <a:lstStyle/>
          <a:p>
            <a:pPr algn="l">
              <a:lnSpc>
                <a:spcPts val="165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クレジット契約をした場合</a:t>
            </a:r>
          </a:p>
        </p:txBody>
      </p:sp>
      <p:sp>
        <p:nvSpPr>
          <p:cNvPr id="19" name="テキスト ボックス 18">
            <a:extLst>
              <a:ext uri="{FF2B5EF4-FFF2-40B4-BE49-F238E27FC236}">
                <a16:creationId xmlns:a16="http://schemas.microsoft.com/office/drawing/2014/main" id="{555C5F65-23E0-93C6-C430-4D8F9428E5DB}"/>
              </a:ext>
            </a:extLst>
          </p:cNvPr>
          <p:cNvSpPr txBox="1"/>
          <p:nvPr/>
        </p:nvSpPr>
        <p:spPr>
          <a:xfrm>
            <a:off x="6340323" y="2912577"/>
            <a:ext cx="2270277" cy="1229952"/>
          </a:xfrm>
          <a:prstGeom prst="rect">
            <a:avLst/>
          </a:prstGeom>
          <a:noFill/>
        </p:spPr>
        <p:txBody>
          <a:bodyPr wrap="square" lIns="0" tIns="0" rIns="0" bIns="0">
            <a:spAutoFit/>
          </a:bodyPr>
          <a:lstStyle/>
          <a:p>
            <a:pPr algn="just">
              <a:lnSpc>
                <a:spcPts val="2500"/>
              </a:lnSpc>
            </a:pPr>
            <a:r>
              <a:rPr kumimoji="1" lang="ja-JP"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クレジット会社にも「契約を解除する」旨を通知し、</a:t>
            </a:r>
            <a:br>
              <a:rPr kumimoji="1" lang="en-US" altLang="ja-JP"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500" dirty="0">
                <a:latin typeface="BIZ UDPゴシック" panose="020B0400000000000000" pitchFamily="50" charset="-128"/>
                <a:ea typeface="BIZ UDPゴシック" panose="020B0400000000000000" pitchFamily="50" charset="-128"/>
                <a:cs typeface="メイリオ" panose="020B0604030504040204" pitchFamily="50" charset="-128"/>
              </a:rPr>
              <a:t>クレジット会社へ支払済みの金額の返金を求めます。</a:t>
            </a:r>
            <a:endParaRPr kumimoji="1" lang="ja-JP" altLang="en-US" sz="150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0" name="テキスト ボックス 19">
            <a:extLst>
              <a:ext uri="{FF2B5EF4-FFF2-40B4-BE49-F238E27FC236}">
                <a16:creationId xmlns:a16="http://schemas.microsoft.com/office/drawing/2014/main" id="{9DCF7509-85E0-727F-F9EE-6BD7BB8F00F5}"/>
              </a:ext>
            </a:extLst>
          </p:cNvPr>
          <p:cNvSpPr txBox="1"/>
          <p:nvPr/>
        </p:nvSpPr>
        <p:spPr>
          <a:xfrm>
            <a:off x="1429952" y="1865975"/>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➊</a:t>
            </a:r>
            <a:endParaRPr kumimoji="1" lang="en-US" altLang="ja-JP" sz="2400" b="0" dirty="0">
              <a:latin typeface="ＭＳ Ｐゴシック" panose="020B0600070205080204" pitchFamily="50" charset="-128"/>
              <a:ea typeface="ＭＳ Ｐゴシック" panose="020B0600070205080204" pitchFamily="50" charset="-128"/>
            </a:endParaRPr>
          </a:p>
        </p:txBody>
      </p:sp>
      <p:sp>
        <p:nvSpPr>
          <p:cNvPr id="21" name="テキスト ボックス 20">
            <a:extLst>
              <a:ext uri="{FF2B5EF4-FFF2-40B4-BE49-F238E27FC236}">
                <a16:creationId xmlns:a16="http://schemas.microsoft.com/office/drawing/2014/main" id="{56CF740D-18F5-2E10-9BFF-F1D0E08F7E90}"/>
              </a:ext>
            </a:extLst>
          </p:cNvPr>
          <p:cNvSpPr txBox="1"/>
          <p:nvPr/>
        </p:nvSpPr>
        <p:spPr>
          <a:xfrm>
            <a:off x="4469126" y="1865975"/>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➋</a:t>
            </a:r>
            <a:endParaRPr kumimoji="1" lang="en-US" altLang="ja-JP" sz="2400" b="0" dirty="0">
              <a:latin typeface="ＭＳ Ｐゴシック" panose="020B0600070205080204" pitchFamily="50" charset="-128"/>
              <a:ea typeface="ＭＳ Ｐゴシック" panose="020B0600070205080204" pitchFamily="50" charset="-128"/>
            </a:endParaRPr>
          </a:p>
        </p:txBody>
      </p:sp>
      <p:sp>
        <p:nvSpPr>
          <p:cNvPr id="22" name="テキスト ボックス 21">
            <a:extLst>
              <a:ext uri="{FF2B5EF4-FFF2-40B4-BE49-F238E27FC236}">
                <a16:creationId xmlns:a16="http://schemas.microsoft.com/office/drawing/2014/main" id="{25974903-98D4-B0C2-1887-D4CC604D8950}"/>
              </a:ext>
            </a:extLst>
          </p:cNvPr>
          <p:cNvSpPr txBox="1"/>
          <p:nvPr/>
        </p:nvSpPr>
        <p:spPr>
          <a:xfrm>
            <a:off x="7334491" y="1865975"/>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➌</a:t>
            </a:r>
            <a:endParaRPr kumimoji="1" lang="en-US" altLang="ja-JP" sz="2400" b="0" dirty="0">
              <a:latin typeface="ＭＳ Ｐゴシック" panose="020B0600070205080204" pitchFamily="50" charset="-128"/>
              <a:ea typeface="ＭＳ Ｐゴシック" panose="020B0600070205080204" pitchFamily="50" charset="-128"/>
            </a:endParaRPr>
          </a:p>
        </p:txBody>
      </p:sp>
      <p:cxnSp>
        <p:nvCxnSpPr>
          <p:cNvPr id="23" name="直線コネクタ 22">
            <a:extLst>
              <a:ext uri="{FF2B5EF4-FFF2-40B4-BE49-F238E27FC236}">
                <a16:creationId xmlns:a16="http://schemas.microsoft.com/office/drawing/2014/main" id="{5EBA175F-898B-8C53-03E6-AA27E4F4F601}"/>
              </a:ext>
            </a:extLst>
          </p:cNvPr>
          <p:cNvCxnSpPr>
            <a:cxnSpLocks/>
          </p:cNvCxnSpPr>
          <p:nvPr/>
        </p:nvCxnSpPr>
        <p:spPr>
          <a:xfrm>
            <a:off x="3319594" y="2845340"/>
            <a:ext cx="0" cy="158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7779A292-98EE-6167-BAB4-25411C3A3A9D}"/>
              </a:ext>
            </a:extLst>
          </p:cNvPr>
          <p:cNvCxnSpPr>
            <a:cxnSpLocks/>
          </p:cNvCxnSpPr>
          <p:nvPr/>
        </p:nvCxnSpPr>
        <p:spPr>
          <a:xfrm>
            <a:off x="6173414" y="2845340"/>
            <a:ext cx="0" cy="158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nvGrpSpPr>
          <p:cNvPr id="28" name="グループ化 27">
            <a:extLst>
              <a:ext uri="{FF2B5EF4-FFF2-40B4-BE49-F238E27FC236}">
                <a16:creationId xmlns:a16="http://schemas.microsoft.com/office/drawing/2014/main" id="{BDF84EE5-2099-1AE4-FB37-9C04BA196D30}"/>
              </a:ext>
            </a:extLst>
          </p:cNvPr>
          <p:cNvGrpSpPr/>
          <p:nvPr/>
        </p:nvGrpSpPr>
        <p:grpSpPr>
          <a:xfrm>
            <a:off x="3406498" y="4666220"/>
            <a:ext cx="4429937" cy="1571068"/>
            <a:chOff x="3406498" y="4666220"/>
            <a:chExt cx="4429937" cy="1571068"/>
          </a:xfrm>
        </p:grpSpPr>
        <p:sp>
          <p:nvSpPr>
            <p:cNvPr id="29" name="四角形: 角を丸くする 28">
              <a:extLst>
                <a:ext uri="{FF2B5EF4-FFF2-40B4-BE49-F238E27FC236}">
                  <a16:creationId xmlns:a16="http://schemas.microsoft.com/office/drawing/2014/main" id="{6B652B9E-6E3D-6C78-D3C3-4366E928A51C}"/>
                </a:ext>
              </a:extLst>
            </p:cNvPr>
            <p:cNvSpPr/>
            <p:nvPr/>
          </p:nvSpPr>
          <p:spPr>
            <a:xfrm>
              <a:off x="3406498" y="4666220"/>
              <a:ext cx="4429937" cy="1571068"/>
            </a:xfrm>
            <a:prstGeom prst="roundRect">
              <a:avLst>
                <a:gd name="adj" fmla="val 10345"/>
              </a:avLst>
            </a:prstGeom>
            <a:no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07103C9C-0B3E-C603-30A6-8B09DDC5C993}"/>
                </a:ext>
              </a:extLst>
            </p:cNvPr>
            <p:cNvGrpSpPr/>
            <p:nvPr/>
          </p:nvGrpSpPr>
          <p:grpSpPr>
            <a:xfrm>
              <a:off x="3624436" y="4800713"/>
              <a:ext cx="3863997" cy="1333369"/>
              <a:chOff x="3624436" y="4800713"/>
              <a:chExt cx="3863997" cy="1333369"/>
            </a:xfrm>
          </p:grpSpPr>
          <p:sp>
            <p:nvSpPr>
              <p:cNvPr id="31" name="テキスト ボックス 30">
                <a:extLst>
                  <a:ext uri="{FF2B5EF4-FFF2-40B4-BE49-F238E27FC236}">
                    <a16:creationId xmlns:a16="http://schemas.microsoft.com/office/drawing/2014/main" id="{B2E5C2A1-B7E5-4D6D-E973-030C40362ED1}"/>
                  </a:ext>
                </a:extLst>
              </p:cNvPr>
              <p:cNvSpPr txBox="1"/>
              <p:nvPr/>
            </p:nvSpPr>
            <p:spPr>
              <a:xfrm>
                <a:off x="3624436" y="4800713"/>
                <a:ext cx="3863997" cy="1333369"/>
              </a:xfrm>
              <a:prstGeom prst="rect">
                <a:avLst/>
              </a:prstGeom>
              <a:noFill/>
            </p:spPr>
            <p:txBody>
              <a:bodyPr wrap="square" lIns="36000" tIns="36000" rIns="36000" bIns="36000">
                <a:spAutoFit/>
              </a:bodyPr>
              <a:lstStyle/>
              <a:p>
                <a:pPr algn="just">
                  <a:lnSpc>
                    <a:spcPts val="2400"/>
                  </a:lnSpc>
                </a:pPr>
                <a:r>
                  <a:rPr lang="ja-JP" altLang="en-US" sz="1600" b="1" dirty="0">
                    <a:latin typeface="Meiryo UI" panose="020B0604030504040204" pitchFamily="50" charset="-128"/>
                    <a:ea typeface="Meiryo UI" panose="020B0604030504040204" pitchFamily="50" charset="-128"/>
                  </a:rPr>
                  <a:t>▍</a:t>
                </a:r>
                <a:r>
                  <a:rPr lang="ja-JP" altLang="en-US" sz="1600" b="1" dirty="0">
                    <a:latin typeface="BIZ UDPゴシック" panose="020B0400000000000000" pitchFamily="50" charset="-128"/>
                    <a:ea typeface="BIZ UDPゴシック" panose="020B0400000000000000" pitchFamily="50" charset="-128"/>
                  </a:rPr>
                  <a:t>送付する前に・・・</a:t>
                </a:r>
              </a:p>
              <a:p>
                <a:pPr algn="just">
                  <a:lnSpc>
                    <a:spcPts val="2400"/>
                  </a:lnSpc>
                  <a:spcBef>
                    <a:spcPts val="600"/>
                  </a:spcBef>
                </a:pPr>
                <a:r>
                  <a:rPr lang="ja-JP" altLang="en-US" sz="1600" b="1" dirty="0">
                    <a:solidFill>
                      <a:srgbClr val="FF6600"/>
                    </a:solidFill>
                    <a:latin typeface="BIZ UDPゴシック" panose="020B0400000000000000" pitchFamily="50" charset="-128"/>
                    <a:ea typeface="BIZ UDPゴシック" panose="020B0400000000000000" pitchFamily="50" charset="-128"/>
                  </a:rPr>
                  <a:t>ハガキは、両面のコピーをとりましょう</a:t>
                </a:r>
                <a:r>
                  <a:rPr lang="ja-JP" altLang="en-US" sz="1600" b="1" dirty="0">
                    <a:latin typeface="BIZ UDPゴシック" panose="020B0400000000000000" pitchFamily="50" charset="-128"/>
                    <a:ea typeface="BIZ UDPゴシック" panose="020B0400000000000000" pitchFamily="50" charset="-128"/>
                  </a:rPr>
                  <a:t>。</a:t>
                </a:r>
                <a:br>
                  <a:rPr lang="ja-JP" altLang="en-US" sz="1600" b="1" dirty="0">
                    <a:latin typeface="BIZ UDPゴシック" panose="020B0400000000000000" pitchFamily="50" charset="-128"/>
                    <a:ea typeface="BIZ UDPゴシック" panose="020B0400000000000000" pitchFamily="50" charset="-128"/>
                  </a:rPr>
                </a:br>
                <a:r>
                  <a:rPr lang="ja-JP" altLang="en-US" sz="1600" b="1" dirty="0">
                    <a:latin typeface="BIZ UDPゴシック" panose="020B0400000000000000" pitchFamily="50" charset="-128"/>
                    <a:ea typeface="BIZ UDPゴシック" panose="020B0400000000000000" pitchFamily="50" charset="-128"/>
                  </a:rPr>
                  <a:t>ハガキの両面コピーは、送付の記録などとあわせて、保管しておきましょう！</a:t>
                </a:r>
              </a:p>
            </p:txBody>
          </p:sp>
          <p:cxnSp>
            <p:nvCxnSpPr>
              <p:cNvPr id="32" name="直線矢印コネクタ 31">
                <a:extLst>
                  <a:ext uri="{FF2B5EF4-FFF2-40B4-BE49-F238E27FC236}">
                    <a16:creationId xmlns:a16="http://schemas.microsoft.com/office/drawing/2014/main" id="{AC4DB30C-99A5-C6C1-AEC8-16CF3033CE3A}"/>
                  </a:ext>
                </a:extLst>
              </p:cNvPr>
              <p:cNvCxnSpPr>
                <a:cxnSpLocks/>
              </p:cNvCxnSpPr>
              <p:nvPr/>
            </p:nvCxnSpPr>
            <p:spPr>
              <a:xfrm flipV="1">
                <a:off x="3624436" y="5166171"/>
                <a:ext cx="3862800" cy="0"/>
              </a:xfrm>
              <a:prstGeom prst="straightConnector1">
                <a:avLst/>
              </a:prstGeom>
              <a:ln w="15875">
                <a:solidFill>
                  <a:srgbClr val="FCC325"/>
                </a:solidFill>
                <a:prstDash val="sysDot"/>
                <a:tailEnd type="none"/>
              </a:ln>
            </p:spPr>
            <p:style>
              <a:lnRef idx="1">
                <a:schemeClr val="accent1"/>
              </a:lnRef>
              <a:fillRef idx="0">
                <a:schemeClr val="accent1"/>
              </a:fillRef>
              <a:effectRef idx="0">
                <a:schemeClr val="accent1"/>
              </a:effectRef>
              <a:fontRef idx="minor">
                <a:schemeClr val="tx1"/>
              </a:fontRef>
            </p:style>
          </p:cxnSp>
        </p:grpSp>
      </p:grpSp>
      <p:pic>
        <p:nvPicPr>
          <p:cNvPr id="9" name="図 8">
            <a:extLst>
              <a:ext uri="{FF2B5EF4-FFF2-40B4-BE49-F238E27FC236}">
                <a16:creationId xmlns:a16="http://schemas.microsoft.com/office/drawing/2014/main" id="{EBB66A56-70B5-CECF-8261-6420DF9DAEA7}"/>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t="19176" r="20583" b="14652"/>
          <a:stretch/>
        </p:blipFill>
        <p:spPr>
          <a:xfrm>
            <a:off x="7395393" y="4811623"/>
            <a:ext cx="1471201" cy="1576162"/>
          </a:xfrm>
          <a:prstGeom prst="rect">
            <a:avLst/>
          </a:prstGeom>
        </p:spPr>
      </p:pic>
      <p:pic>
        <p:nvPicPr>
          <p:cNvPr id="27" name="図 26" descr="シャツ が含まれている画像&#10;&#10;自動的に生成された説明">
            <a:extLst>
              <a:ext uri="{FF2B5EF4-FFF2-40B4-BE49-F238E27FC236}">
                <a16:creationId xmlns:a16="http://schemas.microsoft.com/office/drawing/2014/main" id="{7C2BF0CB-441E-9E2E-5C5D-1BE84BC3936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7230" y="4840415"/>
            <a:ext cx="981266" cy="1612773"/>
          </a:xfrm>
          <a:prstGeom prst="rect">
            <a:avLst/>
          </a:prstGeom>
        </p:spPr>
      </p:pic>
      <p:graphicFrame>
        <p:nvGraphicFramePr>
          <p:cNvPr id="6" name="表 5">
            <a:extLst>
              <a:ext uri="{FF2B5EF4-FFF2-40B4-BE49-F238E27FC236}">
                <a16:creationId xmlns:a16="http://schemas.microsoft.com/office/drawing/2014/main" id="{0595219E-DC43-062B-54B0-AA2F30F43A3F}"/>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3748110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D0CDC-AEAE-3809-7A4B-3B9009CB0AA1}"/>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32D0A85F-B1EA-84E9-C7ED-2B3B7F3CD54D}"/>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1CE837A7-C8E7-83BD-B648-1AA9194955DB}"/>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sp>
        <p:nvSpPr>
          <p:cNvPr id="6" name="テキスト ボックス 5">
            <a:extLst>
              <a:ext uri="{FF2B5EF4-FFF2-40B4-BE49-F238E27FC236}">
                <a16:creationId xmlns:a16="http://schemas.microsoft.com/office/drawing/2014/main" id="{4A6560A6-60F0-9809-CC89-CB210F7E1AAD}"/>
              </a:ext>
            </a:extLst>
          </p:cNvPr>
          <p:cNvSpPr txBox="1"/>
          <p:nvPr/>
        </p:nvSpPr>
        <p:spPr>
          <a:xfrm>
            <a:off x="796925" y="1305685"/>
            <a:ext cx="3209921" cy="640872"/>
          </a:xfrm>
          <a:prstGeom prst="rect">
            <a:avLst/>
          </a:prstGeom>
          <a:solidFill>
            <a:schemeClr val="bg1"/>
          </a:solidFill>
        </p:spPr>
        <p:txBody>
          <a:bodyPr wrap="square" lIns="36000" tIns="36000" rIns="36000" bIns="36000">
            <a:spAutoFit/>
          </a:bodyPr>
          <a:lstStyle/>
          <a:p>
            <a:pPr marL="228600" indent="-228600">
              <a:lnSpc>
                <a:spcPts val="24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dirty="0">
                <a:latin typeface="BIZ UDPゴシック" panose="020B0400000000000000" pitchFamily="50" charset="-128"/>
                <a:ea typeface="BIZ UDPゴシック" panose="020B0400000000000000" pitchFamily="50" charset="-128"/>
              </a:rPr>
              <a:t>「ハガキ」の書き方例</a:t>
            </a:r>
            <a:br>
              <a:rPr lang="en-US" altLang="ja-JP" sz="1600" b="1" dirty="0">
                <a:latin typeface="BIZ UDPゴシック" panose="020B0400000000000000" pitchFamily="50" charset="-128"/>
                <a:ea typeface="BIZ UDPゴシック" panose="020B0400000000000000" pitchFamily="50" charset="-128"/>
              </a:rPr>
            </a:b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事業者宛の場合</a:t>
            </a:r>
            <a:r>
              <a:rPr lang="en-US" altLang="ja-JP" sz="1600" b="1" dirty="0">
                <a:latin typeface="BIZ UDPゴシック" panose="020B0400000000000000" pitchFamily="50" charset="-128"/>
                <a:ea typeface="BIZ UDPゴシック" panose="020B0400000000000000" pitchFamily="50" charset="-128"/>
              </a:rPr>
              <a:t>〉</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pSp>
        <p:nvGrpSpPr>
          <p:cNvPr id="2" name="グループ化 1">
            <a:extLst>
              <a:ext uri="{FF2B5EF4-FFF2-40B4-BE49-F238E27FC236}">
                <a16:creationId xmlns:a16="http://schemas.microsoft.com/office/drawing/2014/main" id="{0A3CBFFF-0849-0402-1174-EDEEB94DE3F0}"/>
              </a:ext>
            </a:extLst>
          </p:cNvPr>
          <p:cNvGrpSpPr/>
          <p:nvPr/>
        </p:nvGrpSpPr>
        <p:grpSpPr>
          <a:xfrm>
            <a:off x="1032893" y="2005291"/>
            <a:ext cx="2880000" cy="4262400"/>
            <a:chOff x="1032893" y="2005291"/>
            <a:chExt cx="2880000" cy="4262400"/>
          </a:xfrm>
        </p:grpSpPr>
        <p:sp>
          <p:nvSpPr>
            <p:cNvPr id="8" name="正方形/長方形 7">
              <a:extLst>
                <a:ext uri="{FF2B5EF4-FFF2-40B4-BE49-F238E27FC236}">
                  <a16:creationId xmlns:a16="http://schemas.microsoft.com/office/drawing/2014/main" id="{67237975-5B02-CE18-96C6-F97F7DEA98C4}"/>
                </a:ext>
              </a:extLst>
            </p:cNvPr>
            <p:cNvSpPr>
              <a:spLocks noChangeAspect="1"/>
            </p:cNvSpPr>
            <p:nvPr/>
          </p:nvSpPr>
          <p:spPr>
            <a:xfrm>
              <a:off x="1032893" y="2005291"/>
              <a:ext cx="2880000" cy="42624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732DCB5E-7B60-BB95-B6E9-CC42BF720D5A}"/>
                </a:ext>
              </a:extLst>
            </p:cNvPr>
            <p:cNvSpPr/>
            <p:nvPr/>
          </p:nvSpPr>
          <p:spPr>
            <a:xfrm>
              <a:off x="1085684" y="2256778"/>
              <a:ext cx="2774418" cy="37369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latinLnBrk="1">
                <a:lnSpc>
                  <a:spcPts val="1600"/>
                </a:lnSpc>
              </a:pPr>
              <a:r>
                <a:rPr lang="ja-JP" altLang="en-US" sz="1400" b="1" i="0" dirty="0">
                  <a:solidFill>
                    <a:schemeClr val="tx1"/>
                  </a:solidFill>
                  <a:effectLst/>
                  <a:latin typeface="BIZ UDP明朝 Medium" panose="02020500000000000000" pitchFamily="18" charset="-128"/>
                  <a:ea typeface="BIZ UDP明朝 Medium" panose="02020500000000000000" pitchFamily="18" charset="-128"/>
                </a:rPr>
                <a:t>通知書</a:t>
              </a:r>
            </a:p>
            <a:p>
              <a:pPr algn="l" latinLnBrk="1">
                <a:lnSpc>
                  <a:spcPts val="1600"/>
                </a:lnSpc>
              </a:pPr>
              <a:endParaRPr lang="en-US" altLang="ja-JP" sz="1200" b="0"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株式会社</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代表取締役</a:t>
              </a:r>
              <a:r>
                <a:rPr lang="en-US" altLang="ja-JP" sz="1200" b="1" i="0" dirty="0">
                  <a:solidFill>
                    <a:schemeClr val="tx1"/>
                  </a:solidFill>
                  <a:effectLst/>
                  <a:latin typeface="BIZ UDP明朝 Medium" panose="02020500000000000000" pitchFamily="18" charset="-128"/>
                  <a:ea typeface="BIZ UDP明朝 Medium" panose="02020500000000000000" pitchFamily="18" charset="-128"/>
                </a:rPr>
                <a:t>××</a:t>
              </a: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　様</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契約年月日　令和○年○月○日</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商品名　　　 ○○○</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契約金額　　○○○円</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販売会社　　〇〇株式会社　△△営業所</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担当者名</a:t>
              </a:r>
            </a:p>
            <a:p>
              <a:pPr algn="l" latinLnBrk="1">
                <a:lnSpc>
                  <a:spcPts val="1600"/>
                </a:lnSpc>
              </a:pPr>
              <a:endParaRPr lang="en-US" altLang="ja-JP" sz="1200" b="1"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上記日付の契約は解除します。</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支払った代金〇〇円を返金し、</a:t>
              </a:r>
              <a:br>
                <a:rPr lang="en-US" altLang="ja-JP"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商品を引き取ってください。</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令和○○年○○月○○日</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（自分の）住所　　○○県○○市○○町</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　　　　　　　　　　　氏名　○○○○</a:t>
              </a:r>
            </a:p>
          </p:txBody>
        </p:sp>
      </p:grpSp>
      <p:grpSp>
        <p:nvGrpSpPr>
          <p:cNvPr id="11" name="グループ化 10">
            <a:extLst>
              <a:ext uri="{FF2B5EF4-FFF2-40B4-BE49-F238E27FC236}">
                <a16:creationId xmlns:a16="http://schemas.microsoft.com/office/drawing/2014/main" id="{BF6C28F5-2228-21E1-9DFF-8139D967ADE0}"/>
              </a:ext>
            </a:extLst>
          </p:cNvPr>
          <p:cNvGrpSpPr/>
          <p:nvPr/>
        </p:nvGrpSpPr>
        <p:grpSpPr>
          <a:xfrm>
            <a:off x="5223577" y="2005291"/>
            <a:ext cx="2880000" cy="4262400"/>
            <a:chOff x="5223577" y="2005291"/>
            <a:chExt cx="2880000" cy="4262400"/>
          </a:xfrm>
        </p:grpSpPr>
        <p:sp>
          <p:nvSpPr>
            <p:cNvPr id="36" name="正方形/長方形 35">
              <a:extLst>
                <a:ext uri="{FF2B5EF4-FFF2-40B4-BE49-F238E27FC236}">
                  <a16:creationId xmlns:a16="http://schemas.microsoft.com/office/drawing/2014/main" id="{0678FA2D-28B4-BFFF-6508-D5DA4ACE4BCF}"/>
                </a:ext>
              </a:extLst>
            </p:cNvPr>
            <p:cNvSpPr>
              <a:spLocks noChangeAspect="1"/>
            </p:cNvSpPr>
            <p:nvPr/>
          </p:nvSpPr>
          <p:spPr>
            <a:xfrm>
              <a:off x="5223577" y="2005291"/>
              <a:ext cx="2880000" cy="4262400"/>
            </a:xfrm>
            <a:prstGeom prst="rect">
              <a:avLst/>
            </a:prstGeom>
            <a:no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正方形/長方形 36">
              <a:extLst>
                <a:ext uri="{FF2B5EF4-FFF2-40B4-BE49-F238E27FC236}">
                  <a16:creationId xmlns:a16="http://schemas.microsoft.com/office/drawing/2014/main" id="{AD64BCD3-332E-C52D-5B99-1C3D91351DC0}"/>
                </a:ext>
              </a:extLst>
            </p:cNvPr>
            <p:cNvSpPr/>
            <p:nvPr/>
          </p:nvSpPr>
          <p:spPr>
            <a:xfrm>
              <a:off x="5276368" y="2256778"/>
              <a:ext cx="2774418" cy="373691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72000" tIns="36000" rIns="72000" bIns="36000" rtlCol="0" anchor="ctr">
              <a:spAutoFit/>
            </a:bodyPr>
            <a:lstStyle/>
            <a:p>
              <a:pPr algn="ctr" latinLnBrk="1">
                <a:lnSpc>
                  <a:spcPts val="1600"/>
                </a:lnSpc>
              </a:pPr>
              <a:r>
                <a:rPr lang="ja-JP" altLang="en-US" sz="1400" b="1" i="0" dirty="0">
                  <a:solidFill>
                    <a:schemeClr val="tx1"/>
                  </a:solidFill>
                  <a:effectLst/>
                  <a:latin typeface="BIZ UDP明朝 Medium" panose="02020500000000000000" pitchFamily="18" charset="-128"/>
                  <a:ea typeface="BIZ UDP明朝 Medium" panose="02020500000000000000" pitchFamily="18" charset="-128"/>
                </a:rPr>
                <a:t>通知書</a:t>
              </a:r>
            </a:p>
            <a:p>
              <a:pPr algn="l" latinLnBrk="1">
                <a:lnSpc>
                  <a:spcPts val="1600"/>
                </a:lnSpc>
              </a:pPr>
              <a:endParaRPr lang="en-US" altLang="ja-JP" sz="1200" b="0"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クレジット会社　御中</a:t>
              </a:r>
            </a:p>
            <a:p>
              <a:pPr algn="l" latinLnBrk="1">
                <a:lnSpc>
                  <a:spcPts val="1600"/>
                </a:lnSpc>
              </a:pPr>
              <a:endParaRPr lang="en-US" altLang="ja-JP" sz="1200" b="1"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endParaRPr lang="ja-JP" altLang="en-US" sz="1200" b="1"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契約年月日　令和○年○月○日</a:t>
              </a: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商品名　　　 ○○○</a:t>
              </a: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契約金額　　○○○円</a:t>
              </a: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販売会社　　〇〇株式会社　△△営業所</a:t>
              </a: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担当者名</a:t>
              </a:r>
            </a:p>
            <a:p>
              <a:pPr algn="l" latinLnBrk="1">
                <a:lnSpc>
                  <a:spcPts val="1600"/>
                </a:lnSpc>
              </a:pPr>
              <a:endParaRPr lang="ja-JP" altLang="en-US" sz="1200" b="1"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上記日付の契約は解除します。</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endParaRPr lang="en-US" altLang="ja-JP" sz="1200" b="1" i="0" dirty="0">
                <a:solidFill>
                  <a:schemeClr val="tx1"/>
                </a:solidFill>
                <a:effectLst/>
                <a:latin typeface="BIZ UDP明朝 Medium" panose="02020500000000000000" pitchFamily="18" charset="-128"/>
                <a:ea typeface="BIZ UDP明朝 Medium" panose="02020500000000000000" pitchFamily="18" charset="-128"/>
              </a:endParaRPr>
            </a:p>
            <a:p>
              <a:pPr algn="l" latinLnBrk="1">
                <a:lnSpc>
                  <a:spcPts val="1600"/>
                </a:lnSpc>
              </a:pPr>
              <a:endParaRPr lang="en-US" altLang="ja-JP" sz="1200" b="1" dirty="0">
                <a:solidFill>
                  <a:schemeClr val="tx1"/>
                </a:solidFill>
                <a:latin typeface="BIZ UDP明朝 Medium" panose="02020500000000000000" pitchFamily="18" charset="-128"/>
                <a:ea typeface="BIZ UDP明朝 Medium" panose="02020500000000000000" pitchFamily="18" charset="-128"/>
              </a:endParaRPr>
            </a:p>
            <a:p>
              <a:pPr algn="l" latinLnBrk="1">
                <a:lnSpc>
                  <a:spcPts val="1600"/>
                </a:lnSpc>
              </a:pP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令和○○年○○月○○日</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（自分の）住所　　○○県○○市○○町</a:t>
              </a:r>
              <a:br>
                <a:rPr lang="ja-JP" altLang="en-US" sz="1200" b="1" i="0" dirty="0">
                  <a:solidFill>
                    <a:schemeClr val="tx1"/>
                  </a:solidFill>
                  <a:effectLst/>
                  <a:latin typeface="BIZ UDP明朝 Medium" panose="02020500000000000000" pitchFamily="18" charset="-128"/>
                  <a:ea typeface="BIZ UDP明朝 Medium" panose="02020500000000000000" pitchFamily="18" charset="-128"/>
                </a:rPr>
              </a:br>
              <a:r>
                <a:rPr lang="ja-JP" altLang="en-US" sz="1200" b="1" i="0" dirty="0">
                  <a:solidFill>
                    <a:schemeClr val="tx1"/>
                  </a:solidFill>
                  <a:effectLst/>
                  <a:latin typeface="BIZ UDP明朝 Medium" panose="02020500000000000000" pitchFamily="18" charset="-128"/>
                  <a:ea typeface="BIZ UDP明朝 Medium" panose="02020500000000000000" pitchFamily="18" charset="-128"/>
                </a:rPr>
                <a:t>　　　　　　　　　　　氏名　○○○○</a:t>
              </a:r>
            </a:p>
          </p:txBody>
        </p:sp>
      </p:grpSp>
      <p:sp>
        <p:nvSpPr>
          <p:cNvPr id="38" name="テキスト ボックス 37">
            <a:extLst>
              <a:ext uri="{FF2B5EF4-FFF2-40B4-BE49-F238E27FC236}">
                <a16:creationId xmlns:a16="http://schemas.microsoft.com/office/drawing/2014/main" id="{BD4D7464-7B08-013E-FD51-D53B82ED3E08}"/>
              </a:ext>
            </a:extLst>
          </p:cNvPr>
          <p:cNvSpPr txBox="1"/>
          <p:nvPr/>
        </p:nvSpPr>
        <p:spPr>
          <a:xfrm>
            <a:off x="4994279" y="1305685"/>
            <a:ext cx="3209921" cy="640872"/>
          </a:xfrm>
          <a:prstGeom prst="rect">
            <a:avLst/>
          </a:prstGeom>
          <a:solidFill>
            <a:schemeClr val="bg1"/>
          </a:solidFill>
        </p:spPr>
        <p:txBody>
          <a:bodyPr wrap="square" lIns="36000" tIns="36000" rIns="36000" bIns="36000">
            <a:spAutoFit/>
          </a:bodyPr>
          <a:lstStyle/>
          <a:p>
            <a:pPr marL="228600" indent="-228600">
              <a:lnSpc>
                <a:spcPts val="24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dirty="0">
                <a:latin typeface="BIZ UDPゴシック" panose="020B0400000000000000" pitchFamily="50" charset="-128"/>
                <a:ea typeface="BIZ UDPゴシック" panose="020B0400000000000000" pitchFamily="50" charset="-128"/>
              </a:rPr>
              <a:t>「ハガキ」の書き方例</a:t>
            </a:r>
            <a:br>
              <a:rPr lang="en-US" altLang="ja-JP" sz="1600" b="1" dirty="0">
                <a:latin typeface="BIZ UDPゴシック" panose="020B0400000000000000" pitchFamily="50" charset="-128"/>
                <a:ea typeface="BIZ UDPゴシック" panose="020B0400000000000000" pitchFamily="50" charset="-128"/>
              </a:rPr>
            </a:br>
            <a:r>
              <a:rPr lang="en-US" altLang="ja-JP" sz="1600" b="1" dirty="0">
                <a:latin typeface="BIZ UDPゴシック" panose="020B0400000000000000" pitchFamily="50" charset="-128"/>
                <a:ea typeface="BIZ UDPゴシック" panose="020B0400000000000000" pitchFamily="50" charset="-128"/>
              </a:rPr>
              <a:t>〈</a:t>
            </a:r>
            <a:r>
              <a:rPr lang="ja-JP" altLang="en-US" sz="1600" b="1" dirty="0">
                <a:latin typeface="BIZ UDPゴシック" panose="020B0400000000000000" pitchFamily="50" charset="-128"/>
                <a:ea typeface="BIZ UDPゴシック" panose="020B0400000000000000" pitchFamily="50" charset="-128"/>
              </a:rPr>
              <a:t>クレジット会社宛の場合</a:t>
            </a:r>
            <a:r>
              <a:rPr lang="en-US" altLang="ja-JP" sz="1600" b="1" dirty="0">
                <a:latin typeface="BIZ UDPゴシック" panose="020B0400000000000000" pitchFamily="50" charset="-128"/>
                <a:ea typeface="BIZ UDPゴシック" panose="020B0400000000000000" pitchFamily="50" charset="-128"/>
              </a:rPr>
              <a:t>〉</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aphicFrame>
        <p:nvGraphicFramePr>
          <p:cNvPr id="5" name="表 4">
            <a:extLst>
              <a:ext uri="{FF2B5EF4-FFF2-40B4-BE49-F238E27FC236}">
                <a16:creationId xmlns:a16="http://schemas.microsoft.com/office/drawing/2014/main" id="{73232CD8-42CF-DB51-F9F4-A6BE2FF5C3DB}"/>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217994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3EB4FC-4468-76DB-FD10-CEF649B3FFEF}"/>
            </a:ext>
          </a:extLst>
        </p:cNvPr>
        <p:cNvGrpSpPr/>
        <p:nvPr/>
      </p:nvGrpSpPr>
      <p:grpSpPr>
        <a:xfrm>
          <a:off x="0" y="0"/>
          <a:ext cx="0" cy="0"/>
          <a:chOff x="0" y="0"/>
          <a:chExt cx="0" cy="0"/>
        </a:xfrm>
      </p:grpSpPr>
      <p:sp>
        <p:nvSpPr>
          <p:cNvPr id="21" name="四角形: 角を丸くする 20">
            <a:extLst>
              <a:ext uri="{FF2B5EF4-FFF2-40B4-BE49-F238E27FC236}">
                <a16:creationId xmlns:a16="http://schemas.microsoft.com/office/drawing/2014/main" id="{BA8DBD70-8487-7CA2-E4B4-D0D7B53A5644}"/>
              </a:ext>
            </a:extLst>
          </p:cNvPr>
          <p:cNvSpPr/>
          <p:nvPr/>
        </p:nvSpPr>
        <p:spPr>
          <a:xfrm>
            <a:off x="-215757" y="4394640"/>
            <a:ext cx="8118000" cy="1656000"/>
          </a:xfrm>
          <a:prstGeom prst="roundRect">
            <a:avLst>
              <a:gd name="adj" fmla="val 7662"/>
            </a:avLst>
          </a:prstGeom>
          <a:solidFill>
            <a:srgbClr val="94ABF4">
              <a:alpha val="4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1002EB78-0B94-C5A3-251D-E9F3D011EC32}"/>
              </a:ext>
            </a:extLst>
          </p:cNvPr>
          <p:cNvSpPr txBox="1"/>
          <p:nvPr/>
        </p:nvSpPr>
        <p:spPr>
          <a:xfrm>
            <a:off x="735332" y="4514596"/>
            <a:ext cx="6499387" cy="1416088"/>
          </a:xfrm>
          <a:prstGeom prst="rect">
            <a:avLst/>
          </a:prstGeom>
          <a:noFill/>
        </p:spPr>
        <p:txBody>
          <a:bodyPr wrap="square" lIns="0" tIns="0" rIns="0" bIns="0" anchor="t" anchorCtr="0">
            <a:spAutoFit/>
          </a:bodyPr>
          <a:lstStyle/>
          <a:p>
            <a:pPr algn="just">
              <a:lnSpc>
                <a:spcPts val="2800"/>
              </a:lnSpc>
              <a:buClr>
                <a:srgbClr val="FCC325"/>
              </a:buClr>
            </a:pPr>
            <a:r>
              <a:rPr lang="ja-JP" altLang="en-US" b="1" dirty="0">
                <a:latin typeface="BIZ UDPゴシック" panose="020B0400000000000000" pitchFamily="50" charset="-128"/>
                <a:ea typeface="BIZ UDPゴシック" panose="020B0400000000000000" pitchFamily="50" charset="-128"/>
              </a:rPr>
              <a:t>使用してしまった消耗品など、一部の商品・サービスは適用されない場合もあります</a:t>
            </a:r>
            <a:r>
              <a:rPr lang="ja-JP" altLang="en-US" dirty="0">
                <a:latin typeface="BIZ UDPゴシック" panose="020B0400000000000000" pitchFamily="50" charset="-128"/>
                <a:ea typeface="BIZ UDPゴシック" panose="020B0400000000000000" pitchFamily="50" charset="-128"/>
              </a:rPr>
              <a:t>。</a:t>
            </a:r>
          </a:p>
          <a:p>
            <a:pPr algn="just">
              <a:lnSpc>
                <a:spcPts val="2800"/>
              </a:lnSpc>
              <a:buClr>
                <a:srgbClr val="FCC325"/>
              </a:buClr>
            </a:pPr>
            <a:r>
              <a:rPr lang="ja-JP" altLang="en-US" dirty="0">
                <a:latin typeface="BIZ UDPゴシック" panose="020B0400000000000000" pitchFamily="50" charset="-128"/>
                <a:ea typeface="BIZ UDPゴシック" panose="020B0400000000000000" pitchFamily="50" charset="-128"/>
              </a:rPr>
              <a:t>詳しくは、最寄りの消費生活センター（消費生活相談窓口）へ相談しましょう。</a:t>
            </a:r>
          </a:p>
        </p:txBody>
      </p:sp>
      <p:sp>
        <p:nvSpPr>
          <p:cNvPr id="3" name="角丸四角形 8">
            <a:extLst>
              <a:ext uri="{FF2B5EF4-FFF2-40B4-BE49-F238E27FC236}">
                <a16:creationId xmlns:a16="http://schemas.microsoft.com/office/drawing/2014/main" id="{32C68EFF-1DAD-0449-C0AB-11AD624AAE6C}"/>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5100202-98CD-0F45-A713-A665304331EE}"/>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graphicFrame>
        <p:nvGraphicFramePr>
          <p:cNvPr id="11" name="表 10">
            <a:extLst>
              <a:ext uri="{FF2B5EF4-FFF2-40B4-BE49-F238E27FC236}">
                <a16:creationId xmlns:a16="http://schemas.microsoft.com/office/drawing/2014/main" id="{845DC565-0C4D-9DBA-B067-1C151AFDAB67}"/>
              </a:ext>
            </a:extLst>
          </p:cNvPr>
          <p:cNvGraphicFramePr>
            <a:graphicFrameLocks noGrp="1"/>
          </p:cNvGraphicFramePr>
          <p:nvPr>
            <p:extLst>
              <p:ext uri="{D42A27DB-BD31-4B8C-83A1-F6EECF244321}">
                <p14:modId xmlns:p14="http://schemas.microsoft.com/office/powerpoint/2010/main" val="1698674166"/>
              </p:ext>
            </p:extLst>
          </p:nvPr>
        </p:nvGraphicFramePr>
        <p:xfrm>
          <a:off x="336549" y="1305685"/>
          <a:ext cx="8424000" cy="432000"/>
        </p:xfrm>
        <a:graphic>
          <a:graphicData uri="http://schemas.openxmlformats.org/drawingml/2006/table">
            <a:tbl>
              <a:tblPr firstRow="1" bandRow="1"/>
              <a:tblGrid>
                <a:gridCol w="8424000">
                  <a:extLst>
                    <a:ext uri="{9D8B030D-6E8A-4147-A177-3AD203B41FA5}">
                      <a16:colId xmlns:a16="http://schemas.microsoft.com/office/drawing/2014/main" val="20001"/>
                    </a:ext>
                  </a:extLst>
                </a:gridCol>
              </a:tblGrid>
              <a:tr h="432000">
                <a:tc>
                  <a:txBody>
                    <a:bodyPr/>
                    <a:lstStyle/>
                    <a:p>
                      <a:pPr algn="just">
                        <a:lnSpc>
                          <a:spcPts val="3000"/>
                        </a:lnSpc>
                      </a:pPr>
                      <a:r>
                        <a:rPr kumimoji="1" lang="ja-JP" altLang="en-US" sz="2000" b="1" dirty="0">
                          <a:solidFill>
                            <a:srgbClr val="FCC325"/>
                          </a:solidFill>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「電磁的記録」で行う場合の留意事項</a:t>
                      </a:r>
                    </a:p>
                  </a:txBody>
                  <a:tcPr marL="108000" marR="0" marT="0" marB="72000" anchor="ctr">
                    <a:lnL w="76200" cap="flat" cmpd="sng" algn="ctr">
                      <a:noFill/>
                      <a:prstDash val="solid"/>
                      <a:round/>
                      <a:headEnd type="none" w="med" len="med"/>
                      <a:tailEnd type="none" w="med" len="med"/>
                    </a:lnL>
                    <a:lnR w="9525" cap="flat" cmpd="sng" algn="ctr">
                      <a:noFill/>
                      <a:prstDash val="solid"/>
                      <a:round/>
                      <a:headEnd type="none" w="med" len="med"/>
                      <a:tailEnd type="none" w="med" len="med"/>
                    </a:lnR>
                    <a:lnT w="76200"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テキスト ボックス 11">
            <a:extLst>
              <a:ext uri="{FF2B5EF4-FFF2-40B4-BE49-F238E27FC236}">
                <a16:creationId xmlns:a16="http://schemas.microsoft.com/office/drawing/2014/main" id="{7AAB3750-385A-55D7-5C3C-FDB95896E8CD}"/>
              </a:ext>
            </a:extLst>
          </p:cNvPr>
          <p:cNvSpPr txBox="1"/>
          <p:nvPr/>
        </p:nvSpPr>
        <p:spPr>
          <a:xfrm>
            <a:off x="383449" y="1745285"/>
            <a:ext cx="8277951" cy="2356584"/>
          </a:xfrm>
          <a:prstGeom prst="rect">
            <a:avLst/>
          </a:prstGeom>
          <a:noFill/>
        </p:spPr>
        <p:txBody>
          <a:bodyPr wrap="square" lIns="36000" tIns="180000" rIns="0" bIns="0" anchor="t" anchorCtr="0">
            <a:spAutoFit/>
          </a:bodyPr>
          <a:lstStyle/>
          <a:p>
            <a:pPr marL="285750" indent="-285750" algn="just">
              <a:lnSpc>
                <a:spcPts val="2800"/>
              </a:lnSpc>
              <a:buClr>
                <a:srgbClr val="FCC325"/>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契約書面を確認し、電磁的記録によるクーリング・オフの通知先や具体的な通知方法が記載されている場合には、それを参照して通知しましょう。</a:t>
            </a:r>
          </a:p>
          <a:p>
            <a:pPr marL="285750" indent="-285750">
              <a:lnSpc>
                <a:spcPts val="2800"/>
              </a:lnSpc>
              <a:spcBef>
                <a:spcPts val="600"/>
              </a:spcBef>
              <a:buClr>
                <a:srgbClr val="FCC325"/>
              </a:buClr>
              <a:buFont typeface="Wingdings" panose="05000000000000000000" pitchFamily="2" charset="2"/>
              <a:buChar char="l"/>
            </a:pPr>
            <a:r>
              <a:rPr lang="ja-JP" altLang="en-US" dirty="0">
                <a:latin typeface="BIZ UDPゴシック" panose="020B0400000000000000" pitchFamily="50" charset="-128"/>
                <a:ea typeface="BIZ UDPゴシック" panose="020B0400000000000000" pitchFamily="50" charset="-128"/>
              </a:rPr>
              <a:t>クーリング・オフを行った証拠を保存するため、電子メール</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であれば送信メールを保存、</a:t>
            </a:r>
            <a:r>
              <a:rPr lang="en-US" altLang="ja-JP" dirty="0">
                <a:latin typeface="BIZ UDPゴシック" panose="020B0400000000000000" pitchFamily="50" charset="-128"/>
                <a:ea typeface="BIZ UDPゴシック" panose="020B0400000000000000" pitchFamily="50" charset="-128"/>
              </a:rPr>
              <a:t>WEB</a:t>
            </a:r>
            <a:r>
              <a:rPr lang="ja-JP" altLang="en-US" dirty="0">
                <a:latin typeface="BIZ UDPゴシック" panose="020B0400000000000000" pitchFamily="50" charset="-128"/>
                <a:ea typeface="BIZ UDPゴシック" panose="020B0400000000000000" pitchFamily="50" charset="-128"/>
              </a:rPr>
              <a:t>サイトのクーリング・オフ</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専用フォーム等であれば画面のスクリーンショットを残す</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ようにしましょう。</a:t>
            </a:r>
          </a:p>
        </p:txBody>
      </p:sp>
      <p:pic>
        <p:nvPicPr>
          <p:cNvPr id="6" name="図 5" descr="テキスト&#10;&#10;自動的に生成された説明">
            <a:extLst>
              <a:ext uri="{FF2B5EF4-FFF2-40B4-BE49-F238E27FC236}">
                <a16:creationId xmlns:a16="http://schemas.microsoft.com/office/drawing/2014/main" id="{97CC5932-0237-1A84-7FAB-A15444550880}"/>
              </a:ext>
            </a:extLst>
          </p:cNvPr>
          <p:cNvPicPr>
            <a:picLocks noChangeAspect="1"/>
          </p:cNvPicPr>
          <p:nvPr/>
        </p:nvPicPr>
        <p:blipFill rotWithShape="1">
          <a:blip r:embed="rId2">
            <a:extLst>
              <a:ext uri="{28A0092B-C50C-407E-A947-70E740481C1C}">
                <a14:useLocalDpi xmlns:a14="http://schemas.microsoft.com/office/drawing/2010/main" val="0"/>
              </a:ext>
            </a:extLst>
          </a:blip>
          <a:srcRect l="7058" t="17391" r="6689" b="28119"/>
          <a:stretch/>
        </p:blipFill>
        <p:spPr>
          <a:xfrm>
            <a:off x="6703995" y="2705260"/>
            <a:ext cx="1957405" cy="1282803"/>
          </a:xfrm>
          <a:prstGeom prst="rect">
            <a:avLst/>
          </a:prstGeom>
        </p:spPr>
      </p:pic>
      <p:pic>
        <p:nvPicPr>
          <p:cNvPr id="5" name="図 4">
            <a:extLst>
              <a:ext uri="{FF2B5EF4-FFF2-40B4-BE49-F238E27FC236}">
                <a16:creationId xmlns:a16="http://schemas.microsoft.com/office/drawing/2014/main" id="{28673127-C161-D52D-2FED-E74EBEC9A709}"/>
              </a:ext>
            </a:extLst>
          </p:cNvPr>
          <p:cNvPicPr>
            <a:picLocks noChangeAspect="1"/>
          </p:cNvPicPr>
          <p:nvPr/>
        </p:nvPicPr>
        <p:blipFill rotWithShape="1">
          <a:blip r:embed="rId3">
            <a:extLst>
              <a:ext uri="{28A0092B-C50C-407E-A947-70E740481C1C}">
                <a14:useLocalDpi xmlns:a14="http://schemas.microsoft.com/office/drawing/2010/main" val="0"/>
              </a:ext>
            </a:extLst>
          </a:blip>
          <a:srcRect l="15343" t="19176" r="20583" b="14652"/>
          <a:stretch/>
        </p:blipFill>
        <p:spPr>
          <a:xfrm>
            <a:off x="7179639" y="4811623"/>
            <a:ext cx="1471201" cy="1576162"/>
          </a:xfrm>
          <a:prstGeom prst="rect">
            <a:avLst/>
          </a:prstGeom>
        </p:spPr>
      </p:pic>
      <p:graphicFrame>
        <p:nvGraphicFramePr>
          <p:cNvPr id="7" name="表 6">
            <a:extLst>
              <a:ext uri="{FF2B5EF4-FFF2-40B4-BE49-F238E27FC236}">
                <a16:creationId xmlns:a16="http://schemas.microsoft.com/office/drawing/2014/main" id="{322C6521-BBA7-0E7F-142C-33549D202BAE}"/>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621963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F7168B-6C89-2AB3-2593-EACC750955AF}"/>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9B122AFA-0317-3BF9-DD60-A4AC723959C7}"/>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DB7B518-E933-69FD-2935-6003561C145B}"/>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sp>
        <p:nvSpPr>
          <p:cNvPr id="5" name="角丸四角形 8">
            <a:extLst>
              <a:ext uri="{FF2B5EF4-FFF2-40B4-BE49-F238E27FC236}">
                <a16:creationId xmlns:a16="http://schemas.microsoft.com/office/drawing/2014/main" id="{52081CD3-0133-DEE0-4226-12DEEA5A0F40}"/>
              </a:ext>
            </a:extLst>
          </p:cNvPr>
          <p:cNvSpPr/>
          <p:nvPr/>
        </p:nvSpPr>
        <p:spPr bwMode="auto">
          <a:xfrm rot="10800000" flipH="1" flipV="1">
            <a:off x="250823" y="2361118"/>
            <a:ext cx="8528051" cy="648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02E82895-6383-643A-9D0F-3E84E0F80600}"/>
              </a:ext>
            </a:extLst>
          </p:cNvPr>
          <p:cNvSpPr txBox="1"/>
          <p:nvPr/>
        </p:nvSpPr>
        <p:spPr>
          <a:xfrm>
            <a:off x="1106458" y="2481157"/>
            <a:ext cx="6816781" cy="407923"/>
          </a:xfrm>
          <a:prstGeom prst="rect">
            <a:avLst/>
          </a:prstGeom>
          <a:noFill/>
        </p:spPr>
        <p:txBody>
          <a:bodyPr wrap="square" lIns="36000" tIns="36000" rIns="36000" bIns="36000" anchor="ctr" anchorCtr="0">
            <a:spAutoFit/>
          </a:bodyPr>
          <a:lstStyle/>
          <a:p>
            <a:pPr algn="ctr">
              <a:lnSpc>
                <a:spcPts val="3000"/>
              </a:lnSpc>
            </a:pPr>
            <a:r>
              <a:rPr lang="ja-JP" altLang="en-US" sz="2200" b="1" dirty="0">
                <a:latin typeface="BIZ UDPゴシック" panose="020B0400000000000000" pitchFamily="50" charset="-128"/>
                <a:ea typeface="BIZ UDPゴシック" panose="020B0400000000000000" pitchFamily="50" charset="-128"/>
              </a:rPr>
              <a:t>クーリング・オフ以外にも、解決手段はまだあります！</a:t>
            </a:r>
            <a:endParaRPr lang="en-US" altLang="ja-JP" sz="2200" b="1" dirty="0">
              <a:latin typeface="BIZ UDPゴシック" panose="020B0400000000000000" pitchFamily="50" charset="-128"/>
              <a:ea typeface="BIZ UDPゴシック" panose="020B0400000000000000" pitchFamily="50" charset="-128"/>
            </a:endParaRPr>
          </a:p>
        </p:txBody>
      </p:sp>
      <p:graphicFrame>
        <p:nvGraphicFramePr>
          <p:cNvPr id="7" name="表 6">
            <a:extLst>
              <a:ext uri="{FF2B5EF4-FFF2-40B4-BE49-F238E27FC236}">
                <a16:creationId xmlns:a16="http://schemas.microsoft.com/office/drawing/2014/main" id="{AA2F5C32-DDAA-F948-8413-36E5D145F6C2}"/>
              </a:ext>
            </a:extLst>
          </p:cNvPr>
          <p:cNvGraphicFramePr>
            <a:graphicFrameLocks noGrp="1"/>
          </p:cNvGraphicFramePr>
          <p:nvPr>
            <p:extLst>
              <p:ext uri="{D42A27DB-BD31-4B8C-83A1-F6EECF244321}">
                <p14:modId xmlns:p14="http://schemas.microsoft.com/office/powerpoint/2010/main" val="2214298858"/>
              </p:ext>
            </p:extLst>
          </p:nvPr>
        </p:nvGraphicFramePr>
        <p:xfrm>
          <a:off x="269876" y="3485862"/>
          <a:ext cx="8496000" cy="1780800"/>
        </p:xfrm>
        <a:graphic>
          <a:graphicData uri="http://schemas.openxmlformats.org/drawingml/2006/table">
            <a:tbl>
              <a:tblPr firstRow="1" bandRow="1"/>
              <a:tblGrid>
                <a:gridCol w="3009271">
                  <a:extLst>
                    <a:ext uri="{9D8B030D-6E8A-4147-A177-3AD203B41FA5}">
                      <a16:colId xmlns:a16="http://schemas.microsoft.com/office/drawing/2014/main" val="2496050016"/>
                    </a:ext>
                  </a:extLst>
                </a:gridCol>
                <a:gridCol w="3293073">
                  <a:extLst>
                    <a:ext uri="{9D8B030D-6E8A-4147-A177-3AD203B41FA5}">
                      <a16:colId xmlns:a16="http://schemas.microsoft.com/office/drawing/2014/main" val="3767833286"/>
                    </a:ext>
                  </a:extLst>
                </a:gridCol>
                <a:gridCol w="2193656">
                  <a:extLst>
                    <a:ext uri="{9D8B030D-6E8A-4147-A177-3AD203B41FA5}">
                      <a16:colId xmlns:a16="http://schemas.microsoft.com/office/drawing/2014/main" val="1429153616"/>
                    </a:ext>
                  </a:extLst>
                </a:gridCol>
              </a:tblGrid>
              <a:tr h="288000">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取引形態</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解除期間</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根拠法律</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extLst>
                  <a:ext uri="{0D108BD9-81ED-4DB2-BD59-A6C34878D82A}">
                    <a16:rowId xmlns:a16="http://schemas.microsoft.com/office/drawing/2014/main" val="345351824"/>
                  </a:ext>
                </a:extLst>
              </a:tr>
              <a:tr h="792000">
                <a:tc>
                  <a:txBody>
                    <a:bodyPr/>
                    <a:lstStyle/>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訪問販売</a:t>
                      </a:r>
                    </a:p>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電話勧誘販売</a:t>
                      </a:r>
                      <a:endParaRPr kumimoji="1" lang="zh-TW" altLang="en-US" sz="1700" b="1" dirty="0">
                        <a:latin typeface="BIZ UDPゴシック" panose="020B0400000000000000" pitchFamily="50" charset="-128"/>
                        <a:ea typeface="BIZ UDPゴシック" panose="020B0400000000000000" pitchFamily="50" charset="-128"/>
                      </a:endParaRP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ctr">
                        <a:lnSpc>
                          <a:spcPts val="2400"/>
                        </a:lnSpc>
                      </a:pPr>
                      <a:r>
                        <a:rPr kumimoji="1" lang="ja-JP" altLang="en-US" sz="1600" dirty="0">
                          <a:latin typeface="BIZ UDPゴシック" panose="020B0400000000000000" pitchFamily="50" charset="-128"/>
                          <a:ea typeface="BIZ UDPゴシック" panose="020B0400000000000000" pitchFamily="50" charset="-128"/>
                        </a:rPr>
                        <a:t>契約締結時から</a:t>
                      </a:r>
                      <a:r>
                        <a:rPr kumimoji="1" lang="ja-JP" altLang="en-US" sz="2000" b="1" dirty="0">
                          <a:latin typeface="BIZ UDPゴシック" panose="020B0400000000000000" pitchFamily="50" charset="-128"/>
                          <a:ea typeface="BIZ UDPゴシック" panose="020B0400000000000000" pitchFamily="50" charset="-128"/>
                        </a:rPr>
                        <a:t>１年</a:t>
                      </a:r>
                      <a:r>
                        <a:rPr kumimoji="1" lang="ja-JP" altLang="en-US" sz="1600" dirty="0">
                          <a:latin typeface="BIZ UDPゴシック" panose="020B0400000000000000" pitchFamily="50" charset="-128"/>
                          <a:ea typeface="BIZ UDPゴシック" panose="020B0400000000000000" pitchFamily="50" charset="-128"/>
                        </a:rPr>
                        <a:t>以内</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ctr">
                        <a:lnSpc>
                          <a:spcPts val="1700"/>
                        </a:lnSpc>
                      </a:pPr>
                      <a:r>
                        <a:rPr kumimoji="1" lang="ja-JP" altLang="en-US" sz="1400" b="0" dirty="0">
                          <a:latin typeface="BIZ UDPゴシック" panose="020B0400000000000000" pitchFamily="50" charset="-128"/>
                          <a:ea typeface="BIZ UDPゴシック" panose="020B0400000000000000" pitchFamily="50" charset="-128"/>
                        </a:rPr>
                        <a:t>特定商取引法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extLst>
                  <a:ext uri="{0D108BD9-81ED-4DB2-BD59-A6C34878D82A}">
                    <a16:rowId xmlns:a16="http://schemas.microsoft.com/office/drawing/2014/main" val="2527100379"/>
                  </a:ext>
                </a:extLst>
              </a:tr>
              <a:tr h="684000">
                <a:tc>
                  <a:txBody>
                    <a:bodyPr/>
                    <a:lstStyle/>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個別信用購入あっせん</a:t>
                      </a:r>
                      <a:r>
                        <a:rPr kumimoji="1" lang="ja-JP" altLang="en-US" sz="1700" b="1" baseline="30000" dirty="0">
                          <a:latin typeface="BIZ UDPゴシック" panose="020B0400000000000000" pitchFamily="50" charset="-128"/>
                          <a:ea typeface="BIZ UDPゴシック" panose="020B0400000000000000" pitchFamily="50" charset="-128"/>
                        </a:rPr>
                        <a:t>（</a:t>
                      </a:r>
                      <a:r>
                        <a:rPr kumimoji="1" lang="en-US" altLang="ja-JP" sz="1700" b="1" baseline="30000" dirty="0">
                          <a:latin typeface="BIZ UDPゴシック" panose="020B0400000000000000" pitchFamily="50" charset="-128"/>
                          <a:ea typeface="BIZ UDPゴシック" panose="020B0400000000000000" pitchFamily="50" charset="-128"/>
                        </a:rPr>
                        <a:t>※</a:t>
                      </a:r>
                      <a:r>
                        <a:rPr kumimoji="1" lang="ja-JP" altLang="en-US" sz="1700" b="1" baseline="30000" dirty="0">
                          <a:latin typeface="BIZ UDPゴシック" panose="020B0400000000000000" pitchFamily="50" charset="-128"/>
                          <a:ea typeface="BIZ UDPゴシック" panose="020B0400000000000000" pitchFamily="50" charset="-128"/>
                        </a:rPr>
                        <a:t>）</a:t>
                      </a:r>
                      <a:endParaRPr kumimoji="1" lang="zh-TW" altLang="en-US" sz="1700" b="1" baseline="30000" dirty="0">
                        <a:latin typeface="BIZ UDPゴシック" panose="020B0400000000000000" pitchFamily="50" charset="-128"/>
                        <a:ea typeface="BIZ UDPゴシック" panose="020B0400000000000000" pitchFamily="50" charset="-128"/>
                      </a:endParaRP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ctr">
                        <a:lnSpc>
                          <a:spcPts val="2400"/>
                        </a:lnSpc>
                      </a:pPr>
                      <a:r>
                        <a:rPr kumimoji="1" lang="ja-JP" altLang="en-US" sz="1600" dirty="0">
                          <a:latin typeface="BIZ UDPゴシック" panose="020B0400000000000000" pitchFamily="50" charset="-128"/>
                          <a:ea typeface="BIZ UDPゴシック" panose="020B0400000000000000" pitchFamily="50" charset="-128"/>
                        </a:rPr>
                        <a:t>契約締結時から</a:t>
                      </a:r>
                      <a:r>
                        <a:rPr kumimoji="1" lang="ja-JP" altLang="en-US" sz="2000" b="1" dirty="0">
                          <a:latin typeface="BIZ UDPゴシック" panose="020B0400000000000000" pitchFamily="50" charset="-128"/>
                          <a:ea typeface="BIZ UDPゴシック" panose="020B0400000000000000" pitchFamily="50" charset="-128"/>
                        </a:rPr>
                        <a:t>１年</a:t>
                      </a:r>
                      <a:r>
                        <a:rPr kumimoji="1" lang="ja-JP" altLang="en-US" sz="1600" dirty="0">
                          <a:latin typeface="BIZ UDPゴシック" panose="020B0400000000000000" pitchFamily="50" charset="-128"/>
                          <a:ea typeface="BIZ UDPゴシック" panose="020B0400000000000000" pitchFamily="50" charset="-128"/>
                        </a:rPr>
                        <a:t>以内</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ctr">
                        <a:lnSpc>
                          <a:spcPts val="1700"/>
                        </a:lnSpc>
                      </a:pPr>
                      <a:r>
                        <a:rPr kumimoji="1" lang="ja-JP" altLang="en-US" sz="1400" b="0" dirty="0">
                          <a:latin typeface="BIZ UDPゴシック" panose="020B0400000000000000" pitchFamily="50" charset="-128"/>
                          <a:ea typeface="BIZ UDPゴシック" panose="020B0400000000000000" pitchFamily="50" charset="-128"/>
                        </a:rPr>
                        <a:t>割賦販売法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extLst>
                  <a:ext uri="{0D108BD9-81ED-4DB2-BD59-A6C34878D82A}">
                    <a16:rowId xmlns:a16="http://schemas.microsoft.com/office/drawing/2014/main" val="3788388975"/>
                  </a:ext>
                </a:extLst>
              </a:tr>
            </a:tbl>
          </a:graphicData>
        </a:graphic>
      </p:graphicFrame>
      <p:sp>
        <p:nvSpPr>
          <p:cNvPr id="8" name="テキスト ボックス 7">
            <a:extLst>
              <a:ext uri="{FF2B5EF4-FFF2-40B4-BE49-F238E27FC236}">
                <a16:creationId xmlns:a16="http://schemas.microsoft.com/office/drawing/2014/main" id="{AF4D844C-4020-58B4-C5C4-D4DBC1F628FF}"/>
              </a:ext>
            </a:extLst>
          </p:cNvPr>
          <p:cNvSpPr txBox="1"/>
          <p:nvPr/>
        </p:nvSpPr>
        <p:spPr>
          <a:xfrm>
            <a:off x="250826" y="3103667"/>
            <a:ext cx="4054474"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zh-TW" altLang="en-US" sz="1600" b="1" i="0" u="none" strike="noStrike" baseline="0" dirty="0">
                <a:latin typeface="BIZ UDPゴシック" panose="020B0400000000000000" pitchFamily="50" charset="-128"/>
                <a:ea typeface="BIZ UDPゴシック" panose="020B0400000000000000" pitchFamily="50" charset="-128"/>
              </a:rPr>
              <a:t>過量販売解除</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3432AC73-DDF0-A577-04DE-5CF93B417713}"/>
              </a:ext>
            </a:extLst>
          </p:cNvPr>
          <p:cNvSpPr txBox="1"/>
          <p:nvPr/>
        </p:nvSpPr>
        <p:spPr>
          <a:xfrm>
            <a:off x="250825" y="1047901"/>
            <a:ext cx="6160250" cy="1200251"/>
          </a:xfrm>
          <a:prstGeom prst="rect">
            <a:avLst/>
          </a:prstGeom>
          <a:noFill/>
        </p:spPr>
        <p:txBody>
          <a:bodyPr wrap="square" lIns="144000" tIns="108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クーリング・オフの期間が過ぎているように思えても、</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書面の不備や妨害などがあった場合にはクーリング・オフが可能な場合もあります。</a:t>
            </a:r>
          </a:p>
        </p:txBody>
      </p:sp>
      <p:grpSp>
        <p:nvGrpSpPr>
          <p:cNvPr id="25" name="グループ化 24">
            <a:extLst>
              <a:ext uri="{FF2B5EF4-FFF2-40B4-BE49-F238E27FC236}">
                <a16:creationId xmlns:a16="http://schemas.microsoft.com/office/drawing/2014/main" id="{0545FEE3-3374-F602-DD80-191B41E821C2}"/>
              </a:ext>
            </a:extLst>
          </p:cNvPr>
          <p:cNvGrpSpPr/>
          <p:nvPr/>
        </p:nvGrpSpPr>
        <p:grpSpPr>
          <a:xfrm>
            <a:off x="270000" y="5368534"/>
            <a:ext cx="8496000" cy="1047917"/>
            <a:chOff x="270000" y="5399356"/>
            <a:chExt cx="8604000" cy="1047917"/>
          </a:xfrm>
        </p:grpSpPr>
        <p:sp>
          <p:nvSpPr>
            <p:cNvPr id="26" name="角丸四角形 8">
              <a:extLst>
                <a:ext uri="{FF2B5EF4-FFF2-40B4-BE49-F238E27FC236}">
                  <a16:creationId xmlns:a16="http://schemas.microsoft.com/office/drawing/2014/main" id="{876D3AD8-D867-7905-58C7-B040D98873F7}"/>
                </a:ext>
              </a:extLst>
            </p:cNvPr>
            <p:cNvSpPr/>
            <p:nvPr/>
          </p:nvSpPr>
          <p:spPr bwMode="auto">
            <a:xfrm rot="10800000" flipH="1" flipV="1">
              <a:off x="270000" y="5399356"/>
              <a:ext cx="8604000" cy="1047917"/>
            </a:xfrm>
            <a:prstGeom prst="roundRect">
              <a:avLst>
                <a:gd name="adj" fmla="val 9567"/>
              </a:avLst>
            </a:prstGeom>
            <a:solidFill>
              <a:srgbClr val="F0DC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27" name="テキスト ボックス 26">
              <a:extLst>
                <a:ext uri="{FF2B5EF4-FFF2-40B4-BE49-F238E27FC236}">
                  <a16:creationId xmlns:a16="http://schemas.microsoft.com/office/drawing/2014/main" id="{88473402-AE50-2976-2E4C-32341D0B3EFE}"/>
                </a:ext>
              </a:extLst>
            </p:cNvPr>
            <p:cNvSpPr txBox="1"/>
            <p:nvPr/>
          </p:nvSpPr>
          <p:spPr>
            <a:xfrm>
              <a:off x="307975" y="5443060"/>
              <a:ext cx="8424000" cy="960510"/>
            </a:xfrm>
            <a:prstGeom prst="rect">
              <a:avLst/>
            </a:prstGeom>
            <a:noFill/>
          </p:spPr>
          <p:txBody>
            <a:bodyPr wrap="square" lIns="36000" tIns="36000" rIns="36000" bIns="36000">
              <a:spAutoFit/>
            </a:bodyPr>
            <a:lstStyle>
              <a:defPPr>
                <a:defRPr lang="en-US"/>
              </a:defPPr>
              <a:lvl1pPr algn="just">
                <a:lnSpc>
                  <a:spcPts val="1200"/>
                </a:lnSpc>
                <a:defRPr sz="850" b="1" i="0" u="none" strike="noStrike" baseline="0">
                  <a:latin typeface="BIZ UDPゴシック" panose="020B0400000000000000" pitchFamily="50" charset="-128"/>
                  <a:ea typeface="BIZ UDPゴシック" panose="020B0400000000000000" pitchFamily="50" charset="-128"/>
                </a:defRPr>
              </a:lvl1pPr>
            </a:lstStyle>
            <a:p>
              <a:pPr>
                <a:lnSpc>
                  <a:spcPts val="1800"/>
                </a:lnSpc>
              </a:pPr>
              <a:r>
                <a:rPr lang="ja-JP" altLang="en-US" sz="1200" dirty="0"/>
                <a:t>（</a:t>
              </a:r>
              <a:r>
                <a:rPr lang="en-US" altLang="ja-JP" sz="1200" dirty="0"/>
                <a:t>※</a:t>
              </a:r>
              <a:r>
                <a:rPr lang="ja-JP" altLang="en-US" sz="1200" dirty="0"/>
                <a:t>）「個別信用購入あっせん」とは</a:t>
              </a:r>
            </a:p>
            <a:p>
              <a:pPr marL="319088">
                <a:lnSpc>
                  <a:spcPts val="1800"/>
                </a:lnSpc>
              </a:pPr>
              <a:r>
                <a:rPr lang="ja-JP" altLang="en-US" sz="1200" b="0" dirty="0"/>
                <a:t>消費者が販売会社で商品等を購入するごとにその商品等を購入するためのクレジットの申込みをして、利用するものです。例えば、自動車を購入する際にクレジットの申込みをして、審査を受けて利用します。最近では、携帯電話・スマートフォンを購入する際の利用が増えています。</a:t>
              </a:r>
            </a:p>
          </p:txBody>
        </p:sp>
      </p:grpSp>
      <p:pic>
        <p:nvPicPr>
          <p:cNvPr id="11" name="図 10" descr="男性の顔の絵&#10;&#10;低い精度で自動的に生成された説明">
            <a:extLst>
              <a:ext uri="{FF2B5EF4-FFF2-40B4-BE49-F238E27FC236}">
                <a16:creationId xmlns:a16="http://schemas.microsoft.com/office/drawing/2014/main" id="{8C0B6E0C-36A4-0431-F309-6FFDA589927F}"/>
              </a:ext>
            </a:extLst>
          </p:cNvPr>
          <p:cNvPicPr>
            <a:picLocks noChangeAspect="1"/>
          </p:cNvPicPr>
          <p:nvPr/>
        </p:nvPicPr>
        <p:blipFill rotWithShape="1">
          <a:blip r:embed="rId2">
            <a:extLst>
              <a:ext uri="{28A0092B-C50C-407E-A947-70E740481C1C}">
                <a14:useLocalDpi xmlns:a14="http://schemas.microsoft.com/office/drawing/2010/main" val="0"/>
              </a:ext>
            </a:extLst>
          </a:blip>
          <a:srcRect l="8384" t="13627" r="12046" b="16196"/>
          <a:stretch/>
        </p:blipFill>
        <p:spPr>
          <a:xfrm>
            <a:off x="6719387" y="698528"/>
            <a:ext cx="1805743" cy="1652106"/>
          </a:xfrm>
          <a:prstGeom prst="rect">
            <a:avLst/>
          </a:prstGeom>
        </p:spPr>
      </p:pic>
      <p:graphicFrame>
        <p:nvGraphicFramePr>
          <p:cNvPr id="9" name="表 8">
            <a:extLst>
              <a:ext uri="{FF2B5EF4-FFF2-40B4-BE49-F238E27FC236}">
                <a16:creationId xmlns:a16="http://schemas.microsoft.com/office/drawing/2014/main" id="{50FDB784-8EA2-9F3E-9C01-5924571FB730}"/>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195058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034527-0C5F-8303-CED7-99CA4A5CF63A}"/>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A57A6668-A5B4-9149-3045-9AA08DAA066E}"/>
              </a:ext>
            </a:extLst>
          </p:cNvPr>
          <p:cNvSpPr/>
          <p:nvPr/>
        </p:nvSpPr>
        <p:spPr bwMode="auto">
          <a:xfrm rot="10800000" flipH="1" flipV="1">
            <a:off x="1" y="611596"/>
            <a:ext cx="8778874"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60510CDE-DFB5-E6BA-B0DD-837461812314}"/>
              </a:ext>
            </a:extLst>
          </p:cNvPr>
          <p:cNvSpPr txBox="1"/>
          <p:nvPr/>
        </p:nvSpPr>
        <p:spPr>
          <a:xfrm>
            <a:off x="365125" y="646776"/>
            <a:ext cx="7524000"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クーリング・オフ制度</a:t>
            </a:r>
          </a:p>
        </p:txBody>
      </p:sp>
      <p:graphicFrame>
        <p:nvGraphicFramePr>
          <p:cNvPr id="9" name="表 8">
            <a:extLst>
              <a:ext uri="{FF2B5EF4-FFF2-40B4-BE49-F238E27FC236}">
                <a16:creationId xmlns:a16="http://schemas.microsoft.com/office/drawing/2014/main" id="{9C2CEF95-FC02-87C0-50AF-5BC12C53DA25}"/>
              </a:ext>
            </a:extLst>
          </p:cNvPr>
          <p:cNvGraphicFramePr>
            <a:graphicFrameLocks noGrp="1"/>
          </p:cNvGraphicFramePr>
          <p:nvPr>
            <p:extLst>
              <p:ext uri="{D42A27DB-BD31-4B8C-83A1-F6EECF244321}">
                <p14:modId xmlns:p14="http://schemas.microsoft.com/office/powerpoint/2010/main" val="3150176758"/>
              </p:ext>
            </p:extLst>
          </p:nvPr>
        </p:nvGraphicFramePr>
        <p:xfrm>
          <a:off x="269876" y="1728976"/>
          <a:ext cx="8495841" cy="3508800"/>
        </p:xfrm>
        <a:graphic>
          <a:graphicData uri="http://schemas.openxmlformats.org/drawingml/2006/table">
            <a:tbl>
              <a:tblPr firstRow="1" bandRow="1"/>
              <a:tblGrid>
                <a:gridCol w="3788416">
                  <a:extLst>
                    <a:ext uri="{9D8B030D-6E8A-4147-A177-3AD203B41FA5}">
                      <a16:colId xmlns:a16="http://schemas.microsoft.com/office/drawing/2014/main" val="2496050016"/>
                    </a:ext>
                  </a:extLst>
                </a:gridCol>
                <a:gridCol w="3051425">
                  <a:extLst>
                    <a:ext uri="{9D8B030D-6E8A-4147-A177-3AD203B41FA5}">
                      <a16:colId xmlns:a16="http://schemas.microsoft.com/office/drawing/2014/main" val="3767833286"/>
                    </a:ext>
                  </a:extLst>
                </a:gridCol>
                <a:gridCol w="1656000">
                  <a:extLst>
                    <a:ext uri="{9D8B030D-6E8A-4147-A177-3AD203B41FA5}">
                      <a16:colId xmlns:a16="http://schemas.microsoft.com/office/drawing/2014/main" val="1429153616"/>
                    </a:ext>
                  </a:extLst>
                </a:gridCol>
              </a:tblGrid>
              <a:tr h="288000">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取引形態</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解除期間</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ctr"/>
                      <a:r>
                        <a:rPr kumimoji="1" lang="ja-JP" altLang="en-US" sz="1400" b="1" dirty="0">
                          <a:latin typeface="BIZ UDPゴシック" panose="020B0400000000000000" pitchFamily="50" charset="-128"/>
                          <a:ea typeface="BIZ UDPゴシック" panose="020B0400000000000000" pitchFamily="50" charset="-128"/>
                        </a:rPr>
                        <a:t>根拠法律</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extLst>
                  <a:ext uri="{0D108BD9-81ED-4DB2-BD59-A6C34878D82A}">
                    <a16:rowId xmlns:a16="http://schemas.microsoft.com/office/drawing/2014/main" val="345351824"/>
                  </a:ext>
                </a:extLst>
              </a:tr>
              <a:tr h="2088000">
                <a:tc>
                  <a:txBody>
                    <a:bodyPr/>
                    <a:lstStyle/>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訪問販売</a:t>
                      </a:r>
                    </a:p>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電話勧誘販売</a:t>
                      </a:r>
                    </a:p>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連鎖販売取引</a:t>
                      </a:r>
                    </a:p>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特定継続的役務（えきむ）提供</a:t>
                      </a:r>
                    </a:p>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業務提供誘引販売取引</a:t>
                      </a:r>
                    </a:p>
                    <a:p>
                      <a:pPr marL="180000" indent="-180000" algn="l">
                        <a:lnSpc>
                          <a:spcPts val="2400"/>
                        </a:lnSpc>
                        <a:buFont typeface="Arial" panose="020B0604020202020204" pitchFamily="34" charset="0"/>
                        <a:buChar char="•"/>
                      </a:pPr>
                      <a:r>
                        <a:rPr kumimoji="1" lang="ja-JP" altLang="en-US" sz="1700" b="1" dirty="0">
                          <a:latin typeface="BIZ UDPゴシック" panose="020B0400000000000000" pitchFamily="50" charset="-128"/>
                          <a:ea typeface="BIZ UDPゴシック" panose="020B0400000000000000" pitchFamily="50" charset="-128"/>
                        </a:rPr>
                        <a:t>通信販売のうち詐欺的な定期購入</a:t>
                      </a:r>
                      <a:endParaRPr kumimoji="1" lang="zh-TW" altLang="en-US" sz="1700" b="1" dirty="0">
                        <a:latin typeface="BIZ UDPゴシック" panose="020B0400000000000000" pitchFamily="50" charset="-128"/>
                        <a:ea typeface="BIZ UDPゴシック" panose="020B0400000000000000" pitchFamily="50" charset="-128"/>
                      </a:endParaRP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just">
                        <a:lnSpc>
                          <a:spcPct val="100000"/>
                        </a:lnSpc>
                      </a:pPr>
                      <a:r>
                        <a:rPr kumimoji="1" lang="ja-JP" altLang="en-US" sz="1500" dirty="0">
                          <a:latin typeface="BIZ UDPゴシック" panose="020B0400000000000000" pitchFamily="50" charset="-128"/>
                          <a:ea typeface="BIZ UDPゴシック" panose="020B0400000000000000" pitchFamily="50" charset="-128"/>
                        </a:rPr>
                        <a:t>事実と異なることに気づいたときから</a:t>
                      </a:r>
                      <a:r>
                        <a:rPr kumimoji="1" lang="ja-JP" altLang="en-US" sz="2000" b="1" dirty="0">
                          <a:latin typeface="BIZ UDPゴシック" panose="020B0400000000000000" pitchFamily="50" charset="-128"/>
                          <a:ea typeface="BIZ UDPゴシック" panose="020B0400000000000000" pitchFamily="50" charset="-128"/>
                        </a:rPr>
                        <a:t>１年</a:t>
                      </a:r>
                      <a:r>
                        <a:rPr kumimoji="1" lang="ja-JP" altLang="en-US" sz="1600" dirty="0">
                          <a:latin typeface="BIZ UDPゴシック" panose="020B0400000000000000" pitchFamily="50" charset="-128"/>
                          <a:ea typeface="BIZ UDPゴシック" panose="020B0400000000000000" pitchFamily="50" charset="-128"/>
                        </a:rPr>
                        <a:t>以内、</a:t>
                      </a:r>
                      <a:r>
                        <a:rPr kumimoji="1" lang="ja-JP" altLang="en-US" sz="1600" spc="-50" baseline="0" dirty="0">
                          <a:latin typeface="BIZ UDPゴシック" panose="020B0400000000000000" pitchFamily="50" charset="-128"/>
                          <a:ea typeface="BIZ UDPゴシック" panose="020B0400000000000000" pitchFamily="50" charset="-128"/>
                        </a:rPr>
                        <a:t>または契約締結時</a:t>
                      </a:r>
                      <a:r>
                        <a:rPr kumimoji="1" lang="ja-JP" altLang="en-US" sz="1600" dirty="0">
                          <a:latin typeface="BIZ UDPゴシック" panose="020B0400000000000000" pitchFamily="50" charset="-128"/>
                          <a:ea typeface="BIZ UDPゴシック" panose="020B0400000000000000" pitchFamily="50" charset="-128"/>
                        </a:rPr>
                        <a:t>から</a:t>
                      </a:r>
                      <a:r>
                        <a:rPr kumimoji="1" lang="ja-JP" altLang="en-US" sz="2000" b="1" dirty="0">
                          <a:latin typeface="BIZ UDPゴシック" panose="020B0400000000000000" pitchFamily="50" charset="-128"/>
                          <a:ea typeface="BIZ UDPゴシック" panose="020B0400000000000000" pitchFamily="50" charset="-128"/>
                        </a:rPr>
                        <a:t>５年</a:t>
                      </a:r>
                      <a:r>
                        <a:rPr kumimoji="1" lang="ja-JP" altLang="en-US" sz="1600" dirty="0">
                          <a:latin typeface="BIZ UDPゴシック" panose="020B0400000000000000" pitchFamily="50" charset="-128"/>
                          <a:ea typeface="BIZ UDPゴシック" panose="020B0400000000000000" pitchFamily="50" charset="-128"/>
                        </a:rPr>
                        <a:t>以内</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ctr">
                        <a:lnSpc>
                          <a:spcPts val="1700"/>
                        </a:lnSpc>
                      </a:pPr>
                      <a:r>
                        <a:rPr kumimoji="1" lang="ja-JP" altLang="en-US" sz="1400" b="0" dirty="0">
                          <a:latin typeface="BIZ UDPゴシック" panose="020B0400000000000000" pitchFamily="50" charset="-128"/>
                          <a:ea typeface="BIZ UDPゴシック" panose="020B0400000000000000" pitchFamily="50" charset="-128"/>
                        </a:rPr>
                        <a:t>特定商取引法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extLst>
                  <a:ext uri="{0D108BD9-81ED-4DB2-BD59-A6C34878D82A}">
                    <a16:rowId xmlns:a16="http://schemas.microsoft.com/office/drawing/2014/main" val="2527100379"/>
                  </a:ext>
                </a:extLst>
              </a:tr>
              <a:tr h="1116000">
                <a:tc>
                  <a:txBody>
                    <a:bodyPr/>
                    <a:lstStyle/>
                    <a:p>
                      <a:pPr marL="180000" marR="0" lvl="0" indent="-180000" algn="l" defTabSz="914400" rtl="0" eaLnBrk="1" fontAlgn="auto" latinLnBrk="0" hangingPunct="1">
                        <a:lnSpc>
                          <a:spcPts val="2400"/>
                        </a:lnSpc>
                        <a:spcBef>
                          <a:spcPts val="0"/>
                        </a:spcBef>
                        <a:spcAft>
                          <a:spcPts val="0"/>
                        </a:spcAft>
                        <a:buClrTx/>
                        <a:buSzTx/>
                        <a:buFont typeface="Arial" panose="020B0604020202020204" pitchFamily="34" charset="0"/>
                        <a:buChar char="•"/>
                        <a:tabLst/>
                        <a:defRPr/>
                      </a:pPr>
                      <a:r>
                        <a:rPr kumimoji="1" lang="ja-JP" altLang="en-US" sz="1700" b="1" dirty="0">
                          <a:latin typeface="BIZ UDPゴシック" panose="020B0400000000000000" pitchFamily="50" charset="-128"/>
                          <a:ea typeface="BIZ UDPゴシック" panose="020B0400000000000000" pitchFamily="50" charset="-128"/>
                        </a:rPr>
                        <a:t>個別信用購入あっせん</a:t>
                      </a:r>
                      <a:r>
                        <a:rPr kumimoji="1" lang="ja-JP" altLang="en-US" sz="1700" b="1" baseline="30000" dirty="0">
                          <a:latin typeface="BIZ UDPゴシック" panose="020B0400000000000000" pitchFamily="50" charset="-128"/>
                          <a:ea typeface="BIZ UDPゴシック" panose="020B0400000000000000" pitchFamily="50" charset="-128"/>
                        </a:rPr>
                        <a:t>（</a:t>
                      </a:r>
                      <a:r>
                        <a:rPr kumimoji="1" lang="en-US" altLang="ja-JP" sz="1700" b="1" baseline="30000" dirty="0">
                          <a:latin typeface="BIZ UDPゴシック" panose="020B0400000000000000" pitchFamily="50" charset="-128"/>
                          <a:ea typeface="BIZ UDPゴシック" panose="020B0400000000000000" pitchFamily="50" charset="-128"/>
                        </a:rPr>
                        <a:t>※</a:t>
                      </a:r>
                      <a:r>
                        <a:rPr kumimoji="1" lang="ja-JP" altLang="en-US" sz="1700" b="1" baseline="30000" dirty="0">
                          <a:latin typeface="BIZ UDPゴシック" panose="020B0400000000000000" pitchFamily="50" charset="-128"/>
                          <a:ea typeface="BIZ UDPゴシック" panose="020B0400000000000000" pitchFamily="50" charset="-128"/>
                        </a:rPr>
                        <a:t>）</a:t>
                      </a:r>
                      <a:endParaRPr kumimoji="1" lang="zh-TW" altLang="en-US" sz="1700" b="1" baseline="30000" dirty="0">
                        <a:latin typeface="BIZ UDPゴシック" panose="020B0400000000000000" pitchFamily="50" charset="-128"/>
                        <a:ea typeface="BIZ UDPゴシック" panose="020B0400000000000000" pitchFamily="50" charset="-128"/>
                      </a:endParaRP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just">
                        <a:lnSpc>
                          <a:spcPct val="100000"/>
                        </a:lnSpc>
                      </a:pPr>
                      <a:r>
                        <a:rPr kumimoji="1" lang="ja-JP" altLang="en-US" sz="1500" dirty="0">
                          <a:latin typeface="BIZ UDPゴシック" panose="020B0400000000000000" pitchFamily="50" charset="-128"/>
                          <a:ea typeface="BIZ UDPゴシック" panose="020B0400000000000000" pitchFamily="50" charset="-128"/>
                        </a:rPr>
                        <a:t>事実と異なることに気づいたときから</a:t>
                      </a:r>
                      <a:r>
                        <a:rPr kumimoji="1" lang="ja-JP" altLang="en-US" sz="2000" b="1" dirty="0">
                          <a:latin typeface="BIZ UDPゴシック" panose="020B0400000000000000" pitchFamily="50" charset="-128"/>
                          <a:ea typeface="BIZ UDPゴシック" panose="020B0400000000000000" pitchFamily="50" charset="-128"/>
                        </a:rPr>
                        <a:t>１年</a:t>
                      </a:r>
                      <a:r>
                        <a:rPr kumimoji="1" lang="ja-JP" altLang="en-US" sz="1600" dirty="0">
                          <a:latin typeface="BIZ UDPゴシック" panose="020B0400000000000000" pitchFamily="50" charset="-128"/>
                          <a:ea typeface="BIZ UDPゴシック" panose="020B0400000000000000" pitchFamily="50" charset="-128"/>
                        </a:rPr>
                        <a:t>以内、</a:t>
                      </a:r>
                      <a:r>
                        <a:rPr kumimoji="1" lang="ja-JP" altLang="en-US" sz="1600" spc="-50" baseline="0" dirty="0">
                          <a:latin typeface="BIZ UDPゴシック" panose="020B0400000000000000" pitchFamily="50" charset="-128"/>
                          <a:ea typeface="BIZ UDPゴシック" panose="020B0400000000000000" pitchFamily="50" charset="-128"/>
                        </a:rPr>
                        <a:t>または契約締結時</a:t>
                      </a:r>
                      <a:r>
                        <a:rPr kumimoji="1" lang="ja-JP" altLang="en-US" sz="1600" dirty="0">
                          <a:latin typeface="BIZ UDPゴシック" panose="020B0400000000000000" pitchFamily="50" charset="-128"/>
                          <a:ea typeface="BIZ UDPゴシック" panose="020B0400000000000000" pitchFamily="50" charset="-128"/>
                        </a:rPr>
                        <a:t>から</a:t>
                      </a:r>
                      <a:r>
                        <a:rPr kumimoji="1" lang="ja-JP" altLang="en-US" sz="2000" b="1" dirty="0">
                          <a:latin typeface="BIZ UDPゴシック" panose="020B0400000000000000" pitchFamily="50" charset="-128"/>
                          <a:ea typeface="BIZ UDPゴシック" panose="020B0400000000000000" pitchFamily="50" charset="-128"/>
                        </a:rPr>
                        <a:t>５年</a:t>
                      </a:r>
                      <a:r>
                        <a:rPr kumimoji="1" lang="ja-JP" altLang="en-US" sz="1600" dirty="0">
                          <a:latin typeface="BIZ UDPゴシック" panose="020B0400000000000000" pitchFamily="50" charset="-128"/>
                          <a:ea typeface="BIZ UDPゴシック" panose="020B0400000000000000" pitchFamily="50" charset="-128"/>
                        </a:rPr>
                        <a:t>以内</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tc>
                  <a:txBody>
                    <a:bodyPr/>
                    <a:lstStyle/>
                    <a:p>
                      <a:pPr algn="ctr">
                        <a:lnSpc>
                          <a:spcPts val="1700"/>
                        </a:lnSpc>
                      </a:pPr>
                      <a:r>
                        <a:rPr kumimoji="1" lang="ja-JP" altLang="en-US" sz="1400" b="0" dirty="0">
                          <a:latin typeface="BIZ UDPゴシック" panose="020B0400000000000000" pitchFamily="50" charset="-128"/>
                          <a:ea typeface="BIZ UDPゴシック" panose="020B0400000000000000" pitchFamily="50" charset="-128"/>
                        </a:rPr>
                        <a:t>割賦販売法</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tcPr>
                </a:tc>
                <a:extLst>
                  <a:ext uri="{0D108BD9-81ED-4DB2-BD59-A6C34878D82A}">
                    <a16:rowId xmlns:a16="http://schemas.microsoft.com/office/drawing/2014/main" val="3788388975"/>
                  </a:ext>
                </a:extLst>
              </a:tr>
            </a:tbl>
          </a:graphicData>
        </a:graphic>
      </p:graphicFrame>
      <p:sp>
        <p:nvSpPr>
          <p:cNvPr id="10" name="テキスト ボックス 9">
            <a:extLst>
              <a:ext uri="{FF2B5EF4-FFF2-40B4-BE49-F238E27FC236}">
                <a16:creationId xmlns:a16="http://schemas.microsoft.com/office/drawing/2014/main" id="{062EF529-8DE2-81DE-A152-9683C84F2CB4}"/>
              </a:ext>
            </a:extLst>
          </p:cNvPr>
          <p:cNvSpPr txBox="1"/>
          <p:nvPr/>
        </p:nvSpPr>
        <p:spPr>
          <a:xfrm>
            <a:off x="250826" y="1305685"/>
            <a:ext cx="4834882"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事実と異なることを告げられた場合の取消し</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pSp>
        <p:nvGrpSpPr>
          <p:cNvPr id="14" name="グループ化 13">
            <a:extLst>
              <a:ext uri="{FF2B5EF4-FFF2-40B4-BE49-F238E27FC236}">
                <a16:creationId xmlns:a16="http://schemas.microsoft.com/office/drawing/2014/main" id="{3AA1E294-4159-F653-EF11-F4E2B93F1145}"/>
              </a:ext>
            </a:extLst>
          </p:cNvPr>
          <p:cNvGrpSpPr/>
          <p:nvPr/>
        </p:nvGrpSpPr>
        <p:grpSpPr>
          <a:xfrm>
            <a:off x="270000" y="5368534"/>
            <a:ext cx="8496000" cy="1047917"/>
            <a:chOff x="270000" y="5399356"/>
            <a:chExt cx="8604000" cy="1047917"/>
          </a:xfrm>
        </p:grpSpPr>
        <p:sp>
          <p:nvSpPr>
            <p:cNvPr id="15" name="角丸四角形 8">
              <a:extLst>
                <a:ext uri="{FF2B5EF4-FFF2-40B4-BE49-F238E27FC236}">
                  <a16:creationId xmlns:a16="http://schemas.microsoft.com/office/drawing/2014/main" id="{68A5E668-6B70-2AE4-E96A-72CDD8647E35}"/>
                </a:ext>
              </a:extLst>
            </p:cNvPr>
            <p:cNvSpPr/>
            <p:nvPr/>
          </p:nvSpPr>
          <p:spPr bwMode="auto">
            <a:xfrm rot="10800000" flipH="1" flipV="1">
              <a:off x="270000" y="5399356"/>
              <a:ext cx="8604000" cy="1047917"/>
            </a:xfrm>
            <a:prstGeom prst="roundRect">
              <a:avLst>
                <a:gd name="adj" fmla="val 9567"/>
              </a:avLst>
            </a:prstGeom>
            <a:solidFill>
              <a:srgbClr val="F0DC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6" name="テキスト ボックス 15">
              <a:extLst>
                <a:ext uri="{FF2B5EF4-FFF2-40B4-BE49-F238E27FC236}">
                  <a16:creationId xmlns:a16="http://schemas.microsoft.com/office/drawing/2014/main" id="{5A586939-DA1E-F3DC-3083-A777DFF814CD}"/>
                </a:ext>
              </a:extLst>
            </p:cNvPr>
            <p:cNvSpPr txBox="1"/>
            <p:nvPr/>
          </p:nvSpPr>
          <p:spPr>
            <a:xfrm>
              <a:off x="307975" y="5443060"/>
              <a:ext cx="8424000" cy="960510"/>
            </a:xfrm>
            <a:prstGeom prst="rect">
              <a:avLst/>
            </a:prstGeom>
            <a:noFill/>
          </p:spPr>
          <p:txBody>
            <a:bodyPr wrap="square" lIns="36000" tIns="36000" rIns="36000" bIns="36000">
              <a:spAutoFit/>
            </a:bodyPr>
            <a:lstStyle>
              <a:defPPr>
                <a:defRPr lang="en-US"/>
              </a:defPPr>
              <a:lvl1pPr algn="just">
                <a:lnSpc>
                  <a:spcPts val="1200"/>
                </a:lnSpc>
                <a:defRPr sz="850" b="1" i="0" u="none" strike="noStrike" baseline="0">
                  <a:latin typeface="BIZ UDPゴシック" panose="020B0400000000000000" pitchFamily="50" charset="-128"/>
                  <a:ea typeface="BIZ UDPゴシック" panose="020B0400000000000000" pitchFamily="50" charset="-128"/>
                </a:defRPr>
              </a:lvl1pPr>
            </a:lstStyle>
            <a:p>
              <a:pPr>
                <a:lnSpc>
                  <a:spcPts val="1800"/>
                </a:lnSpc>
              </a:pPr>
              <a:r>
                <a:rPr lang="ja-JP" altLang="en-US" sz="1200" dirty="0"/>
                <a:t>（</a:t>
              </a:r>
              <a:r>
                <a:rPr lang="en-US" altLang="ja-JP" sz="1200" dirty="0"/>
                <a:t>※</a:t>
              </a:r>
              <a:r>
                <a:rPr lang="ja-JP" altLang="en-US" sz="1200" dirty="0"/>
                <a:t>）「個別信用購入あっせん」とは</a:t>
              </a:r>
            </a:p>
            <a:p>
              <a:pPr marL="319088">
                <a:lnSpc>
                  <a:spcPts val="1800"/>
                </a:lnSpc>
              </a:pPr>
              <a:r>
                <a:rPr lang="ja-JP" altLang="en-US" sz="1200" b="0" dirty="0"/>
                <a:t>消費者が販売会社で商品等を購入するごとにその商品等を購入するためのクレジットの申込みをして、利用するものです。例えば、自動車を購入する際にクレジットの申込みをして、審査を受けて利用します。最近では、携帯電話・スマートフォンを購入する際の利用が増えています。</a:t>
              </a:r>
            </a:p>
          </p:txBody>
        </p:sp>
      </p:grpSp>
      <p:graphicFrame>
        <p:nvGraphicFramePr>
          <p:cNvPr id="5" name="表 4">
            <a:extLst>
              <a:ext uri="{FF2B5EF4-FFF2-40B4-BE49-F238E27FC236}">
                <a16:creationId xmlns:a16="http://schemas.microsoft.com/office/drawing/2014/main" id="{E036EE2A-747A-ABEB-3E01-BB8A9C464872}"/>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0765690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DAFCF-D720-6FC9-3DC9-43DA0F94056F}"/>
            </a:ext>
          </a:extLst>
        </p:cNvPr>
        <p:cNvGrpSpPr/>
        <p:nvPr/>
      </p:nvGrpSpPr>
      <p:grpSpPr>
        <a:xfrm>
          <a:off x="0" y="0"/>
          <a:ext cx="0" cy="0"/>
          <a:chOff x="0" y="0"/>
          <a:chExt cx="0" cy="0"/>
        </a:xfrm>
      </p:grpSpPr>
      <p:sp>
        <p:nvSpPr>
          <p:cNvPr id="16" name="角丸四角形 8">
            <a:extLst>
              <a:ext uri="{FF2B5EF4-FFF2-40B4-BE49-F238E27FC236}">
                <a16:creationId xmlns:a16="http://schemas.microsoft.com/office/drawing/2014/main" id="{CAB59AE3-6DD1-B97F-A0F6-7015D6FB410F}"/>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977E1F28-5BB7-5F3D-93DD-45495B165295}"/>
              </a:ext>
            </a:extLst>
          </p:cNvPr>
          <p:cNvSpPr txBox="1"/>
          <p:nvPr/>
        </p:nvSpPr>
        <p:spPr>
          <a:xfrm>
            <a:off x="336550" y="878648"/>
            <a:ext cx="8026614"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消費者契約法による契約取消し</a:t>
            </a:r>
          </a:p>
        </p:txBody>
      </p:sp>
      <p:sp>
        <p:nvSpPr>
          <p:cNvPr id="18" name="テキスト ボックス 17">
            <a:extLst>
              <a:ext uri="{FF2B5EF4-FFF2-40B4-BE49-F238E27FC236}">
                <a16:creationId xmlns:a16="http://schemas.microsoft.com/office/drawing/2014/main" id="{DAE6BB27-0A2C-4FB8-14B2-2BBC8E46975B}"/>
              </a:ext>
            </a:extLst>
          </p:cNvPr>
          <p:cNvSpPr txBox="1"/>
          <p:nvPr/>
        </p:nvSpPr>
        <p:spPr>
          <a:xfrm>
            <a:off x="361949" y="1535214"/>
            <a:ext cx="8355116" cy="815530"/>
          </a:xfrm>
          <a:prstGeom prst="rect">
            <a:avLst/>
          </a:prstGeom>
          <a:noFill/>
        </p:spPr>
        <p:txBody>
          <a:bodyPr wrap="square" lIns="0" tIns="108000" rIns="0" bIns="0" anchor="t" anchorCtr="0">
            <a:spAutoFit/>
          </a:bodyPr>
          <a:lstStyle/>
          <a:p>
            <a:pPr algn="just">
              <a:lnSpc>
                <a:spcPts val="3000"/>
              </a:lnSpc>
            </a:pPr>
            <a:r>
              <a:rPr lang="ja-JP" altLang="en-US" b="1" dirty="0">
                <a:solidFill>
                  <a:srgbClr val="FF6600"/>
                </a:solidFill>
                <a:latin typeface="BIZ UDPゴシック" panose="020B0400000000000000" pitchFamily="50" charset="-128"/>
                <a:ea typeface="BIZ UDPゴシック" panose="020B0400000000000000" pitchFamily="50" charset="-128"/>
              </a:rPr>
              <a:t>事業者の不適切な行為</a:t>
            </a:r>
            <a:r>
              <a:rPr lang="ja-JP" altLang="en-US" dirty="0">
                <a:latin typeface="BIZ UDPゴシック" panose="020B0400000000000000" pitchFamily="50" charset="-128"/>
                <a:ea typeface="BIZ UDPゴシック" panose="020B0400000000000000" pitchFamily="50" charset="-128"/>
              </a:rPr>
              <a:t>によって、消費者が誤認・困惑をして結んだ契約については、「消費者契約法」により、</a:t>
            </a:r>
            <a:r>
              <a:rPr lang="ja-JP" altLang="en-US" b="1" dirty="0">
                <a:solidFill>
                  <a:srgbClr val="FF6600"/>
                </a:solidFill>
                <a:latin typeface="BIZ UDPゴシック" panose="020B0400000000000000" pitchFamily="50" charset="-128"/>
                <a:ea typeface="BIZ UDPゴシック" panose="020B0400000000000000" pitchFamily="50" charset="-128"/>
              </a:rPr>
              <a:t>契約を取り消すことができます</a:t>
            </a:r>
            <a:r>
              <a:rPr lang="ja-JP" altLang="en-US" dirty="0">
                <a:latin typeface="BIZ UDPゴシック" panose="020B0400000000000000" pitchFamily="50" charset="-128"/>
                <a:ea typeface="BIZ UDPゴシック" panose="020B0400000000000000" pitchFamily="50" charset="-128"/>
              </a:rPr>
              <a:t>。</a:t>
            </a:r>
          </a:p>
        </p:txBody>
      </p:sp>
      <p:graphicFrame>
        <p:nvGraphicFramePr>
          <p:cNvPr id="3" name="表 2">
            <a:extLst>
              <a:ext uri="{FF2B5EF4-FFF2-40B4-BE49-F238E27FC236}">
                <a16:creationId xmlns:a16="http://schemas.microsoft.com/office/drawing/2014/main" id="{895984D7-8B2A-1C60-4812-89920081D648}"/>
              </a:ext>
            </a:extLst>
          </p:cNvPr>
          <p:cNvGraphicFramePr>
            <a:graphicFrameLocks noGrp="1"/>
          </p:cNvGraphicFramePr>
          <p:nvPr>
            <p:extLst>
              <p:ext uri="{D42A27DB-BD31-4B8C-83A1-F6EECF244321}">
                <p14:modId xmlns:p14="http://schemas.microsoft.com/office/powerpoint/2010/main" val="552671742"/>
              </p:ext>
            </p:extLst>
          </p:nvPr>
        </p:nvGraphicFramePr>
        <p:xfrm>
          <a:off x="615242" y="2923947"/>
          <a:ext cx="3168000" cy="2592000"/>
        </p:xfrm>
        <a:graphic>
          <a:graphicData uri="http://schemas.openxmlformats.org/drawingml/2006/table">
            <a:tbl>
              <a:tblPr firstRow="1" bandRow="1"/>
              <a:tblGrid>
                <a:gridCol w="3168000">
                  <a:extLst>
                    <a:ext uri="{9D8B030D-6E8A-4147-A177-3AD203B41FA5}">
                      <a16:colId xmlns:a16="http://schemas.microsoft.com/office/drawing/2014/main" val="20001"/>
                    </a:ext>
                  </a:extLst>
                </a:gridCol>
              </a:tblGrid>
              <a:tr h="432000">
                <a:tc>
                  <a:txBody>
                    <a:bodyPr/>
                    <a:lstStyle/>
                    <a:p>
                      <a:pPr algn="l">
                        <a:lnSpc>
                          <a:spcPts val="2400"/>
                        </a:lnSpc>
                      </a:pPr>
                      <a:r>
                        <a:rPr kumimoji="1" lang="ja-JP" altLang="en-US" sz="16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➊</a:t>
                      </a: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不実の告知</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2000">
                <a:tc>
                  <a:txBody>
                    <a:bodyPr/>
                    <a:lstStyle/>
                    <a:p>
                      <a:pPr algn="l">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➋ 断定的判断の提供</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58267087"/>
                  </a:ext>
                </a:extLst>
              </a:tr>
              <a:tr h="432000">
                <a:tc>
                  <a:txBody>
                    <a:bodyPr/>
                    <a:lstStyle/>
                    <a:p>
                      <a:pPr algn="l">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➌ 不利益な事実の不告知</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5193091"/>
                  </a:ext>
                </a:extLst>
              </a:tr>
              <a:tr h="432000">
                <a:tc>
                  <a:txBody>
                    <a:bodyPr/>
                    <a:lstStyle/>
                    <a:p>
                      <a:pPr algn="l">
                        <a:lnSpc>
                          <a:spcPts val="2400"/>
                        </a:lnSpc>
                      </a:pP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➍ 不退去</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79435633"/>
                  </a:ext>
                </a:extLst>
              </a:tr>
              <a:tr h="43200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➎</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退去妨害</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79863324"/>
                  </a:ext>
                </a:extLst>
              </a:tr>
              <a:tr h="43200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➏</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過量契約</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12689361"/>
                  </a:ext>
                </a:extLst>
              </a:tr>
            </a:tbl>
          </a:graphicData>
        </a:graphic>
      </p:graphicFrame>
      <p:sp>
        <p:nvSpPr>
          <p:cNvPr id="4" name="正方形/長方形 3">
            <a:extLst>
              <a:ext uri="{FF2B5EF4-FFF2-40B4-BE49-F238E27FC236}">
                <a16:creationId xmlns:a16="http://schemas.microsoft.com/office/drawing/2014/main" id="{534CD01C-3CE9-0C64-3B67-D13F91673E57}"/>
              </a:ext>
            </a:extLst>
          </p:cNvPr>
          <p:cNvSpPr/>
          <p:nvPr/>
        </p:nvSpPr>
        <p:spPr>
          <a:xfrm>
            <a:off x="395289" y="2730499"/>
            <a:ext cx="8355116" cy="3439353"/>
          </a:xfrm>
          <a:prstGeom prst="rect">
            <a:avLst/>
          </a:prstGeom>
          <a:no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FE731C18-2D48-98C4-1366-57DCE2A4EDDB}"/>
              </a:ext>
            </a:extLst>
          </p:cNvPr>
          <p:cNvSpPr txBox="1"/>
          <p:nvPr/>
        </p:nvSpPr>
        <p:spPr>
          <a:xfrm>
            <a:off x="3078847" y="2573476"/>
            <a:ext cx="2988000" cy="316360"/>
          </a:xfrm>
          <a:prstGeom prst="rect">
            <a:avLst/>
          </a:prstGeom>
          <a:solidFill>
            <a:schemeClr val="bg1"/>
          </a:solidFill>
        </p:spPr>
        <p:txBody>
          <a:bodyPr wrap="square" lIns="36000" tIns="36000" rIns="36000" bIns="36000">
            <a:spAutoFit/>
          </a:bodyPr>
          <a:lstStyle/>
          <a:p>
            <a:pPr algn="ctr">
              <a:lnSpc>
                <a:spcPts val="2100"/>
              </a:lnSpc>
            </a:pPr>
            <a:r>
              <a:rPr kumimoji="1" lang="ja-JP" altLang="en-US" sz="1600" b="1"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不適切な行為とは・・・</a:t>
            </a:r>
            <a:r>
              <a:rPr kumimoji="1" lang="ja-JP" altLang="en-US" sz="1600" b="1" dirty="0">
                <a:solidFill>
                  <a:srgbClr val="FCC325"/>
                </a:solidFill>
                <a:latin typeface="Meiryo UI" panose="020B0604030504040204" pitchFamily="50" charset="-128"/>
                <a:ea typeface="Meiryo UI" panose="020B0604030504040204" pitchFamily="50" charset="-128"/>
              </a:rPr>
              <a:t>▕</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aphicFrame>
        <p:nvGraphicFramePr>
          <p:cNvPr id="19" name="表 18">
            <a:extLst>
              <a:ext uri="{FF2B5EF4-FFF2-40B4-BE49-F238E27FC236}">
                <a16:creationId xmlns:a16="http://schemas.microsoft.com/office/drawing/2014/main" id="{31FF5E2C-325D-800A-4DA9-CE958F1C8461}"/>
              </a:ext>
            </a:extLst>
          </p:cNvPr>
          <p:cNvGraphicFramePr>
            <a:graphicFrameLocks noGrp="1"/>
          </p:cNvGraphicFramePr>
          <p:nvPr>
            <p:extLst>
              <p:ext uri="{D42A27DB-BD31-4B8C-83A1-F6EECF244321}">
                <p14:modId xmlns:p14="http://schemas.microsoft.com/office/powerpoint/2010/main" val="4131810777"/>
              </p:ext>
            </p:extLst>
          </p:nvPr>
        </p:nvGraphicFramePr>
        <p:xfrm>
          <a:off x="4572000" y="2923947"/>
          <a:ext cx="4032000" cy="2925348"/>
        </p:xfrm>
        <a:graphic>
          <a:graphicData uri="http://schemas.openxmlformats.org/drawingml/2006/table">
            <a:tbl>
              <a:tblPr firstRow="1" bandRow="1"/>
              <a:tblGrid>
                <a:gridCol w="4032000">
                  <a:extLst>
                    <a:ext uri="{9D8B030D-6E8A-4147-A177-3AD203B41FA5}">
                      <a16:colId xmlns:a16="http://schemas.microsoft.com/office/drawing/2014/main" val="20001"/>
                    </a:ext>
                  </a:extLst>
                </a:gridCol>
              </a:tblGrid>
              <a:tr h="43200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➐</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不安をあおる告知</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348190"/>
                  </a:ext>
                </a:extLst>
              </a:tr>
              <a:tr h="43200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➑</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好意の感情の不当な利用</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15856126"/>
                  </a:ext>
                </a:extLst>
              </a:tr>
              <a:tr h="43200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➒ </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判断力低下の不当利用</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0371640"/>
                  </a:ext>
                </a:extLst>
              </a:tr>
              <a:tr h="43200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➓</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霊感商法等</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71948220"/>
                  </a:ext>
                </a:extLst>
              </a:tr>
              <a:tr h="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⓫ </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契約締結前に債務の内容を実施し、</a:t>
                      </a:r>
                      <a:br>
                        <a:rPr kumimoji="1" lang="en-US" altLang="ja-JP"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原状回復を困難にする行為</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83325647"/>
                  </a:ext>
                </a:extLst>
              </a:tr>
              <a:tr h="0">
                <a:tc>
                  <a:txBody>
                    <a:bodyPr/>
                    <a:lstStyle/>
                    <a:p>
                      <a:pPr marL="0" marR="0" lvl="0" indent="0" algn="l"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⓬ </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契約前に正当な理由がないのに実施</a:t>
                      </a:r>
                      <a:br>
                        <a:rPr kumimoji="1" lang="en-US" altLang="ja-JP"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en-US" altLang="ja-JP"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a:t>
                      </a:r>
                      <a:r>
                        <a:rPr kumimoji="1" lang="ja-JP" altLang="en-US" sz="16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 した行為の損失補償請求行為</a:t>
                      </a:r>
                    </a:p>
                  </a:txBody>
                  <a:tcPr marL="288000" marR="0" marT="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30602075"/>
                  </a:ext>
                </a:extLst>
              </a:tr>
            </a:tbl>
          </a:graphicData>
        </a:graphic>
      </p:graphicFrame>
      <p:grpSp>
        <p:nvGrpSpPr>
          <p:cNvPr id="23" name="グループ化 22">
            <a:extLst>
              <a:ext uri="{FF2B5EF4-FFF2-40B4-BE49-F238E27FC236}">
                <a16:creationId xmlns:a16="http://schemas.microsoft.com/office/drawing/2014/main" id="{5904CB4A-1810-F59C-A167-89A17C1F5631}"/>
              </a:ext>
            </a:extLst>
          </p:cNvPr>
          <p:cNvGrpSpPr/>
          <p:nvPr/>
        </p:nvGrpSpPr>
        <p:grpSpPr>
          <a:xfrm>
            <a:off x="4572000" y="5978286"/>
            <a:ext cx="4544696" cy="540000"/>
            <a:chOff x="4572000" y="5823526"/>
            <a:chExt cx="4544696" cy="540000"/>
          </a:xfrm>
        </p:grpSpPr>
        <p:sp>
          <p:nvSpPr>
            <p:cNvPr id="24" name="角丸四角形 8">
              <a:extLst>
                <a:ext uri="{FF2B5EF4-FFF2-40B4-BE49-F238E27FC236}">
                  <a16:creationId xmlns:a16="http://schemas.microsoft.com/office/drawing/2014/main" id="{925557BD-9A23-DF5A-780C-D2F87D5DDC60}"/>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25" name="テキスト ボックス 24">
              <a:extLst>
                <a:ext uri="{FF2B5EF4-FFF2-40B4-BE49-F238E27FC236}">
                  <a16:creationId xmlns:a16="http://schemas.microsoft.com/office/drawing/2014/main" id="{E5A6745D-4E44-5721-1440-5F7FD0A414AD}"/>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graphicFrame>
        <p:nvGraphicFramePr>
          <p:cNvPr id="6" name="表 5">
            <a:extLst>
              <a:ext uri="{FF2B5EF4-FFF2-40B4-BE49-F238E27FC236}">
                <a16:creationId xmlns:a16="http://schemas.microsoft.com/office/drawing/2014/main" id="{DF27328C-1532-A9E7-0FDF-6DD5203DDDFC}"/>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032536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角丸四角形 8">
            <a:extLst>
              <a:ext uri="{FF2B5EF4-FFF2-40B4-BE49-F238E27FC236}">
                <a16:creationId xmlns:a16="http://schemas.microsoft.com/office/drawing/2014/main" id="{4DE3C48E-B49A-1C13-D403-7A04B52916FF}"/>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4082B895-D769-505E-7F7D-FBE2E3D06BAD}"/>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5" name="四角形: 角を丸くする 4">
            <a:extLst>
              <a:ext uri="{FF2B5EF4-FFF2-40B4-BE49-F238E27FC236}">
                <a16:creationId xmlns:a16="http://schemas.microsoft.com/office/drawing/2014/main" id="{BEB01751-9143-C00A-0FC7-E03CD7808652}"/>
              </a:ext>
            </a:extLst>
          </p:cNvPr>
          <p:cNvSpPr/>
          <p:nvPr/>
        </p:nvSpPr>
        <p:spPr>
          <a:xfrm>
            <a:off x="241699"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D9CD9987-AD74-A099-96EA-BB7A65F5CEF1}"/>
              </a:ext>
            </a:extLst>
          </p:cNvPr>
          <p:cNvGraphicFramePr>
            <a:graphicFrameLocks noGrp="1"/>
          </p:cNvGraphicFramePr>
          <p:nvPr>
            <p:extLst>
              <p:ext uri="{D42A27DB-BD31-4B8C-83A1-F6EECF244321}">
                <p14:modId xmlns:p14="http://schemas.microsoft.com/office/powerpoint/2010/main" val="2327044486"/>
              </p:ext>
            </p:extLst>
          </p:nvPr>
        </p:nvGraphicFramePr>
        <p:xfrm>
          <a:off x="241699"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➊</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不実の告知</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7" name="四角形: 角を丸くする 6">
            <a:extLst>
              <a:ext uri="{FF2B5EF4-FFF2-40B4-BE49-F238E27FC236}">
                <a16:creationId xmlns:a16="http://schemas.microsoft.com/office/drawing/2014/main" id="{B6692A8B-7B2C-24EE-63D5-FB38389B20CA}"/>
              </a:ext>
            </a:extLst>
          </p:cNvPr>
          <p:cNvSpPr/>
          <p:nvPr/>
        </p:nvSpPr>
        <p:spPr>
          <a:xfrm>
            <a:off x="4670375"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a:extLst>
              <a:ext uri="{FF2B5EF4-FFF2-40B4-BE49-F238E27FC236}">
                <a16:creationId xmlns:a16="http://schemas.microsoft.com/office/drawing/2014/main" id="{0EF0D3C3-7BF9-6EED-52E3-795D4379C5F9}"/>
              </a:ext>
            </a:extLst>
          </p:cNvPr>
          <p:cNvGraphicFramePr>
            <a:graphicFrameLocks noGrp="1"/>
          </p:cNvGraphicFramePr>
          <p:nvPr>
            <p:extLst>
              <p:ext uri="{D42A27DB-BD31-4B8C-83A1-F6EECF244321}">
                <p14:modId xmlns:p14="http://schemas.microsoft.com/office/powerpoint/2010/main" val="3374373920"/>
              </p:ext>
            </p:extLst>
          </p:nvPr>
        </p:nvGraphicFramePr>
        <p:xfrm>
          <a:off x="4670375"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➋</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断定的判断の提供</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9" name="テキスト ボックス 8">
            <a:extLst>
              <a:ext uri="{FF2B5EF4-FFF2-40B4-BE49-F238E27FC236}">
                <a16:creationId xmlns:a16="http://schemas.microsoft.com/office/drawing/2014/main" id="{8472B6F2-A8EE-9C99-0AED-34302F996CC5}"/>
              </a:ext>
            </a:extLst>
          </p:cNvPr>
          <p:cNvSpPr txBox="1"/>
          <p:nvPr/>
        </p:nvSpPr>
        <p:spPr>
          <a:xfrm>
            <a:off x="241698" y="2140609"/>
            <a:ext cx="4139999" cy="401955"/>
          </a:xfrm>
          <a:prstGeom prst="rect">
            <a:avLst/>
          </a:prstGeom>
          <a:noFill/>
        </p:spPr>
        <p:txBody>
          <a:bodyPr wrap="square" lIns="180000" tIns="108000" rIns="108000" bIns="0" anchor="t" anchorCtr="0">
            <a:spAutoFit/>
          </a:bodyPr>
          <a:lstStyle/>
          <a:p>
            <a:pPr>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重要な項目について嘘の説明をする。</a:t>
            </a:r>
          </a:p>
        </p:txBody>
      </p:sp>
      <p:sp>
        <p:nvSpPr>
          <p:cNvPr id="10" name="テキスト ボックス 9">
            <a:extLst>
              <a:ext uri="{FF2B5EF4-FFF2-40B4-BE49-F238E27FC236}">
                <a16:creationId xmlns:a16="http://schemas.microsoft.com/office/drawing/2014/main" id="{0E1C848F-65A9-8C6A-B1D6-7DBD9D0E4773}"/>
              </a:ext>
            </a:extLst>
          </p:cNvPr>
          <p:cNvSpPr txBox="1"/>
          <p:nvPr/>
        </p:nvSpPr>
        <p:spPr>
          <a:xfrm>
            <a:off x="4662588" y="2140609"/>
            <a:ext cx="4139999" cy="748204"/>
          </a:xfrm>
          <a:prstGeom prst="rect">
            <a:avLst/>
          </a:prstGeom>
          <a:noFill/>
        </p:spPr>
        <p:txBody>
          <a:bodyPr wrap="square" lIns="180000" tIns="108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将来どうなるのかわからないことを</a:t>
            </a:r>
            <a:br>
              <a:rPr lang="ja-JP" altLang="en-US"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確実であると断定的に言う。</a:t>
            </a:r>
          </a:p>
        </p:txBody>
      </p:sp>
      <p:sp>
        <p:nvSpPr>
          <p:cNvPr id="17" name="テキスト ボックス 16">
            <a:extLst>
              <a:ext uri="{FF2B5EF4-FFF2-40B4-BE49-F238E27FC236}">
                <a16:creationId xmlns:a16="http://schemas.microsoft.com/office/drawing/2014/main" id="{153D3990-7EA2-2AA1-9780-0F7E704F7092}"/>
              </a:ext>
            </a:extLst>
          </p:cNvPr>
          <p:cNvSpPr txBox="1"/>
          <p:nvPr/>
        </p:nvSpPr>
        <p:spPr>
          <a:xfrm>
            <a:off x="380774" y="3013898"/>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79413" indent="-37941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真実に反して「溝が大きくすり減っていて、このまま走ると危ない、タイヤ交換が必要」と告げ、新しいタイヤを販売。</a:t>
            </a:r>
          </a:p>
        </p:txBody>
      </p:sp>
      <p:sp>
        <p:nvSpPr>
          <p:cNvPr id="18" name="テキスト ボックス 17">
            <a:extLst>
              <a:ext uri="{FF2B5EF4-FFF2-40B4-BE49-F238E27FC236}">
                <a16:creationId xmlns:a16="http://schemas.microsoft.com/office/drawing/2014/main" id="{20614426-9FB7-D3C8-A4F5-80879C0715F1}"/>
              </a:ext>
            </a:extLst>
          </p:cNvPr>
          <p:cNvSpPr txBox="1"/>
          <p:nvPr/>
        </p:nvSpPr>
        <p:spPr>
          <a:xfrm>
            <a:off x="4796632" y="3013898"/>
            <a:ext cx="3842884" cy="679814"/>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60363" indent="-36036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「確実に値上がりする」と説明を受け、金融商品を買った。</a:t>
            </a:r>
          </a:p>
        </p:txBody>
      </p:sp>
      <p:sp>
        <p:nvSpPr>
          <p:cNvPr id="19" name="テキスト ボックス 18">
            <a:extLst>
              <a:ext uri="{FF2B5EF4-FFF2-40B4-BE49-F238E27FC236}">
                <a16:creationId xmlns:a16="http://schemas.microsoft.com/office/drawing/2014/main" id="{3F1BD929-8342-5DEB-E589-5C8608EE32FD}"/>
              </a:ext>
            </a:extLst>
          </p:cNvPr>
          <p:cNvSpPr txBox="1"/>
          <p:nvPr/>
        </p:nvSpPr>
        <p:spPr>
          <a:xfrm>
            <a:off x="507775" y="5624913"/>
            <a:ext cx="6375625" cy="706475"/>
          </a:xfrm>
          <a:prstGeom prst="rect">
            <a:avLst/>
          </a:prstGeom>
          <a:noFill/>
        </p:spPr>
        <p:txBody>
          <a:bodyPr wrap="square" lIns="0" tIns="0" rIns="0" bIns="0" anchor="t" anchorCtr="0">
            <a:spAutoFit/>
          </a:bodyPr>
          <a:lstStyle/>
          <a:p>
            <a:pPr algn="just">
              <a:lnSpc>
                <a:spcPts val="3000"/>
              </a:lnSpc>
            </a:pPr>
            <a:r>
              <a:rPr lang="ja-JP" altLang="en-US" b="1" dirty="0">
                <a:latin typeface="BIZ UDPゴシック" panose="020B0400000000000000" pitchFamily="50" charset="-128"/>
                <a:ea typeface="BIZ UDPゴシック" panose="020B0400000000000000" pitchFamily="50" charset="-128"/>
              </a:rPr>
              <a:t>上記</a:t>
            </a:r>
            <a:r>
              <a:rPr kumimoji="1" lang="ja-JP" altLang="en-US" sz="18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➊</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は、</a:t>
            </a:r>
            <a:r>
              <a:rPr kumimoji="1" lang="ja-JP" altLang="en-US" sz="1800" b="1" dirty="0">
                <a:solidFill>
                  <a:srgbClr val="FF6600"/>
                </a:solidFill>
                <a:latin typeface="BIZ UDPゴシック" panose="020B0400000000000000" pitchFamily="50" charset="-128"/>
                <a:ea typeface="BIZ UDPゴシック" panose="020B0400000000000000" pitchFamily="50" charset="-128"/>
                <a:cs typeface="メイリオ" panose="020B0604030504040204" pitchFamily="50" charset="-128"/>
              </a:rPr>
              <a:t>契</a:t>
            </a:r>
            <a:r>
              <a:rPr lang="ja-JP" altLang="en-US" b="1" dirty="0">
                <a:solidFill>
                  <a:srgbClr val="FF6600"/>
                </a:solidFill>
                <a:latin typeface="BIZ UDPゴシック" panose="020B0400000000000000" pitchFamily="50" charset="-128"/>
                <a:ea typeface="BIZ UDPゴシック" panose="020B0400000000000000" pitchFamily="50" charset="-128"/>
              </a:rPr>
              <a:t>約上重要な事項について行われた場合が対象で、必ずしも取消しができるとは限りません。</a:t>
            </a:r>
          </a:p>
        </p:txBody>
      </p:sp>
      <p:pic>
        <p:nvPicPr>
          <p:cNvPr id="24" name="図 23" descr="おもちゃ, 人形, 時計, 部屋 が含まれている画像&#10;&#10;自動的に生成された説明">
            <a:extLst>
              <a:ext uri="{FF2B5EF4-FFF2-40B4-BE49-F238E27FC236}">
                <a16:creationId xmlns:a16="http://schemas.microsoft.com/office/drawing/2014/main" id="{95D70A4F-8AA4-669D-CBF9-06ECE50AB7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9609" y="4173248"/>
            <a:ext cx="1604180" cy="1076421"/>
          </a:xfrm>
          <a:prstGeom prst="rect">
            <a:avLst/>
          </a:prstGeom>
        </p:spPr>
      </p:pic>
      <p:pic>
        <p:nvPicPr>
          <p:cNvPr id="26" name="図 25" descr="グラフィック, おもちゃ, 人形, 時計 が含まれている画像&#10;&#10;自動的に生成された説明">
            <a:extLst>
              <a:ext uri="{FF2B5EF4-FFF2-40B4-BE49-F238E27FC236}">
                <a16:creationId xmlns:a16="http://schemas.microsoft.com/office/drawing/2014/main" id="{B60E83B7-E2A9-675A-8000-886CFCA94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0271" y="4173258"/>
            <a:ext cx="2380208" cy="1076400"/>
          </a:xfrm>
          <a:prstGeom prst="rect">
            <a:avLst/>
          </a:prstGeom>
        </p:spPr>
      </p:pic>
      <p:pic>
        <p:nvPicPr>
          <p:cNvPr id="11" name="図 10">
            <a:extLst>
              <a:ext uri="{FF2B5EF4-FFF2-40B4-BE49-F238E27FC236}">
                <a16:creationId xmlns:a16="http://schemas.microsoft.com/office/drawing/2014/main" id="{7591D065-6682-242D-A6BC-6640785424D8}"/>
              </a:ext>
            </a:extLst>
          </p:cNvPr>
          <p:cNvPicPr>
            <a:picLocks noChangeAspect="1"/>
          </p:cNvPicPr>
          <p:nvPr/>
        </p:nvPicPr>
        <p:blipFill rotWithShape="1">
          <a:blip r:embed="rId4">
            <a:extLst>
              <a:ext uri="{28A0092B-C50C-407E-A947-70E740481C1C}">
                <a14:useLocalDpi xmlns:a14="http://schemas.microsoft.com/office/drawing/2010/main" val="0"/>
              </a:ext>
            </a:extLst>
          </a:blip>
          <a:srcRect l="15343" t="19176" r="20583" b="14652"/>
          <a:stretch/>
        </p:blipFill>
        <p:spPr>
          <a:xfrm>
            <a:off x="6809776" y="5284227"/>
            <a:ext cx="1108884" cy="1188000"/>
          </a:xfrm>
          <a:prstGeom prst="rect">
            <a:avLst/>
          </a:prstGeom>
        </p:spPr>
      </p:pic>
      <p:graphicFrame>
        <p:nvGraphicFramePr>
          <p:cNvPr id="12" name="表 11">
            <a:extLst>
              <a:ext uri="{FF2B5EF4-FFF2-40B4-BE49-F238E27FC236}">
                <a16:creationId xmlns:a16="http://schemas.microsoft.com/office/drawing/2014/main" id="{FBB66FFF-556F-2806-0C79-EBD87DFD74ED}"/>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1054169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F3808-FA64-ED4F-F254-7E32B0D2AA50}"/>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3B8B2352-CC16-1FEF-B44C-E81F37E0DBFB}"/>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534C0D54-4C43-2371-2871-DCD4713A92FD}"/>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23" name="四角形: 角を丸くする 22">
            <a:extLst>
              <a:ext uri="{FF2B5EF4-FFF2-40B4-BE49-F238E27FC236}">
                <a16:creationId xmlns:a16="http://schemas.microsoft.com/office/drawing/2014/main" id="{B70FAE09-BA38-9B94-4A2D-3FA998A0D365}"/>
              </a:ext>
            </a:extLst>
          </p:cNvPr>
          <p:cNvSpPr/>
          <p:nvPr/>
        </p:nvSpPr>
        <p:spPr>
          <a:xfrm>
            <a:off x="241699"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4" name="表 23">
            <a:extLst>
              <a:ext uri="{FF2B5EF4-FFF2-40B4-BE49-F238E27FC236}">
                <a16:creationId xmlns:a16="http://schemas.microsoft.com/office/drawing/2014/main" id="{889327CD-C065-4F9E-0BEF-3D5D19A2A640}"/>
              </a:ext>
            </a:extLst>
          </p:cNvPr>
          <p:cNvGraphicFramePr>
            <a:graphicFrameLocks noGrp="1"/>
          </p:cNvGraphicFramePr>
          <p:nvPr>
            <p:extLst>
              <p:ext uri="{D42A27DB-BD31-4B8C-83A1-F6EECF244321}">
                <p14:modId xmlns:p14="http://schemas.microsoft.com/office/powerpoint/2010/main" val="3148721335"/>
              </p:ext>
            </p:extLst>
          </p:nvPr>
        </p:nvGraphicFramePr>
        <p:xfrm>
          <a:off x="241699"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➌</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不利益な事実の不告知</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25" name="四角形: 角を丸くする 24">
            <a:extLst>
              <a:ext uri="{FF2B5EF4-FFF2-40B4-BE49-F238E27FC236}">
                <a16:creationId xmlns:a16="http://schemas.microsoft.com/office/drawing/2014/main" id="{6ABB1C90-ADC6-5BDA-AE71-6F8901EADEB9}"/>
              </a:ext>
            </a:extLst>
          </p:cNvPr>
          <p:cNvSpPr/>
          <p:nvPr/>
        </p:nvSpPr>
        <p:spPr>
          <a:xfrm>
            <a:off x="4670375"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6" name="表 25">
            <a:extLst>
              <a:ext uri="{FF2B5EF4-FFF2-40B4-BE49-F238E27FC236}">
                <a16:creationId xmlns:a16="http://schemas.microsoft.com/office/drawing/2014/main" id="{5C6439B6-DA9B-4776-DF89-8A3019926248}"/>
              </a:ext>
            </a:extLst>
          </p:cNvPr>
          <p:cNvGraphicFramePr>
            <a:graphicFrameLocks noGrp="1"/>
          </p:cNvGraphicFramePr>
          <p:nvPr>
            <p:extLst>
              <p:ext uri="{D42A27DB-BD31-4B8C-83A1-F6EECF244321}">
                <p14:modId xmlns:p14="http://schemas.microsoft.com/office/powerpoint/2010/main" val="3156485462"/>
              </p:ext>
            </p:extLst>
          </p:nvPr>
        </p:nvGraphicFramePr>
        <p:xfrm>
          <a:off x="4670375"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➍</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不退去</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27" name="テキスト ボックス 26">
            <a:extLst>
              <a:ext uri="{FF2B5EF4-FFF2-40B4-BE49-F238E27FC236}">
                <a16:creationId xmlns:a16="http://schemas.microsoft.com/office/drawing/2014/main" id="{51118F81-D869-9648-171F-442F38404AAC}"/>
              </a:ext>
            </a:extLst>
          </p:cNvPr>
          <p:cNvSpPr txBox="1"/>
          <p:nvPr/>
        </p:nvSpPr>
        <p:spPr>
          <a:xfrm>
            <a:off x="241698" y="2140609"/>
            <a:ext cx="4139999" cy="748204"/>
          </a:xfrm>
          <a:prstGeom prst="rect">
            <a:avLst/>
          </a:prstGeom>
          <a:noFill/>
        </p:spPr>
        <p:txBody>
          <a:bodyPr wrap="square" lIns="180000" tIns="108000" rIns="108000" bIns="0" anchor="t" anchorCtr="0">
            <a:spAutoFit/>
          </a:bodyPr>
          <a:lstStyle/>
          <a:p>
            <a:pPr>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重要な事項について、利益となる旨を告げて、不利益な事実を告げない。</a:t>
            </a:r>
          </a:p>
        </p:txBody>
      </p:sp>
      <p:sp>
        <p:nvSpPr>
          <p:cNvPr id="28" name="テキスト ボックス 27">
            <a:extLst>
              <a:ext uri="{FF2B5EF4-FFF2-40B4-BE49-F238E27FC236}">
                <a16:creationId xmlns:a16="http://schemas.microsoft.com/office/drawing/2014/main" id="{C1058281-D4FE-8D6E-E69C-C2FDA7D87198}"/>
              </a:ext>
            </a:extLst>
          </p:cNvPr>
          <p:cNvSpPr txBox="1"/>
          <p:nvPr/>
        </p:nvSpPr>
        <p:spPr>
          <a:xfrm>
            <a:off x="4662588" y="2140609"/>
            <a:ext cx="4139999" cy="748204"/>
          </a:xfrm>
          <a:prstGeom prst="rect">
            <a:avLst/>
          </a:prstGeom>
          <a:noFill/>
        </p:spPr>
        <p:txBody>
          <a:bodyPr wrap="square" lIns="180000" tIns="108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「帰ってほしい」と言ったのに、帰らない。</a:t>
            </a:r>
          </a:p>
        </p:txBody>
      </p:sp>
      <p:sp>
        <p:nvSpPr>
          <p:cNvPr id="35" name="テキスト ボックス 34">
            <a:extLst>
              <a:ext uri="{FF2B5EF4-FFF2-40B4-BE49-F238E27FC236}">
                <a16:creationId xmlns:a16="http://schemas.microsoft.com/office/drawing/2014/main" id="{189C2471-561D-E12F-5B7C-F095E62F7EAB}"/>
              </a:ext>
            </a:extLst>
          </p:cNvPr>
          <p:cNvSpPr txBox="1"/>
          <p:nvPr/>
        </p:nvSpPr>
        <p:spPr>
          <a:xfrm>
            <a:off x="380774" y="3130011"/>
            <a:ext cx="3842884" cy="1249677"/>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79413" indent="-37941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「眺望・日照」を阻害する隣接建物の建設計画があることを知りながら、説明を</a:t>
            </a:r>
            <a:br>
              <a:rPr lang="en-US" altLang="ja-JP" sz="1400" b="1" dirty="0">
                <a:latin typeface="BIZ UDPゴシック" panose="020B0400000000000000" pitchFamily="50" charset="-128"/>
                <a:ea typeface="BIZ UDPゴシック" panose="020B0400000000000000" pitchFamily="50" charset="-128"/>
              </a:rPr>
            </a:br>
            <a:r>
              <a:rPr lang="ja-JP" altLang="en-US" sz="1400" b="1" dirty="0">
                <a:latin typeface="BIZ UDPゴシック" panose="020B0400000000000000" pitchFamily="50" charset="-128"/>
                <a:ea typeface="BIZ UDPゴシック" panose="020B0400000000000000" pitchFamily="50" charset="-128"/>
              </a:rPr>
              <a:t>せずに「眺望・日照良好」と説明してマンションを販売。</a:t>
            </a:r>
          </a:p>
        </p:txBody>
      </p:sp>
      <p:sp>
        <p:nvSpPr>
          <p:cNvPr id="36" name="テキスト ボックス 35">
            <a:extLst>
              <a:ext uri="{FF2B5EF4-FFF2-40B4-BE49-F238E27FC236}">
                <a16:creationId xmlns:a16="http://schemas.microsoft.com/office/drawing/2014/main" id="{9188C1C9-DAE9-0966-BF58-8DBE2634AB0C}"/>
              </a:ext>
            </a:extLst>
          </p:cNvPr>
          <p:cNvSpPr txBox="1"/>
          <p:nvPr/>
        </p:nvSpPr>
        <p:spPr>
          <a:xfrm>
            <a:off x="4796632" y="3130011"/>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60363" indent="-36036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急に訪問を受け、何度も帰ってくれと言ったが、居座り、商品の勧誘をやめなかった。結果として購入させられた。</a:t>
            </a:r>
          </a:p>
        </p:txBody>
      </p:sp>
      <p:sp>
        <p:nvSpPr>
          <p:cNvPr id="37" name="テキスト ボックス 36">
            <a:extLst>
              <a:ext uri="{FF2B5EF4-FFF2-40B4-BE49-F238E27FC236}">
                <a16:creationId xmlns:a16="http://schemas.microsoft.com/office/drawing/2014/main" id="{A24CFD2C-9BBF-E1BC-D15A-60C7188559A5}"/>
              </a:ext>
            </a:extLst>
          </p:cNvPr>
          <p:cNvSpPr txBox="1"/>
          <p:nvPr/>
        </p:nvSpPr>
        <p:spPr>
          <a:xfrm>
            <a:off x="507775" y="5624913"/>
            <a:ext cx="6286725" cy="706475"/>
          </a:xfrm>
          <a:prstGeom prst="rect">
            <a:avLst/>
          </a:prstGeom>
          <a:noFill/>
        </p:spPr>
        <p:txBody>
          <a:bodyPr wrap="square" lIns="0" tIns="0" rIns="0" bIns="0" anchor="t" anchorCtr="0">
            <a:spAutoFit/>
          </a:bodyPr>
          <a:lstStyle/>
          <a:p>
            <a:pPr algn="just">
              <a:lnSpc>
                <a:spcPts val="3000"/>
              </a:lnSpc>
            </a:pPr>
            <a:r>
              <a:rPr lang="ja-JP" altLang="en-US" b="1" dirty="0">
                <a:latin typeface="BIZ UDPゴシック" panose="020B0400000000000000" pitchFamily="50" charset="-128"/>
                <a:ea typeface="BIZ UDPゴシック" panose="020B0400000000000000" pitchFamily="50" charset="-128"/>
              </a:rPr>
              <a:t>上記</a:t>
            </a:r>
            <a:r>
              <a:rPr kumimoji="1" lang="ja-JP" altLang="en-US" sz="18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➌</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は、</a:t>
            </a:r>
            <a:r>
              <a:rPr kumimoji="1" lang="ja-JP" altLang="en-US" sz="1800" b="1" dirty="0">
                <a:solidFill>
                  <a:srgbClr val="FF6600"/>
                </a:solidFill>
                <a:latin typeface="BIZ UDPゴシック" panose="020B0400000000000000" pitchFamily="50" charset="-128"/>
                <a:ea typeface="BIZ UDPゴシック" panose="020B0400000000000000" pitchFamily="50" charset="-128"/>
                <a:cs typeface="メイリオ" panose="020B0604030504040204" pitchFamily="50" charset="-128"/>
              </a:rPr>
              <a:t>契</a:t>
            </a:r>
            <a:r>
              <a:rPr lang="ja-JP" altLang="en-US" b="1" dirty="0">
                <a:solidFill>
                  <a:srgbClr val="FF6600"/>
                </a:solidFill>
                <a:latin typeface="BIZ UDPゴシック" panose="020B0400000000000000" pitchFamily="50" charset="-128"/>
                <a:ea typeface="BIZ UDPゴシック" panose="020B0400000000000000" pitchFamily="50" charset="-128"/>
              </a:rPr>
              <a:t>約上重要な事項について行われた場合が対象で、必ずしも取消しができるとは限りません。</a:t>
            </a:r>
          </a:p>
        </p:txBody>
      </p:sp>
      <p:pic>
        <p:nvPicPr>
          <p:cNvPr id="43" name="図 42" descr="男性の顔の絵&#10;&#10;低い精度で自動的に生成された説明">
            <a:extLst>
              <a:ext uri="{FF2B5EF4-FFF2-40B4-BE49-F238E27FC236}">
                <a16:creationId xmlns:a16="http://schemas.microsoft.com/office/drawing/2014/main" id="{1AE78618-A6B7-D736-D419-C139D79E6C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62921" y="4224797"/>
            <a:ext cx="2154909" cy="972000"/>
          </a:xfrm>
          <a:prstGeom prst="rect">
            <a:avLst/>
          </a:prstGeom>
        </p:spPr>
      </p:pic>
      <p:pic>
        <p:nvPicPr>
          <p:cNvPr id="45" name="図 44" descr="おもちゃ, 人形, 挿絵, 時計 が含まれている画像&#10;&#10;自動的に生成された説明">
            <a:extLst>
              <a:ext uri="{FF2B5EF4-FFF2-40B4-BE49-F238E27FC236}">
                <a16:creationId xmlns:a16="http://schemas.microsoft.com/office/drawing/2014/main" id="{F8C7D192-3F66-238D-F7C9-3E43122831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0274" y="4391818"/>
            <a:ext cx="2003885" cy="972000"/>
          </a:xfrm>
          <a:prstGeom prst="rect">
            <a:avLst/>
          </a:prstGeom>
        </p:spPr>
      </p:pic>
      <p:pic>
        <p:nvPicPr>
          <p:cNvPr id="5" name="図 4">
            <a:extLst>
              <a:ext uri="{FF2B5EF4-FFF2-40B4-BE49-F238E27FC236}">
                <a16:creationId xmlns:a16="http://schemas.microsoft.com/office/drawing/2014/main" id="{63D7B391-4868-5052-E251-6CE6C6EE777D}"/>
              </a:ext>
            </a:extLst>
          </p:cNvPr>
          <p:cNvPicPr>
            <a:picLocks noChangeAspect="1"/>
          </p:cNvPicPr>
          <p:nvPr/>
        </p:nvPicPr>
        <p:blipFill rotWithShape="1">
          <a:blip r:embed="rId4">
            <a:extLst>
              <a:ext uri="{28A0092B-C50C-407E-A947-70E740481C1C}">
                <a14:useLocalDpi xmlns:a14="http://schemas.microsoft.com/office/drawing/2010/main" val="0"/>
              </a:ext>
            </a:extLst>
          </a:blip>
          <a:srcRect l="15343" t="19176" r="20583" b="14652"/>
          <a:stretch/>
        </p:blipFill>
        <p:spPr>
          <a:xfrm>
            <a:off x="6809776" y="5284227"/>
            <a:ext cx="1108884" cy="1188000"/>
          </a:xfrm>
          <a:prstGeom prst="rect">
            <a:avLst/>
          </a:prstGeom>
        </p:spPr>
      </p:pic>
      <p:graphicFrame>
        <p:nvGraphicFramePr>
          <p:cNvPr id="6" name="表 5">
            <a:extLst>
              <a:ext uri="{FF2B5EF4-FFF2-40B4-BE49-F238E27FC236}">
                <a16:creationId xmlns:a16="http://schemas.microsoft.com/office/drawing/2014/main" id="{917E0FBC-CFC6-B7CC-3FFE-9F4038B08999}"/>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54466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D87F97-E0B1-DF3F-C559-00DBA924E246}"/>
            </a:ext>
          </a:extLst>
        </p:cNvPr>
        <p:cNvGrpSpPr/>
        <p:nvPr/>
      </p:nvGrpSpPr>
      <p:grpSpPr>
        <a:xfrm>
          <a:off x="0" y="0"/>
          <a:ext cx="0" cy="0"/>
          <a:chOff x="0" y="0"/>
          <a:chExt cx="0" cy="0"/>
        </a:xfrm>
      </p:grpSpPr>
      <p:sp>
        <p:nvSpPr>
          <p:cNvPr id="7" name="角丸四角形 8">
            <a:extLst>
              <a:ext uri="{FF2B5EF4-FFF2-40B4-BE49-F238E27FC236}">
                <a16:creationId xmlns:a16="http://schemas.microsoft.com/office/drawing/2014/main" id="{B919D4E6-7D34-E986-5648-1947560408B2}"/>
              </a:ext>
            </a:extLst>
          </p:cNvPr>
          <p:cNvSpPr/>
          <p:nvPr/>
        </p:nvSpPr>
        <p:spPr bwMode="auto">
          <a:xfrm rot="10800000" flipH="1" flipV="1">
            <a:off x="-113131" y="1308310"/>
            <a:ext cx="2520000" cy="4663886"/>
          </a:xfrm>
          <a:prstGeom prst="roundRect">
            <a:avLst>
              <a:gd name="adj" fmla="val 2397"/>
            </a:avLst>
          </a:prstGeom>
          <a:solidFill>
            <a:srgbClr val="FCC325"/>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51" name="グループ化 50">
            <a:extLst>
              <a:ext uri="{FF2B5EF4-FFF2-40B4-BE49-F238E27FC236}">
                <a16:creationId xmlns:a16="http://schemas.microsoft.com/office/drawing/2014/main" id="{D02F49FD-EEB2-DB41-4F58-EA9575098866}"/>
              </a:ext>
            </a:extLst>
          </p:cNvPr>
          <p:cNvGrpSpPr/>
          <p:nvPr/>
        </p:nvGrpSpPr>
        <p:grpSpPr>
          <a:xfrm>
            <a:off x="156235" y="2235891"/>
            <a:ext cx="2034218" cy="1110678"/>
            <a:chOff x="250825" y="2109768"/>
            <a:chExt cx="2034218" cy="1110678"/>
          </a:xfrm>
        </p:grpSpPr>
        <p:sp>
          <p:nvSpPr>
            <p:cNvPr id="52" name="テキスト ボックス 51">
              <a:extLst>
                <a:ext uri="{FF2B5EF4-FFF2-40B4-BE49-F238E27FC236}">
                  <a16:creationId xmlns:a16="http://schemas.microsoft.com/office/drawing/2014/main" id="{FF79D992-0AC7-1499-5FFD-1FDD3FF8E7E2}"/>
                </a:ext>
              </a:extLst>
            </p:cNvPr>
            <p:cNvSpPr txBox="1"/>
            <p:nvPr/>
          </p:nvSpPr>
          <p:spPr>
            <a:xfrm>
              <a:off x="250825" y="2109768"/>
              <a:ext cx="2034218" cy="1070394"/>
            </a:xfrm>
            <a:prstGeom prst="rect">
              <a:avLst/>
            </a:prstGeom>
            <a:noFill/>
          </p:spPr>
          <p:txBody>
            <a:bodyPr wrap="square" lIns="36000" tIns="36000" rIns="36000" bIns="180000" anchor="t" anchorCtr="0">
              <a:spAutoFit/>
            </a:bodyPr>
            <a:lstStyle/>
            <a:p>
              <a:pPr algn="ctr">
                <a:lnSpc>
                  <a:spcPts val="3600"/>
                </a:lnSpc>
              </a:pPr>
              <a:r>
                <a:rPr lang="ja-JP" altLang="en-US" sz="2400" b="1" dirty="0">
                  <a:latin typeface="BIZ UDPゴシック" panose="020B0400000000000000" pitchFamily="50" charset="-128"/>
                  <a:ea typeface="BIZ UDPゴシック" panose="020B0400000000000000" pitchFamily="50" charset="-128"/>
                </a:rPr>
                <a:t>このように</a:t>
              </a:r>
              <a:br>
                <a:rPr lang="en-US" altLang="ja-JP" sz="2400" b="1" dirty="0">
                  <a:latin typeface="BIZ UDPゴシック" panose="020B0400000000000000" pitchFamily="50" charset="-128"/>
                  <a:ea typeface="BIZ UDPゴシック" panose="020B0400000000000000" pitchFamily="50" charset="-128"/>
                </a:rPr>
              </a:br>
              <a:r>
                <a:rPr lang="ja-JP" altLang="en-US" sz="2400" b="1" dirty="0">
                  <a:latin typeface="BIZ UDPゴシック" panose="020B0400000000000000" pitchFamily="50" charset="-128"/>
                  <a:ea typeface="BIZ UDPゴシック" panose="020B0400000000000000" pitchFamily="50" charset="-128"/>
                </a:rPr>
                <a:t>行動しよう！</a:t>
              </a:r>
            </a:p>
          </p:txBody>
        </p:sp>
        <p:sp>
          <p:nvSpPr>
            <p:cNvPr id="53" name="四角形: 角を丸くする 52">
              <a:extLst>
                <a:ext uri="{FF2B5EF4-FFF2-40B4-BE49-F238E27FC236}">
                  <a16:creationId xmlns:a16="http://schemas.microsoft.com/office/drawing/2014/main" id="{34E7B319-4005-57DA-2424-98573CD32113}"/>
                </a:ext>
              </a:extLst>
            </p:cNvPr>
            <p:cNvSpPr/>
            <p:nvPr/>
          </p:nvSpPr>
          <p:spPr>
            <a:xfrm>
              <a:off x="250934" y="3179946"/>
              <a:ext cx="2034000" cy="40500"/>
            </a:xfrm>
            <a:prstGeom prst="roundRect">
              <a:avLst/>
            </a:prstGeom>
            <a:solidFill>
              <a:schemeClr val="bg1">
                <a:alpha val="90000"/>
              </a:schemeClr>
            </a:solidFill>
            <a:ln w="31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grpSp>
        <p:nvGrpSpPr>
          <p:cNvPr id="54" name="グループ化 53">
            <a:extLst>
              <a:ext uri="{FF2B5EF4-FFF2-40B4-BE49-F238E27FC236}">
                <a16:creationId xmlns:a16="http://schemas.microsoft.com/office/drawing/2014/main" id="{352A8646-E2F5-378C-1637-5D2D5BCE9153}"/>
              </a:ext>
            </a:extLst>
          </p:cNvPr>
          <p:cNvGrpSpPr/>
          <p:nvPr/>
        </p:nvGrpSpPr>
        <p:grpSpPr>
          <a:xfrm>
            <a:off x="2573719" y="771123"/>
            <a:ext cx="6337557" cy="1080000"/>
            <a:chOff x="2573719" y="771123"/>
            <a:chExt cx="6337557" cy="1080000"/>
          </a:xfrm>
        </p:grpSpPr>
        <p:sp>
          <p:nvSpPr>
            <p:cNvPr id="55" name="テキスト ボックス 54">
              <a:extLst>
                <a:ext uri="{FF2B5EF4-FFF2-40B4-BE49-F238E27FC236}">
                  <a16:creationId xmlns:a16="http://schemas.microsoft.com/office/drawing/2014/main" id="{EF9D31D4-8066-BE54-70E7-0A752C1156AD}"/>
                </a:ext>
              </a:extLst>
            </p:cNvPr>
            <p:cNvSpPr txBox="1"/>
            <p:nvPr/>
          </p:nvSpPr>
          <p:spPr>
            <a:xfrm>
              <a:off x="3121675" y="1112964"/>
              <a:ext cx="2027697" cy="396318"/>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その場で決めない</a:t>
              </a:r>
            </a:p>
          </p:txBody>
        </p:sp>
        <p:sp>
          <p:nvSpPr>
            <p:cNvPr id="56" name="テキスト ボックス 55">
              <a:extLst>
                <a:ext uri="{FF2B5EF4-FFF2-40B4-BE49-F238E27FC236}">
                  <a16:creationId xmlns:a16="http://schemas.microsoft.com/office/drawing/2014/main" id="{B6FAB160-E666-385F-A7CC-6E711086498B}"/>
                </a:ext>
              </a:extLst>
            </p:cNvPr>
            <p:cNvSpPr txBox="1"/>
            <p:nvPr/>
          </p:nvSpPr>
          <p:spPr>
            <a:xfrm>
              <a:off x="5254858" y="990687"/>
              <a:ext cx="3486297" cy="640872"/>
            </a:xfrm>
            <a:prstGeom prst="rect">
              <a:avLst/>
            </a:prstGeom>
            <a:noFill/>
          </p:spPr>
          <p:txBody>
            <a:bodyPr wrap="square" lIns="36000" tIns="36000" rIns="36000" bIns="36000">
              <a:spAutoFit/>
            </a:bodyPr>
            <a:lstStyle/>
            <a:p>
              <a:pPr algn="just">
                <a:lnSpc>
                  <a:spcPts val="2400"/>
                </a:lnSpc>
              </a:pPr>
              <a:r>
                <a:rPr lang="ja-JP" altLang="en-US" sz="1600" i="0" u="none" strike="noStrike" spc="-30" dirty="0">
                  <a:latin typeface="BIZ UDPゴシック" panose="020B0400000000000000" pitchFamily="50" charset="-128"/>
                  <a:ea typeface="BIZ UDPゴシック" panose="020B0400000000000000" pitchFamily="50" charset="-128"/>
                </a:rPr>
                <a:t>違和感がある契約などは、必ず時間をおいて冷静に考えましょう。</a:t>
              </a:r>
            </a:p>
          </p:txBody>
        </p:sp>
        <p:sp>
          <p:nvSpPr>
            <p:cNvPr id="57" name="四角形: 角を丸くする 56">
              <a:extLst>
                <a:ext uri="{FF2B5EF4-FFF2-40B4-BE49-F238E27FC236}">
                  <a16:creationId xmlns:a16="http://schemas.microsoft.com/office/drawing/2014/main" id="{F568EAF1-FB73-0F78-A6D2-68A844A56D8A}"/>
                </a:ext>
              </a:extLst>
            </p:cNvPr>
            <p:cNvSpPr/>
            <p:nvPr/>
          </p:nvSpPr>
          <p:spPr>
            <a:xfrm>
              <a:off x="2834969" y="771123"/>
              <a:ext cx="6076307"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8" name="グループ化 57">
              <a:extLst>
                <a:ext uri="{FF2B5EF4-FFF2-40B4-BE49-F238E27FC236}">
                  <a16:creationId xmlns:a16="http://schemas.microsoft.com/office/drawing/2014/main" id="{0524EB9E-CB49-F338-0EDA-C3C7BF8FADEF}"/>
                </a:ext>
              </a:extLst>
            </p:cNvPr>
            <p:cNvGrpSpPr/>
            <p:nvPr/>
          </p:nvGrpSpPr>
          <p:grpSpPr>
            <a:xfrm>
              <a:off x="2573719" y="1094718"/>
              <a:ext cx="531664" cy="432811"/>
              <a:chOff x="10327376" y="52426"/>
              <a:chExt cx="531664" cy="432811"/>
            </a:xfrm>
          </p:grpSpPr>
          <p:sp>
            <p:nvSpPr>
              <p:cNvPr id="60" name="楕円 59">
                <a:extLst>
                  <a:ext uri="{FF2B5EF4-FFF2-40B4-BE49-F238E27FC236}">
                    <a16:creationId xmlns:a16="http://schemas.microsoft.com/office/drawing/2014/main" id="{6DAC8B24-8284-6517-EBCC-A59A5E8B7B88}"/>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テキスト ボックス 60">
                <a:extLst>
                  <a:ext uri="{FF2B5EF4-FFF2-40B4-BE49-F238E27FC236}">
                    <a16:creationId xmlns:a16="http://schemas.microsoft.com/office/drawing/2014/main" id="{93853234-E7C0-CE75-639D-091F98816A6A}"/>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➊</a:t>
                </a:r>
                <a:endParaRPr kumimoji="1" lang="en-US" altLang="ja-JP" sz="2400" b="0" dirty="0">
                  <a:latin typeface="ＭＳ Ｐゴシック" panose="020B0600070205080204" pitchFamily="50" charset="-128"/>
                  <a:ea typeface="ＭＳ Ｐゴシック" panose="020B0600070205080204" pitchFamily="50" charset="-128"/>
                </a:endParaRPr>
              </a:p>
            </p:txBody>
          </p:sp>
        </p:grpSp>
        <p:cxnSp>
          <p:nvCxnSpPr>
            <p:cNvPr id="59" name="直線コネクタ 58">
              <a:extLst>
                <a:ext uri="{FF2B5EF4-FFF2-40B4-BE49-F238E27FC236}">
                  <a16:creationId xmlns:a16="http://schemas.microsoft.com/office/drawing/2014/main" id="{2E0BC632-CA39-7307-2F57-90759241877B}"/>
                </a:ext>
              </a:extLst>
            </p:cNvPr>
            <p:cNvCxnSpPr>
              <a:cxnSpLocks/>
            </p:cNvCxnSpPr>
            <p:nvPr/>
          </p:nvCxnSpPr>
          <p:spPr>
            <a:xfrm>
              <a:off x="5143420" y="879123"/>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62" name="グループ化 61">
            <a:extLst>
              <a:ext uri="{FF2B5EF4-FFF2-40B4-BE49-F238E27FC236}">
                <a16:creationId xmlns:a16="http://schemas.microsoft.com/office/drawing/2014/main" id="{4F6D44CB-0C6E-3F51-16BD-099A50D12200}"/>
              </a:ext>
            </a:extLst>
          </p:cNvPr>
          <p:cNvGrpSpPr/>
          <p:nvPr/>
        </p:nvGrpSpPr>
        <p:grpSpPr>
          <a:xfrm>
            <a:off x="2573719" y="2038135"/>
            <a:ext cx="6338050" cy="1080000"/>
            <a:chOff x="2573719" y="2016499"/>
            <a:chExt cx="6338050" cy="1080000"/>
          </a:xfrm>
        </p:grpSpPr>
        <p:sp>
          <p:nvSpPr>
            <p:cNvPr id="63" name="テキスト ボックス 62">
              <a:extLst>
                <a:ext uri="{FF2B5EF4-FFF2-40B4-BE49-F238E27FC236}">
                  <a16:creationId xmlns:a16="http://schemas.microsoft.com/office/drawing/2014/main" id="{6FC1100B-47B5-8BDA-227B-A5D09DD79E17}"/>
                </a:ext>
              </a:extLst>
            </p:cNvPr>
            <p:cNvSpPr txBox="1"/>
            <p:nvPr/>
          </p:nvSpPr>
          <p:spPr>
            <a:xfrm>
              <a:off x="3121675" y="2165980"/>
              <a:ext cx="1584000" cy="781039"/>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身近な人に</a:t>
              </a:r>
              <a:endParaRPr lang="en-US" altLang="ja-JP" sz="1900" b="1" dirty="0">
                <a:latin typeface="BIZ UDPゴシック" panose="020B0400000000000000" pitchFamily="50" charset="-128"/>
                <a:ea typeface="BIZ UDPゴシック" panose="020B0400000000000000" pitchFamily="50" charset="-128"/>
              </a:endParaRPr>
            </a:p>
            <a:p>
              <a:pPr>
                <a:lnSpc>
                  <a:spcPts val="3000"/>
                </a:lnSpc>
              </a:pPr>
              <a:r>
                <a:rPr lang="ja-JP" altLang="en-US" sz="1900" b="1" dirty="0">
                  <a:latin typeface="BIZ UDPゴシック" panose="020B0400000000000000" pitchFamily="50" charset="-128"/>
                  <a:ea typeface="BIZ UDPゴシック" panose="020B0400000000000000" pitchFamily="50" charset="-128"/>
                </a:rPr>
                <a:t>相談する</a:t>
              </a:r>
            </a:p>
          </p:txBody>
        </p:sp>
        <p:sp>
          <p:nvSpPr>
            <p:cNvPr id="64" name="テキスト ボックス 63">
              <a:extLst>
                <a:ext uri="{FF2B5EF4-FFF2-40B4-BE49-F238E27FC236}">
                  <a16:creationId xmlns:a16="http://schemas.microsoft.com/office/drawing/2014/main" id="{B75C3C3A-AA9B-94C6-D4AE-171A427BDE4F}"/>
                </a:ext>
              </a:extLst>
            </p:cNvPr>
            <p:cNvSpPr txBox="1"/>
            <p:nvPr/>
          </p:nvSpPr>
          <p:spPr>
            <a:xfrm>
              <a:off x="5254858" y="2236063"/>
              <a:ext cx="3555761" cy="640872"/>
            </a:xfrm>
            <a:prstGeom prst="rect">
              <a:avLst/>
            </a:prstGeom>
            <a:noFill/>
          </p:spPr>
          <p:txBody>
            <a:bodyPr wrap="square" lIns="36000" tIns="36000" rIns="36000" bIns="36000">
              <a:spAutoFit/>
            </a:bodyPr>
            <a:lstStyle/>
            <a:p>
              <a:pPr algn="just">
                <a:lnSpc>
                  <a:spcPts val="2400"/>
                </a:lnSpc>
              </a:pPr>
              <a:r>
                <a:rPr lang="ja-JP" altLang="en-US" sz="1600" i="0" u="none" strike="noStrike" spc="-30" dirty="0">
                  <a:latin typeface="BIZ UDPゴシック" panose="020B0400000000000000" pitchFamily="50" charset="-128"/>
                  <a:ea typeface="BIZ UDPゴシック" panose="020B0400000000000000" pitchFamily="50" charset="-128"/>
                </a:rPr>
                <a:t>違和感がある契約などは、一人で決めずに友人や家族などに相談しましょう。</a:t>
              </a:r>
            </a:p>
          </p:txBody>
        </p:sp>
        <p:sp>
          <p:nvSpPr>
            <p:cNvPr id="65" name="四角形: 角を丸くする 64">
              <a:extLst>
                <a:ext uri="{FF2B5EF4-FFF2-40B4-BE49-F238E27FC236}">
                  <a16:creationId xmlns:a16="http://schemas.microsoft.com/office/drawing/2014/main" id="{6033CF8B-2DC4-85C4-3AAB-BBFBB1324947}"/>
                </a:ext>
              </a:extLst>
            </p:cNvPr>
            <p:cNvSpPr/>
            <p:nvPr/>
          </p:nvSpPr>
          <p:spPr>
            <a:xfrm>
              <a:off x="2834969" y="2016499"/>
              <a:ext cx="6076800"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6" name="グループ化 65">
              <a:extLst>
                <a:ext uri="{FF2B5EF4-FFF2-40B4-BE49-F238E27FC236}">
                  <a16:creationId xmlns:a16="http://schemas.microsoft.com/office/drawing/2014/main" id="{FAE664CB-A81B-04FE-D6FF-FE105EE1D8AF}"/>
                </a:ext>
              </a:extLst>
            </p:cNvPr>
            <p:cNvGrpSpPr/>
            <p:nvPr/>
          </p:nvGrpSpPr>
          <p:grpSpPr>
            <a:xfrm>
              <a:off x="2573719" y="2340094"/>
              <a:ext cx="531664" cy="432811"/>
              <a:chOff x="10327376" y="52426"/>
              <a:chExt cx="531664" cy="432811"/>
            </a:xfrm>
          </p:grpSpPr>
          <p:sp>
            <p:nvSpPr>
              <p:cNvPr id="68" name="楕円 67">
                <a:extLst>
                  <a:ext uri="{FF2B5EF4-FFF2-40B4-BE49-F238E27FC236}">
                    <a16:creationId xmlns:a16="http://schemas.microsoft.com/office/drawing/2014/main" id="{8C49E9AF-C70E-B983-B88C-74A8318E841A}"/>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テキスト ボックス 68">
                <a:extLst>
                  <a:ext uri="{FF2B5EF4-FFF2-40B4-BE49-F238E27FC236}">
                    <a16:creationId xmlns:a16="http://schemas.microsoft.com/office/drawing/2014/main" id="{A91CBAC8-2B4F-91C6-A3C5-A6E0DA8F7F21}"/>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➋</a:t>
                </a:r>
                <a:endParaRPr kumimoji="1" lang="en-US" altLang="ja-JP" sz="2400" b="0" dirty="0">
                  <a:latin typeface="ＭＳ Ｐゴシック" panose="020B0600070205080204" pitchFamily="50" charset="-128"/>
                  <a:ea typeface="ＭＳ Ｐゴシック" panose="020B0600070205080204" pitchFamily="50" charset="-128"/>
                </a:endParaRPr>
              </a:p>
            </p:txBody>
          </p:sp>
        </p:grpSp>
        <p:cxnSp>
          <p:nvCxnSpPr>
            <p:cNvPr id="67" name="直線コネクタ 66">
              <a:extLst>
                <a:ext uri="{FF2B5EF4-FFF2-40B4-BE49-F238E27FC236}">
                  <a16:creationId xmlns:a16="http://schemas.microsoft.com/office/drawing/2014/main" id="{1840091E-EBBA-36A2-3DAE-00CAD4687D63}"/>
                </a:ext>
              </a:extLst>
            </p:cNvPr>
            <p:cNvCxnSpPr>
              <a:cxnSpLocks/>
            </p:cNvCxnSpPr>
            <p:nvPr/>
          </p:nvCxnSpPr>
          <p:spPr>
            <a:xfrm>
              <a:off x="5143420" y="2124499"/>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0" name="グループ化 69">
            <a:extLst>
              <a:ext uri="{FF2B5EF4-FFF2-40B4-BE49-F238E27FC236}">
                <a16:creationId xmlns:a16="http://schemas.microsoft.com/office/drawing/2014/main" id="{38A9413B-8DEA-94D1-D1DA-37E3521372DE}"/>
              </a:ext>
            </a:extLst>
          </p:cNvPr>
          <p:cNvGrpSpPr/>
          <p:nvPr/>
        </p:nvGrpSpPr>
        <p:grpSpPr>
          <a:xfrm>
            <a:off x="2573719" y="3305147"/>
            <a:ext cx="6338050" cy="1080000"/>
            <a:chOff x="2573719" y="3220445"/>
            <a:chExt cx="6338050" cy="1080000"/>
          </a:xfrm>
        </p:grpSpPr>
        <p:sp>
          <p:nvSpPr>
            <p:cNvPr id="71" name="テキスト ボックス 70">
              <a:extLst>
                <a:ext uri="{FF2B5EF4-FFF2-40B4-BE49-F238E27FC236}">
                  <a16:creationId xmlns:a16="http://schemas.microsoft.com/office/drawing/2014/main" id="{D20CC791-02EE-7C99-C53A-1013A13F9A86}"/>
                </a:ext>
              </a:extLst>
            </p:cNvPr>
            <p:cNvSpPr txBox="1"/>
            <p:nvPr/>
          </p:nvSpPr>
          <p:spPr>
            <a:xfrm>
              <a:off x="3121675" y="3369926"/>
              <a:ext cx="1584000" cy="781039"/>
            </a:xfrm>
            <a:prstGeom prst="rect">
              <a:avLst/>
            </a:prstGeom>
            <a:noFill/>
          </p:spPr>
          <p:txBody>
            <a:bodyPr wrap="square" lIns="36000" tIns="36000" rIns="36000" bIns="36000" anchor="t" anchorCtr="0">
              <a:spAutoFit/>
            </a:bodyPr>
            <a:lstStyle/>
            <a:p>
              <a:pPr>
                <a:lnSpc>
                  <a:spcPts val="3000"/>
                </a:lnSpc>
              </a:pPr>
              <a:r>
                <a:rPr lang="ja-JP" altLang="en-US" sz="1900" b="1" dirty="0">
                  <a:latin typeface="BIZ UDPゴシック" panose="020B0400000000000000" pitchFamily="50" charset="-128"/>
                  <a:ea typeface="BIZ UDPゴシック" panose="020B0400000000000000" pitchFamily="50" charset="-128"/>
                </a:rPr>
                <a:t>関係機関に</a:t>
              </a:r>
              <a:endParaRPr lang="en-US" altLang="ja-JP" sz="1900" b="1" dirty="0">
                <a:latin typeface="BIZ UDPゴシック" panose="020B0400000000000000" pitchFamily="50" charset="-128"/>
                <a:ea typeface="BIZ UDPゴシック" panose="020B0400000000000000" pitchFamily="50" charset="-128"/>
              </a:endParaRPr>
            </a:p>
            <a:p>
              <a:pPr>
                <a:lnSpc>
                  <a:spcPts val="3000"/>
                </a:lnSpc>
              </a:pPr>
              <a:r>
                <a:rPr lang="ja-JP" altLang="en-US" sz="1900" b="1" dirty="0">
                  <a:latin typeface="BIZ UDPゴシック" panose="020B0400000000000000" pitchFamily="50" charset="-128"/>
                  <a:ea typeface="BIZ UDPゴシック" panose="020B0400000000000000" pitchFamily="50" charset="-128"/>
                </a:rPr>
                <a:t>相談する</a:t>
              </a:r>
            </a:p>
          </p:txBody>
        </p:sp>
        <p:sp>
          <p:nvSpPr>
            <p:cNvPr id="72" name="テキスト ボックス 71">
              <a:extLst>
                <a:ext uri="{FF2B5EF4-FFF2-40B4-BE49-F238E27FC236}">
                  <a16:creationId xmlns:a16="http://schemas.microsoft.com/office/drawing/2014/main" id="{E694C13D-DDDF-296E-10AD-B645C544FB10}"/>
                </a:ext>
              </a:extLst>
            </p:cNvPr>
            <p:cNvSpPr txBox="1"/>
            <p:nvPr/>
          </p:nvSpPr>
          <p:spPr>
            <a:xfrm>
              <a:off x="5254858" y="3440009"/>
              <a:ext cx="3484800" cy="640872"/>
            </a:xfrm>
            <a:prstGeom prst="rect">
              <a:avLst/>
            </a:prstGeom>
            <a:noFill/>
          </p:spPr>
          <p:txBody>
            <a:bodyPr wrap="square" lIns="36000" tIns="36000" rIns="36000" bIns="36000">
              <a:spAutoFit/>
            </a:bodyPr>
            <a:lstStyle/>
            <a:p>
              <a:pPr algn="just">
                <a:lnSpc>
                  <a:spcPts val="2400"/>
                </a:lnSpc>
              </a:pPr>
              <a:r>
                <a:rPr lang="ja-JP" altLang="en-US" sz="1600" i="0" u="none" strike="noStrike" spc="-30" dirty="0">
                  <a:latin typeface="BIZ UDPゴシック" panose="020B0400000000000000" pitchFamily="50" charset="-128"/>
                  <a:ea typeface="BIZ UDPゴシック" panose="020B0400000000000000" pitchFamily="50" charset="-128"/>
                </a:rPr>
                <a:t>身近な人に相談しにくい場合は、</a:t>
              </a:r>
              <a:br>
                <a:rPr lang="en-US" altLang="ja-JP" sz="1600" i="0" u="none" strike="noStrike" spc="-30" dirty="0">
                  <a:latin typeface="BIZ UDPゴシック" panose="020B0400000000000000" pitchFamily="50" charset="-128"/>
                  <a:ea typeface="BIZ UDPゴシック" panose="020B0400000000000000" pitchFamily="50" charset="-128"/>
                </a:rPr>
              </a:br>
              <a:r>
                <a:rPr lang="ja-JP" altLang="en-US" sz="1600" i="0" u="none" strike="noStrike" spc="-30" dirty="0">
                  <a:latin typeface="BIZ UDPゴシック" panose="020B0400000000000000" pitchFamily="50" charset="-128"/>
                  <a:ea typeface="BIZ UDPゴシック" panose="020B0400000000000000" pitchFamily="50" charset="-128"/>
                </a:rPr>
                <a:t>消費生活センターなどに相談しましょう。</a:t>
              </a:r>
            </a:p>
          </p:txBody>
        </p:sp>
        <p:sp>
          <p:nvSpPr>
            <p:cNvPr id="73" name="四角形: 角を丸くする 72">
              <a:extLst>
                <a:ext uri="{FF2B5EF4-FFF2-40B4-BE49-F238E27FC236}">
                  <a16:creationId xmlns:a16="http://schemas.microsoft.com/office/drawing/2014/main" id="{5BF19005-54EF-B40F-36D7-73C81024963D}"/>
                </a:ext>
              </a:extLst>
            </p:cNvPr>
            <p:cNvSpPr/>
            <p:nvPr/>
          </p:nvSpPr>
          <p:spPr>
            <a:xfrm>
              <a:off x="2834969" y="3220445"/>
              <a:ext cx="6076800" cy="1080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4" name="グループ化 73">
              <a:extLst>
                <a:ext uri="{FF2B5EF4-FFF2-40B4-BE49-F238E27FC236}">
                  <a16:creationId xmlns:a16="http://schemas.microsoft.com/office/drawing/2014/main" id="{0EFF3935-098F-97D1-DBA6-7C6C1FA37A3D}"/>
                </a:ext>
              </a:extLst>
            </p:cNvPr>
            <p:cNvGrpSpPr/>
            <p:nvPr/>
          </p:nvGrpSpPr>
          <p:grpSpPr>
            <a:xfrm>
              <a:off x="2573719" y="3544040"/>
              <a:ext cx="531664" cy="432811"/>
              <a:chOff x="10327376" y="52426"/>
              <a:chExt cx="531664" cy="432811"/>
            </a:xfrm>
          </p:grpSpPr>
          <p:sp>
            <p:nvSpPr>
              <p:cNvPr id="76" name="楕円 75">
                <a:extLst>
                  <a:ext uri="{FF2B5EF4-FFF2-40B4-BE49-F238E27FC236}">
                    <a16:creationId xmlns:a16="http://schemas.microsoft.com/office/drawing/2014/main" id="{52A01272-6B67-EE89-B99C-C3C95C9BBE21}"/>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テキスト ボックス 76">
                <a:extLst>
                  <a:ext uri="{FF2B5EF4-FFF2-40B4-BE49-F238E27FC236}">
                    <a16:creationId xmlns:a16="http://schemas.microsoft.com/office/drawing/2014/main" id="{E202176C-D4C2-2B09-A62E-499E2BCCF471}"/>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➌</a:t>
                </a:r>
                <a:endParaRPr kumimoji="1" lang="en-US" altLang="ja-JP" sz="2400" b="0" dirty="0">
                  <a:latin typeface="ＭＳ Ｐゴシック" panose="020B0600070205080204" pitchFamily="50" charset="-128"/>
                  <a:ea typeface="ＭＳ Ｐゴシック" panose="020B0600070205080204" pitchFamily="50" charset="-128"/>
                </a:endParaRPr>
              </a:p>
            </p:txBody>
          </p:sp>
        </p:grpSp>
        <p:cxnSp>
          <p:nvCxnSpPr>
            <p:cNvPr id="75" name="直線コネクタ 74">
              <a:extLst>
                <a:ext uri="{FF2B5EF4-FFF2-40B4-BE49-F238E27FC236}">
                  <a16:creationId xmlns:a16="http://schemas.microsoft.com/office/drawing/2014/main" id="{271C0414-CAC0-C460-C675-4CBAF29812A4}"/>
                </a:ext>
              </a:extLst>
            </p:cNvPr>
            <p:cNvCxnSpPr>
              <a:cxnSpLocks/>
            </p:cNvCxnSpPr>
            <p:nvPr/>
          </p:nvCxnSpPr>
          <p:spPr>
            <a:xfrm>
              <a:off x="5143420" y="3328445"/>
              <a:ext cx="0" cy="864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grpSp>
        <p:nvGrpSpPr>
          <p:cNvPr id="78" name="グループ化 77">
            <a:extLst>
              <a:ext uri="{FF2B5EF4-FFF2-40B4-BE49-F238E27FC236}">
                <a16:creationId xmlns:a16="http://schemas.microsoft.com/office/drawing/2014/main" id="{58B5BF5C-D3CF-1763-C7FD-19C3AAC51433}"/>
              </a:ext>
            </a:extLst>
          </p:cNvPr>
          <p:cNvGrpSpPr/>
          <p:nvPr/>
        </p:nvGrpSpPr>
        <p:grpSpPr>
          <a:xfrm>
            <a:off x="2573719" y="4572159"/>
            <a:ext cx="6338050" cy="1764000"/>
            <a:chOff x="2573719" y="4572159"/>
            <a:chExt cx="6338050" cy="1764000"/>
          </a:xfrm>
        </p:grpSpPr>
        <p:sp>
          <p:nvSpPr>
            <p:cNvPr id="79" name="テキスト ボックス 78">
              <a:extLst>
                <a:ext uri="{FF2B5EF4-FFF2-40B4-BE49-F238E27FC236}">
                  <a16:creationId xmlns:a16="http://schemas.microsoft.com/office/drawing/2014/main" id="{4514208B-E34F-3DFE-4456-352C19699B2B}"/>
                </a:ext>
              </a:extLst>
            </p:cNvPr>
            <p:cNvSpPr txBox="1"/>
            <p:nvPr/>
          </p:nvSpPr>
          <p:spPr>
            <a:xfrm>
              <a:off x="3121675" y="4871280"/>
              <a:ext cx="1584000" cy="1165759"/>
            </a:xfrm>
            <a:prstGeom prst="rect">
              <a:avLst/>
            </a:prstGeom>
            <a:noFill/>
          </p:spPr>
          <p:txBody>
            <a:bodyPr wrap="square" lIns="36000" tIns="36000" rIns="36000" bIns="36000" anchor="t" anchorCtr="0">
              <a:spAutoFit/>
            </a:bodyPr>
            <a:lstStyle/>
            <a:p>
              <a:pPr algn="just">
                <a:lnSpc>
                  <a:spcPts val="3000"/>
                </a:lnSpc>
              </a:pPr>
              <a:r>
                <a:rPr lang="ja-JP" altLang="en-US" sz="1900" b="1" dirty="0">
                  <a:latin typeface="BIZ UDPゴシック" panose="020B0400000000000000" pitchFamily="50" charset="-128"/>
                  <a:ea typeface="BIZ UDPゴシック" panose="020B0400000000000000" pitchFamily="50" charset="-128"/>
                </a:rPr>
                <a:t>インターネット</a:t>
              </a:r>
              <a:endParaRPr lang="en-US" altLang="ja-JP" sz="1900" b="1" dirty="0">
                <a:latin typeface="BIZ UDPゴシック" panose="020B0400000000000000" pitchFamily="50" charset="-128"/>
                <a:ea typeface="BIZ UDPゴシック" panose="020B0400000000000000" pitchFamily="50" charset="-128"/>
              </a:endParaRPr>
            </a:p>
            <a:p>
              <a:pPr algn="just">
                <a:lnSpc>
                  <a:spcPts val="3000"/>
                </a:lnSpc>
              </a:pPr>
              <a:r>
                <a:rPr lang="ja-JP" altLang="en-US" sz="1900" b="1" dirty="0">
                  <a:latin typeface="BIZ UDPゴシック" panose="020B0400000000000000" pitchFamily="50" charset="-128"/>
                  <a:ea typeface="BIZ UDPゴシック" panose="020B0400000000000000" pitchFamily="50" charset="-128"/>
                </a:rPr>
                <a:t>などで</a:t>
              </a:r>
              <a:endParaRPr lang="en-US" altLang="ja-JP" sz="1900" b="1" dirty="0">
                <a:latin typeface="BIZ UDPゴシック" panose="020B0400000000000000" pitchFamily="50" charset="-128"/>
                <a:ea typeface="BIZ UDPゴシック" panose="020B0400000000000000" pitchFamily="50" charset="-128"/>
              </a:endParaRPr>
            </a:p>
            <a:p>
              <a:pPr algn="just">
                <a:lnSpc>
                  <a:spcPts val="3000"/>
                </a:lnSpc>
              </a:pPr>
              <a:r>
                <a:rPr lang="ja-JP" altLang="en-US" sz="1900" b="1" dirty="0">
                  <a:latin typeface="BIZ UDPゴシック" panose="020B0400000000000000" pitchFamily="50" charset="-128"/>
                  <a:ea typeface="BIZ UDPゴシック" panose="020B0400000000000000" pitchFamily="50" charset="-128"/>
                </a:rPr>
                <a:t>情報を集める</a:t>
              </a:r>
            </a:p>
          </p:txBody>
        </p:sp>
        <p:sp>
          <p:nvSpPr>
            <p:cNvPr id="80" name="テキスト ボックス 79">
              <a:extLst>
                <a:ext uri="{FF2B5EF4-FFF2-40B4-BE49-F238E27FC236}">
                  <a16:creationId xmlns:a16="http://schemas.microsoft.com/office/drawing/2014/main" id="{0A4C5A7D-342A-64C8-4973-3E0DD02A5F33}"/>
                </a:ext>
              </a:extLst>
            </p:cNvPr>
            <p:cNvSpPr txBox="1"/>
            <p:nvPr/>
          </p:nvSpPr>
          <p:spPr>
            <a:xfrm>
              <a:off x="5254858" y="4672058"/>
              <a:ext cx="3484800" cy="1564202"/>
            </a:xfrm>
            <a:prstGeom prst="rect">
              <a:avLst/>
            </a:prstGeom>
            <a:noFill/>
          </p:spPr>
          <p:txBody>
            <a:bodyPr wrap="square" lIns="36000" tIns="36000" rIns="36000" bIns="36000">
              <a:spAutoFit/>
            </a:bodyPr>
            <a:lstStyle/>
            <a:p>
              <a:pPr algn="just">
                <a:lnSpc>
                  <a:spcPts val="2400"/>
                </a:lnSpc>
              </a:pPr>
              <a:r>
                <a:rPr lang="ja-JP" altLang="en-US" sz="1600" i="0" u="none" strike="noStrike" spc="-30" dirty="0">
                  <a:latin typeface="BIZ UDPゴシック" panose="020B0400000000000000" pitchFamily="50" charset="-128"/>
                  <a:ea typeface="BIZ UDPゴシック" panose="020B0400000000000000" pitchFamily="50" charset="-128"/>
                </a:rPr>
                <a:t>相談するだけでなく、スマホなどで確認も。公的機関の</a:t>
              </a:r>
              <a:r>
                <a:rPr lang="en-US" altLang="ja-JP" sz="1600" i="0" u="none" strike="noStrike" spc="-30" dirty="0">
                  <a:latin typeface="BIZ UDPゴシック" panose="020B0400000000000000" pitchFamily="50" charset="-128"/>
                  <a:ea typeface="BIZ UDPゴシック" panose="020B0400000000000000" pitchFamily="50" charset="-128"/>
                </a:rPr>
                <a:t>WEB</a:t>
              </a:r>
              <a:r>
                <a:rPr lang="ja-JP" altLang="en-US" sz="1600" i="0" u="none" strike="noStrike" spc="-30" dirty="0">
                  <a:latin typeface="BIZ UDPゴシック" panose="020B0400000000000000" pitchFamily="50" charset="-128"/>
                  <a:ea typeface="BIZ UDPゴシック" panose="020B0400000000000000" pitchFamily="50" charset="-128"/>
                </a:rPr>
                <a:t>サイトなどで調べるほか、事業者名を検索すると、「詐欺」などと表示されることがあるため、事前にトラブルを回避できます。</a:t>
              </a:r>
            </a:p>
          </p:txBody>
        </p:sp>
        <p:sp>
          <p:nvSpPr>
            <p:cNvPr id="81" name="四角形: 角を丸くする 80">
              <a:extLst>
                <a:ext uri="{FF2B5EF4-FFF2-40B4-BE49-F238E27FC236}">
                  <a16:creationId xmlns:a16="http://schemas.microsoft.com/office/drawing/2014/main" id="{9DC86B6C-E99B-3F85-96CF-2619812C4026}"/>
                </a:ext>
              </a:extLst>
            </p:cNvPr>
            <p:cNvSpPr/>
            <p:nvPr/>
          </p:nvSpPr>
          <p:spPr>
            <a:xfrm>
              <a:off x="2834969" y="4572159"/>
              <a:ext cx="6076800" cy="1764000"/>
            </a:xfrm>
            <a:prstGeom prst="roundRect">
              <a:avLst>
                <a:gd name="adj" fmla="val 7077"/>
              </a:avLst>
            </a:prstGeom>
            <a:no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2" name="グループ化 81">
              <a:extLst>
                <a:ext uri="{FF2B5EF4-FFF2-40B4-BE49-F238E27FC236}">
                  <a16:creationId xmlns:a16="http://schemas.microsoft.com/office/drawing/2014/main" id="{55461FA8-6C42-D771-FEBA-2964C5C3490F}"/>
                </a:ext>
              </a:extLst>
            </p:cNvPr>
            <p:cNvGrpSpPr/>
            <p:nvPr/>
          </p:nvGrpSpPr>
          <p:grpSpPr>
            <a:xfrm>
              <a:off x="2573719" y="5237754"/>
              <a:ext cx="531664" cy="432811"/>
              <a:chOff x="10327376" y="52426"/>
              <a:chExt cx="531664" cy="432811"/>
            </a:xfrm>
          </p:grpSpPr>
          <p:sp>
            <p:nvSpPr>
              <p:cNvPr id="84" name="楕円 83">
                <a:extLst>
                  <a:ext uri="{FF2B5EF4-FFF2-40B4-BE49-F238E27FC236}">
                    <a16:creationId xmlns:a16="http://schemas.microsoft.com/office/drawing/2014/main" id="{E6D1C5C8-AA43-A26A-9785-C1548BFDA27C}"/>
                  </a:ext>
                </a:extLst>
              </p:cNvPr>
              <p:cNvSpPr>
                <a:spLocks noChangeAspect="1"/>
              </p:cNvSpPr>
              <p:nvPr/>
            </p:nvSpPr>
            <p:spPr>
              <a:xfrm>
                <a:off x="10449208" y="124831"/>
                <a:ext cx="288000" cy="288000"/>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テキスト ボックス 84">
                <a:extLst>
                  <a:ext uri="{FF2B5EF4-FFF2-40B4-BE49-F238E27FC236}">
                    <a16:creationId xmlns:a16="http://schemas.microsoft.com/office/drawing/2014/main" id="{028CEA19-4861-BCD4-0F66-341FAF85A0BA}"/>
                  </a:ext>
                </a:extLst>
              </p:cNvPr>
              <p:cNvSpPr txBox="1"/>
              <p:nvPr/>
            </p:nvSpPr>
            <p:spPr>
              <a:xfrm>
                <a:off x="10327376" y="52426"/>
                <a:ext cx="531664" cy="432811"/>
              </a:xfrm>
              <a:prstGeom prst="rect">
                <a:avLst/>
              </a:prstGeom>
              <a:noFill/>
            </p:spPr>
            <p:txBody>
              <a:bodyPr wrap="square" rtlCol="0">
                <a:spAutoFit/>
              </a:bodyPr>
              <a:lstStyle/>
              <a:p>
                <a:pPr marL="0" marR="0" lvl="0" indent="0" algn="ctr" defTabSz="914400" rtl="0" eaLnBrk="1" fontAlgn="auto" latinLnBrk="0" hangingPunct="1">
                  <a:lnSpc>
                    <a:spcPts val="3000"/>
                  </a:lnSpc>
                  <a:spcBef>
                    <a:spcPts val="0"/>
                  </a:spcBef>
                  <a:spcAft>
                    <a:spcPts val="0"/>
                  </a:spcAft>
                  <a:buClrTx/>
                  <a:buSzTx/>
                  <a:buFontTx/>
                  <a:buNone/>
                  <a:tabLst/>
                  <a:defRPr/>
                </a:pPr>
                <a:r>
                  <a:rPr kumimoji="1" lang="ja-JP" altLang="en-US" sz="2400" b="0" dirty="0">
                    <a:latin typeface="ＭＳ Ｐゴシック" panose="020B0600070205080204" pitchFamily="50" charset="-128"/>
                    <a:ea typeface="ＭＳ Ｐゴシック" panose="020B0600070205080204" pitchFamily="50" charset="-128"/>
                  </a:rPr>
                  <a:t>➍</a:t>
                </a:r>
                <a:endParaRPr kumimoji="1" lang="en-US" altLang="ja-JP" sz="2400" b="0" dirty="0">
                  <a:latin typeface="ＭＳ Ｐゴシック" panose="020B0600070205080204" pitchFamily="50" charset="-128"/>
                  <a:ea typeface="ＭＳ Ｐゴシック" panose="020B0600070205080204" pitchFamily="50" charset="-128"/>
                </a:endParaRPr>
              </a:p>
            </p:txBody>
          </p:sp>
        </p:grpSp>
        <p:cxnSp>
          <p:nvCxnSpPr>
            <p:cNvPr id="83" name="直線コネクタ 82">
              <a:extLst>
                <a:ext uri="{FF2B5EF4-FFF2-40B4-BE49-F238E27FC236}">
                  <a16:creationId xmlns:a16="http://schemas.microsoft.com/office/drawing/2014/main" id="{A01A0266-1B65-F7D0-30CA-85AE75FA6E8D}"/>
                </a:ext>
              </a:extLst>
            </p:cNvPr>
            <p:cNvCxnSpPr>
              <a:cxnSpLocks/>
            </p:cNvCxnSpPr>
            <p:nvPr/>
          </p:nvCxnSpPr>
          <p:spPr>
            <a:xfrm>
              <a:off x="5143420" y="4680159"/>
              <a:ext cx="0" cy="1548000"/>
            </a:xfrm>
            <a:prstGeom prst="line">
              <a:avLst/>
            </a:prstGeom>
            <a:ln w="19050" cap="rnd">
              <a:solidFill>
                <a:srgbClr val="FCC325"/>
              </a:solidFill>
              <a:prstDash val="sysDot"/>
              <a:round/>
            </a:ln>
          </p:spPr>
          <p:style>
            <a:lnRef idx="1">
              <a:schemeClr val="accent1"/>
            </a:lnRef>
            <a:fillRef idx="0">
              <a:schemeClr val="accent1"/>
            </a:fillRef>
            <a:effectRef idx="0">
              <a:schemeClr val="accent1"/>
            </a:effectRef>
            <a:fontRef idx="minor">
              <a:schemeClr val="tx1"/>
            </a:fontRef>
          </p:style>
        </p:cxnSp>
      </p:grpSp>
      <p:pic>
        <p:nvPicPr>
          <p:cNvPr id="4" name="図 3" descr="グラフィカル ユーザー インターフェイス&#10;&#10;自動的に生成された説明">
            <a:extLst>
              <a:ext uri="{FF2B5EF4-FFF2-40B4-BE49-F238E27FC236}">
                <a16:creationId xmlns:a16="http://schemas.microsoft.com/office/drawing/2014/main" id="{6E851EB2-C464-B9B0-C4CF-605F2319FC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5594" y="3891730"/>
            <a:ext cx="1815501" cy="1883358"/>
          </a:xfrm>
          <a:prstGeom prst="rect">
            <a:avLst/>
          </a:prstGeom>
        </p:spPr>
      </p:pic>
      <p:pic>
        <p:nvPicPr>
          <p:cNvPr id="6" name="図 5" descr="文字が書かれている&#10;&#10;自動的に生成された説明">
            <a:extLst>
              <a:ext uri="{FF2B5EF4-FFF2-40B4-BE49-F238E27FC236}">
                <a16:creationId xmlns:a16="http://schemas.microsoft.com/office/drawing/2014/main" id="{2061EFE9-B761-5617-BBA8-662FC03F66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81" y="966360"/>
            <a:ext cx="1144526" cy="723901"/>
          </a:xfrm>
          <a:prstGeom prst="rect">
            <a:avLst/>
          </a:prstGeom>
        </p:spPr>
      </p:pic>
      <p:graphicFrame>
        <p:nvGraphicFramePr>
          <p:cNvPr id="2" name="表 1">
            <a:extLst>
              <a:ext uri="{FF2B5EF4-FFF2-40B4-BE49-F238E27FC236}">
                <a16:creationId xmlns:a16="http://schemas.microsoft.com/office/drawing/2014/main" id="{7AC5B129-5A53-7863-C4C7-6E6049ED3B1A}"/>
              </a:ext>
            </a:extLst>
          </p:cNvPr>
          <p:cNvGraphicFramePr>
            <a:graphicFrameLocks noGrp="1"/>
          </p:cNvGraphicFramePr>
          <p:nvPr>
            <p:extLst>
              <p:ext uri="{D42A27DB-BD31-4B8C-83A1-F6EECF244321}">
                <p14:modId xmlns:p14="http://schemas.microsoft.com/office/powerpoint/2010/main" val="3820026340"/>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9424293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BB2BF-F29E-9741-8B29-A0BA6CFBC589}"/>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C97FC299-12B4-4B5D-BC94-273B65018BE3}"/>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E2117E3-F64F-5375-25D6-32C072E2D334}"/>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5" name="四角形: 角を丸くする 4">
            <a:extLst>
              <a:ext uri="{FF2B5EF4-FFF2-40B4-BE49-F238E27FC236}">
                <a16:creationId xmlns:a16="http://schemas.microsoft.com/office/drawing/2014/main" id="{3A844FF7-412F-35B2-EF83-F180B15BECFE}"/>
              </a:ext>
            </a:extLst>
          </p:cNvPr>
          <p:cNvSpPr/>
          <p:nvPr/>
        </p:nvSpPr>
        <p:spPr>
          <a:xfrm>
            <a:off x="241699"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6B9D4601-8241-C8A2-CF90-111B2A4B00E4}"/>
              </a:ext>
            </a:extLst>
          </p:cNvPr>
          <p:cNvGraphicFramePr>
            <a:graphicFrameLocks noGrp="1"/>
          </p:cNvGraphicFramePr>
          <p:nvPr>
            <p:extLst>
              <p:ext uri="{D42A27DB-BD31-4B8C-83A1-F6EECF244321}">
                <p14:modId xmlns:p14="http://schemas.microsoft.com/office/powerpoint/2010/main" val="3825108421"/>
              </p:ext>
            </p:extLst>
          </p:nvPr>
        </p:nvGraphicFramePr>
        <p:xfrm>
          <a:off x="241699"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➎</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退去妨害</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7" name="四角形: 角を丸くする 6">
            <a:extLst>
              <a:ext uri="{FF2B5EF4-FFF2-40B4-BE49-F238E27FC236}">
                <a16:creationId xmlns:a16="http://schemas.microsoft.com/office/drawing/2014/main" id="{A8A330EE-C81F-6C01-F60F-35B3856A91A4}"/>
              </a:ext>
            </a:extLst>
          </p:cNvPr>
          <p:cNvSpPr/>
          <p:nvPr/>
        </p:nvSpPr>
        <p:spPr>
          <a:xfrm>
            <a:off x="4670375"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a:extLst>
              <a:ext uri="{FF2B5EF4-FFF2-40B4-BE49-F238E27FC236}">
                <a16:creationId xmlns:a16="http://schemas.microsoft.com/office/drawing/2014/main" id="{85531541-D869-DA4D-A279-321D7D8B97E6}"/>
              </a:ext>
            </a:extLst>
          </p:cNvPr>
          <p:cNvGraphicFramePr>
            <a:graphicFrameLocks noGrp="1"/>
          </p:cNvGraphicFramePr>
          <p:nvPr>
            <p:extLst>
              <p:ext uri="{D42A27DB-BD31-4B8C-83A1-F6EECF244321}">
                <p14:modId xmlns:p14="http://schemas.microsoft.com/office/powerpoint/2010/main" val="4138388837"/>
              </p:ext>
            </p:extLst>
          </p:nvPr>
        </p:nvGraphicFramePr>
        <p:xfrm>
          <a:off x="4670375"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➏</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過量契約</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9" name="テキスト ボックス 8">
            <a:extLst>
              <a:ext uri="{FF2B5EF4-FFF2-40B4-BE49-F238E27FC236}">
                <a16:creationId xmlns:a16="http://schemas.microsoft.com/office/drawing/2014/main" id="{C28C5808-13E9-E241-533F-FAC71CDB305C}"/>
              </a:ext>
            </a:extLst>
          </p:cNvPr>
          <p:cNvSpPr txBox="1"/>
          <p:nvPr/>
        </p:nvSpPr>
        <p:spPr>
          <a:xfrm>
            <a:off x="241698" y="2140609"/>
            <a:ext cx="4139999" cy="748204"/>
          </a:xfrm>
          <a:prstGeom prst="rect">
            <a:avLst/>
          </a:prstGeom>
          <a:noFill/>
        </p:spPr>
        <p:txBody>
          <a:bodyPr wrap="square" lIns="180000" tIns="108000" rIns="108000" bIns="0" anchor="t" anchorCtr="0">
            <a:spAutoFit/>
          </a:bodyPr>
          <a:lstStyle/>
          <a:p>
            <a:pPr>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「帰りたい」と言ったのに、帰らせてくれない。</a:t>
            </a:r>
          </a:p>
        </p:txBody>
      </p:sp>
      <p:sp>
        <p:nvSpPr>
          <p:cNvPr id="10" name="テキスト ボックス 9">
            <a:extLst>
              <a:ext uri="{FF2B5EF4-FFF2-40B4-BE49-F238E27FC236}">
                <a16:creationId xmlns:a16="http://schemas.microsoft.com/office/drawing/2014/main" id="{1CC0CA66-791D-6FC6-FFB5-E526305FADA7}"/>
              </a:ext>
            </a:extLst>
          </p:cNvPr>
          <p:cNvSpPr txBox="1"/>
          <p:nvPr/>
        </p:nvSpPr>
        <p:spPr>
          <a:xfrm>
            <a:off x="4662588" y="2140609"/>
            <a:ext cx="4139999" cy="748204"/>
          </a:xfrm>
          <a:prstGeom prst="rect">
            <a:avLst/>
          </a:prstGeom>
          <a:noFill/>
        </p:spPr>
        <p:txBody>
          <a:bodyPr wrap="square" lIns="180000" tIns="108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通常の分量等を著しく超えることを知っていて勧誘した。</a:t>
            </a:r>
          </a:p>
        </p:txBody>
      </p:sp>
      <p:sp>
        <p:nvSpPr>
          <p:cNvPr id="11" name="テキスト ボックス 10">
            <a:extLst>
              <a:ext uri="{FF2B5EF4-FFF2-40B4-BE49-F238E27FC236}">
                <a16:creationId xmlns:a16="http://schemas.microsoft.com/office/drawing/2014/main" id="{5B834FD6-31EA-A105-8DB0-41466416B19A}"/>
              </a:ext>
            </a:extLst>
          </p:cNvPr>
          <p:cNvSpPr txBox="1"/>
          <p:nvPr/>
        </p:nvSpPr>
        <p:spPr>
          <a:xfrm>
            <a:off x="395288" y="3130011"/>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79413" indent="-37941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営業所で長時間にわたり勧誘され、「帰りたい、帰してくれ」と主張したのに帰してもらえず、やむなくサインをしてしまった。</a:t>
            </a:r>
          </a:p>
        </p:txBody>
      </p:sp>
      <p:sp>
        <p:nvSpPr>
          <p:cNvPr id="12" name="テキスト ボックス 11">
            <a:extLst>
              <a:ext uri="{FF2B5EF4-FFF2-40B4-BE49-F238E27FC236}">
                <a16:creationId xmlns:a16="http://schemas.microsoft.com/office/drawing/2014/main" id="{F24D8D93-CB74-1E59-94E6-BCE0E61B9971}"/>
              </a:ext>
            </a:extLst>
          </p:cNvPr>
          <p:cNvSpPr txBox="1"/>
          <p:nvPr/>
        </p:nvSpPr>
        <p:spPr>
          <a:xfrm>
            <a:off x="4811146" y="3130011"/>
            <a:ext cx="3842884" cy="1249677"/>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60363" indent="-36036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一人暮らしであまり外出せず、日常的に</a:t>
            </a:r>
            <a:br>
              <a:rPr lang="en-US" altLang="ja-JP" sz="1400" b="1" dirty="0">
                <a:latin typeface="BIZ UDPゴシック" panose="020B0400000000000000" pitchFamily="50" charset="-128"/>
                <a:ea typeface="BIZ UDPゴシック" panose="020B0400000000000000" pitchFamily="50" charset="-128"/>
              </a:rPr>
            </a:br>
            <a:r>
              <a:rPr lang="ja-JP" altLang="en-US" sz="1400" b="1" dirty="0">
                <a:latin typeface="BIZ UDPゴシック" panose="020B0400000000000000" pitchFamily="50" charset="-128"/>
                <a:ea typeface="BIZ UDPゴシック" panose="020B0400000000000000" pitchFamily="50" charset="-128"/>
              </a:rPr>
              <a:t>着物を着ることがない高齢者に対し、そのことを事業者が知りながら、その高齢者を勧誘し着物を何十着も販売した。</a:t>
            </a:r>
          </a:p>
        </p:txBody>
      </p:sp>
      <p:pic>
        <p:nvPicPr>
          <p:cNvPr id="20" name="図 19" descr="白いバックグラウンドの前に座っている人形&#10;&#10;低い精度で自動的に生成された説明">
            <a:extLst>
              <a:ext uri="{FF2B5EF4-FFF2-40B4-BE49-F238E27FC236}">
                <a16:creationId xmlns:a16="http://schemas.microsoft.com/office/drawing/2014/main" id="{EE764EAE-7955-CD92-162F-0FC9675DCBA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01358" y="4379058"/>
            <a:ext cx="1906067" cy="972000"/>
          </a:xfrm>
          <a:prstGeom prst="rect">
            <a:avLst/>
          </a:prstGeom>
        </p:spPr>
      </p:pic>
      <p:pic>
        <p:nvPicPr>
          <p:cNvPr id="22" name="図 21" descr="おもちゃ, 時計 が含まれている画像&#10;&#10;自動的に生成された説明">
            <a:extLst>
              <a:ext uri="{FF2B5EF4-FFF2-40B4-BE49-F238E27FC236}">
                <a16:creationId xmlns:a16="http://schemas.microsoft.com/office/drawing/2014/main" id="{2E9A0412-66CD-B47B-263A-923A1BBE4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58561" y="4468414"/>
            <a:ext cx="1763629" cy="972000"/>
          </a:xfrm>
          <a:prstGeom prst="rect">
            <a:avLst/>
          </a:prstGeom>
        </p:spPr>
      </p:pic>
      <p:graphicFrame>
        <p:nvGraphicFramePr>
          <p:cNvPr id="13" name="表 12">
            <a:extLst>
              <a:ext uri="{FF2B5EF4-FFF2-40B4-BE49-F238E27FC236}">
                <a16:creationId xmlns:a16="http://schemas.microsoft.com/office/drawing/2014/main" id="{3C92375A-EEF0-4912-A0F0-7B032CF3EC79}"/>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9393092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227C6-5FB0-0BFE-40B2-EB58AA45E6B2}"/>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F9F89CFE-1844-D725-6A93-972A42A842FE}"/>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18C4130-5BF0-2A06-D63C-9F6CCF043AA9}"/>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19" name="四角形: 角を丸くする 18">
            <a:extLst>
              <a:ext uri="{FF2B5EF4-FFF2-40B4-BE49-F238E27FC236}">
                <a16:creationId xmlns:a16="http://schemas.microsoft.com/office/drawing/2014/main" id="{679DCF93-5268-AA54-8D40-58B4D426303D}"/>
              </a:ext>
            </a:extLst>
          </p:cNvPr>
          <p:cNvSpPr/>
          <p:nvPr/>
        </p:nvSpPr>
        <p:spPr>
          <a:xfrm>
            <a:off x="241699"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C37CB53F-F7BE-4377-4563-F0E2604C7D77}"/>
              </a:ext>
            </a:extLst>
          </p:cNvPr>
          <p:cNvGraphicFramePr>
            <a:graphicFrameLocks noGrp="1"/>
          </p:cNvGraphicFramePr>
          <p:nvPr>
            <p:extLst>
              <p:ext uri="{D42A27DB-BD31-4B8C-83A1-F6EECF244321}">
                <p14:modId xmlns:p14="http://schemas.microsoft.com/office/powerpoint/2010/main" val="2126251860"/>
              </p:ext>
            </p:extLst>
          </p:nvPr>
        </p:nvGraphicFramePr>
        <p:xfrm>
          <a:off x="241699"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➐</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不安をあおる告知</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21" name="四角形: 角を丸くする 20">
            <a:extLst>
              <a:ext uri="{FF2B5EF4-FFF2-40B4-BE49-F238E27FC236}">
                <a16:creationId xmlns:a16="http://schemas.microsoft.com/office/drawing/2014/main" id="{8610D552-34DB-A1E3-CA0F-009973059B32}"/>
              </a:ext>
            </a:extLst>
          </p:cNvPr>
          <p:cNvSpPr/>
          <p:nvPr/>
        </p:nvSpPr>
        <p:spPr>
          <a:xfrm>
            <a:off x="4670375"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690F8157-8B70-35D6-AF18-A889815084A4}"/>
              </a:ext>
            </a:extLst>
          </p:cNvPr>
          <p:cNvGraphicFramePr>
            <a:graphicFrameLocks noGrp="1"/>
          </p:cNvGraphicFramePr>
          <p:nvPr>
            <p:extLst>
              <p:ext uri="{D42A27DB-BD31-4B8C-83A1-F6EECF244321}">
                <p14:modId xmlns:p14="http://schemas.microsoft.com/office/powerpoint/2010/main" val="2124708635"/>
              </p:ext>
            </p:extLst>
          </p:nvPr>
        </p:nvGraphicFramePr>
        <p:xfrm>
          <a:off x="4670375"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➑</a:t>
                      </a:r>
                      <a:r>
                        <a:rPr kumimoji="1" lang="ja-JP" altLang="en-US" sz="20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好意の感情の不当な利用</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23" name="テキスト ボックス 22">
            <a:extLst>
              <a:ext uri="{FF2B5EF4-FFF2-40B4-BE49-F238E27FC236}">
                <a16:creationId xmlns:a16="http://schemas.microsoft.com/office/drawing/2014/main" id="{6C90D9DB-F411-9A3A-0F15-635B5338CEB3}"/>
              </a:ext>
            </a:extLst>
          </p:cNvPr>
          <p:cNvSpPr txBox="1"/>
          <p:nvPr/>
        </p:nvSpPr>
        <p:spPr>
          <a:xfrm>
            <a:off x="241698" y="2140609"/>
            <a:ext cx="4139999" cy="1094453"/>
          </a:xfrm>
          <a:prstGeom prst="rect">
            <a:avLst/>
          </a:prstGeom>
          <a:noFill/>
        </p:spPr>
        <p:txBody>
          <a:bodyPr wrap="square" lIns="180000" tIns="108000" rIns="108000" bIns="0" anchor="t" anchorCtr="0">
            <a:spAutoFit/>
          </a:bodyPr>
          <a:lstStyle/>
          <a:p>
            <a:pPr>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社会生活上の経験が乏しい消費者（高齢者も該当し得る）に対し、不安をあおり勧誘した。</a:t>
            </a:r>
          </a:p>
        </p:txBody>
      </p:sp>
      <p:sp>
        <p:nvSpPr>
          <p:cNvPr id="24" name="テキスト ボックス 23">
            <a:extLst>
              <a:ext uri="{FF2B5EF4-FFF2-40B4-BE49-F238E27FC236}">
                <a16:creationId xmlns:a16="http://schemas.microsoft.com/office/drawing/2014/main" id="{9C98C64A-0060-54A4-8EC9-EA84050C6D98}"/>
              </a:ext>
            </a:extLst>
          </p:cNvPr>
          <p:cNvSpPr txBox="1"/>
          <p:nvPr/>
        </p:nvSpPr>
        <p:spPr>
          <a:xfrm>
            <a:off x="4662588" y="2140609"/>
            <a:ext cx="4139999" cy="748204"/>
          </a:xfrm>
          <a:prstGeom prst="rect">
            <a:avLst/>
          </a:prstGeom>
          <a:noFill/>
        </p:spPr>
        <p:txBody>
          <a:bodyPr wrap="square" lIns="180000" tIns="108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消費者の抱いている恋愛感情等につけ込んで勧誘した。</a:t>
            </a:r>
          </a:p>
        </p:txBody>
      </p:sp>
      <p:sp>
        <p:nvSpPr>
          <p:cNvPr id="25" name="テキスト ボックス 24">
            <a:extLst>
              <a:ext uri="{FF2B5EF4-FFF2-40B4-BE49-F238E27FC236}">
                <a16:creationId xmlns:a16="http://schemas.microsoft.com/office/drawing/2014/main" id="{AE80ED04-8CB1-9C6A-4F0A-4D33CC5D9196}"/>
              </a:ext>
            </a:extLst>
          </p:cNvPr>
          <p:cNvSpPr txBox="1"/>
          <p:nvPr/>
        </p:nvSpPr>
        <p:spPr>
          <a:xfrm>
            <a:off x="395288" y="3365956"/>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79413" indent="-37941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就活中の学生の不安を事業者が知りながら、「このままでは一生成功できない、</a:t>
            </a:r>
            <a:br>
              <a:rPr lang="en-US" altLang="ja-JP" sz="1400" b="1" dirty="0">
                <a:latin typeface="BIZ UDPゴシック" panose="020B0400000000000000" pitchFamily="50" charset="-128"/>
                <a:ea typeface="BIZ UDPゴシック" panose="020B0400000000000000" pitchFamily="50" charset="-128"/>
              </a:rPr>
            </a:br>
            <a:r>
              <a:rPr lang="ja-JP" altLang="en-US" sz="1400" b="1" dirty="0">
                <a:latin typeface="BIZ UDPゴシック" panose="020B0400000000000000" pitchFamily="50" charset="-128"/>
                <a:ea typeface="BIZ UDPゴシック" panose="020B0400000000000000" pitchFamily="50" charset="-128"/>
              </a:rPr>
              <a:t>この就職セミナーが必要だ」と勧誘した。</a:t>
            </a:r>
          </a:p>
        </p:txBody>
      </p:sp>
      <p:sp>
        <p:nvSpPr>
          <p:cNvPr id="26" name="テキスト ボックス 25">
            <a:extLst>
              <a:ext uri="{FF2B5EF4-FFF2-40B4-BE49-F238E27FC236}">
                <a16:creationId xmlns:a16="http://schemas.microsoft.com/office/drawing/2014/main" id="{5E14EE62-087E-3579-EEE6-B89ADDEFE924}"/>
              </a:ext>
            </a:extLst>
          </p:cNvPr>
          <p:cNvSpPr txBox="1"/>
          <p:nvPr/>
        </p:nvSpPr>
        <p:spPr>
          <a:xfrm>
            <a:off x="4811146" y="3015711"/>
            <a:ext cx="3842884" cy="1534609"/>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60363" indent="-36036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〉SNS</a:t>
            </a:r>
            <a:r>
              <a:rPr lang="ja-JP" altLang="en-US" sz="1400" b="1" dirty="0">
                <a:latin typeface="BIZ UDPゴシック" panose="020B0400000000000000" pitchFamily="50" charset="-128"/>
                <a:ea typeface="BIZ UDPゴシック" panose="020B0400000000000000" pitchFamily="50" charset="-128"/>
              </a:rPr>
              <a:t>で知り合った男性と何度か連絡をとり恋愛感情を抱いた。その男性に宝石展示場に誘われて行ったところ「買ってくれないと関係を続けられない」と言われ契約した。</a:t>
            </a:r>
          </a:p>
        </p:txBody>
      </p:sp>
      <p:pic>
        <p:nvPicPr>
          <p:cNvPr id="34" name="図 33" descr="グラフィカル ユーザー インターフェイス, アプリケーション&#10;&#10;自動的に生成された説明">
            <a:extLst>
              <a:ext uri="{FF2B5EF4-FFF2-40B4-BE49-F238E27FC236}">
                <a16:creationId xmlns:a16="http://schemas.microsoft.com/office/drawing/2014/main" id="{C7D91E6F-293A-97AE-D07C-53463E518C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9870" y="4509523"/>
            <a:ext cx="1763659" cy="972000"/>
          </a:xfrm>
          <a:prstGeom prst="rect">
            <a:avLst/>
          </a:prstGeom>
        </p:spPr>
      </p:pic>
      <p:pic>
        <p:nvPicPr>
          <p:cNvPr id="36" name="図 35" descr="おもちゃ, 人形, レゴ, 時計 が含まれている画像&#10;&#10;自動的に生成された説明">
            <a:extLst>
              <a:ext uri="{FF2B5EF4-FFF2-40B4-BE49-F238E27FC236}">
                <a16:creationId xmlns:a16="http://schemas.microsoft.com/office/drawing/2014/main" id="{38A4EFB3-9D40-FC46-EC9F-FE78D2FBF2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675" y="4457356"/>
            <a:ext cx="1805356" cy="1024167"/>
          </a:xfrm>
          <a:prstGeom prst="rect">
            <a:avLst/>
          </a:prstGeom>
        </p:spPr>
      </p:pic>
      <p:graphicFrame>
        <p:nvGraphicFramePr>
          <p:cNvPr id="5" name="表 4">
            <a:extLst>
              <a:ext uri="{FF2B5EF4-FFF2-40B4-BE49-F238E27FC236}">
                <a16:creationId xmlns:a16="http://schemas.microsoft.com/office/drawing/2014/main" id="{D32D9794-679D-A276-00D5-C357D1F4A140}"/>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10568317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167E0-CA53-F532-2066-B961E21A3DCA}"/>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E9179B31-D6B0-2C46-C848-A45ECFEBC72C}"/>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262DB270-9D53-0703-A817-30EF1A3F1ECC}"/>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5" name="四角形: 角を丸くする 4">
            <a:extLst>
              <a:ext uri="{FF2B5EF4-FFF2-40B4-BE49-F238E27FC236}">
                <a16:creationId xmlns:a16="http://schemas.microsoft.com/office/drawing/2014/main" id="{9E6BDD95-502E-8063-442D-60396C69094A}"/>
              </a:ext>
            </a:extLst>
          </p:cNvPr>
          <p:cNvSpPr/>
          <p:nvPr/>
        </p:nvSpPr>
        <p:spPr>
          <a:xfrm>
            <a:off x="241699" y="1389141"/>
            <a:ext cx="4140000" cy="4968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6" name="表 5">
            <a:extLst>
              <a:ext uri="{FF2B5EF4-FFF2-40B4-BE49-F238E27FC236}">
                <a16:creationId xmlns:a16="http://schemas.microsoft.com/office/drawing/2014/main" id="{F676ECB5-6BA2-2CD4-AD4F-268A13A0FA15}"/>
              </a:ext>
            </a:extLst>
          </p:cNvPr>
          <p:cNvGraphicFramePr>
            <a:graphicFrameLocks noGrp="1"/>
          </p:cNvGraphicFramePr>
          <p:nvPr>
            <p:extLst>
              <p:ext uri="{D42A27DB-BD31-4B8C-83A1-F6EECF244321}">
                <p14:modId xmlns:p14="http://schemas.microsoft.com/office/powerpoint/2010/main" val="870878952"/>
              </p:ext>
            </p:extLst>
          </p:nvPr>
        </p:nvGraphicFramePr>
        <p:xfrm>
          <a:off x="241699"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➒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判断力低下の不当利用</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7" name="四角形: 角を丸くする 6">
            <a:extLst>
              <a:ext uri="{FF2B5EF4-FFF2-40B4-BE49-F238E27FC236}">
                <a16:creationId xmlns:a16="http://schemas.microsoft.com/office/drawing/2014/main" id="{5EBD8DF4-CAD4-703D-D6EA-76300D404691}"/>
              </a:ext>
            </a:extLst>
          </p:cNvPr>
          <p:cNvSpPr/>
          <p:nvPr/>
        </p:nvSpPr>
        <p:spPr>
          <a:xfrm>
            <a:off x="4670375" y="1389141"/>
            <a:ext cx="4140000" cy="4968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8" name="表 7">
            <a:extLst>
              <a:ext uri="{FF2B5EF4-FFF2-40B4-BE49-F238E27FC236}">
                <a16:creationId xmlns:a16="http://schemas.microsoft.com/office/drawing/2014/main" id="{E4DAFA9A-6794-362F-2CD7-0E4D310DD50D}"/>
              </a:ext>
            </a:extLst>
          </p:cNvPr>
          <p:cNvGraphicFramePr>
            <a:graphicFrameLocks noGrp="1"/>
          </p:cNvGraphicFramePr>
          <p:nvPr>
            <p:extLst>
              <p:ext uri="{D42A27DB-BD31-4B8C-83A1-F6EECF244321}">
                <p14:modId xmlns:p14="http://schemas.microsoft.com/office/powerpoint/2010/main" val="1262681616"/>
              </p:ext>
            </p:extLst>
          </p:nvPr>
        </p:nvGraphicFramePr>
        <p:xfrm>
          <a:off x="4670375" y="1572020"/>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ctr">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➓ </a:t>
                      </a: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霊感商法等</a:t>
                      </a:r>
                    </a:p>
                  </a:txBody>
                  <a:tcPr marL="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9" name="テキスト ボックス 8">
            <a:extLst>
              <a:ext uri="{FF2B5EF4-FFF2-40B4-BE49-F238E27FC236}">
                <a16:creationId xmlns:a16="http://schemas.microsoft.com/office/drawing/2014/main" id="{B9024270-6F70-8E16-0573-02F02C299ED4}"/>
              </a:ext>
            </a:extLst>
          </p:cNvPr>
          <p:cNvSpPr txBox="1"/>
          <p:nvPr/>
        </p:nvSpPr>
        <p:spPr>
          <a:xfrm>
            <a:off x="241698" y="2140609"/>
            <a:ext cx="4139999" cy="748204"/>
          </a:xfrm>
          <a:prstGeom prst="rect">
            <a:avLst/>
          </a:prstGeom>
          <a:noFill/>
        </p:spPr>
        <p:txBody>
          <a:bodyPr wrap="square" lIns="180000" tIns="108000" rIns="108000" bIns="0" anchor="t" anchorCtr="0">
            <a:spAutoFit/>
          </a:bodyPr>
          <a:lstStyle/>
          <a:p>
            <a:pPr>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判断力低下による生活への不安をあおり勧誘した。</a:t>
            </a:r>
          </a:p>
        </p:txBody>
      </p:sp>
      <p:sp>
        <p:nvSpPr>
          <p:cNvPr id="10" name="テキスト ボックス 9">
            <a:extLst>
              <a:ext uri="{FF2B5EF4-FFF2-40B4-BE49-F238E27FC236}">
                <a16:creationId xmlns:a16="http://schemas.microsoft.com/office/drawing/2014/main" id="{306B600E-E876-BFAB-D714-B1B59F7BCBED}"/>
              </a:ext>
            </a:extLst>
          </p:cNvPr>
          <p:cNvSpPr txBox="1"/>
          <p:nvPr/>
        </p:nvSpPr>
        <p:spPr>
          <a:xfrm>
            <a:off x="4662588" y="2140609"/>
            <a:ext cx="4139999" cy="1786950"/>
          </a:xfrm>
          <a:prstGeom prst="rect">
            <a:avLst/>
          </a:prstGeom>
          <a:noFill/>
        </p:spPr>
        <p:txBody>
          <a:bodyPr wrap="square" lIns="180000" tIns="108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霊感等の特別な能力により、消費者</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またはその親族の生命等の現在生じ</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もしくは将来生じ得る重大な不利益を回避できないとの不安をあおり、または不安に乗じて、勧誘した。</a:t>
            </a:r>
          </a:p>
        </p:txBody>
      </p:sp>
      <p:sp>
        <p:nvSpPr>
          <p:cNvPr id="11" name="テキスト ボックス 10">
            <a:extLst>
              <a:ext uri="{FF2B5EF4-FFF2-40B4-BE49-F238E27FC236}">
                <a16:creationId xmlns:a16="http://schemas.microsoft.com/office/drawing/2014/main" id="{1550F1FF-7E4D-8826-DE37-A4866BBB1DB9}"/>
              </a:ext>
            </a:extLst>
          </p:cNvPr>
          <p:cNvSpPr txBox="1"/>
          <p:nvPr/>
        </p:nvSpPr>
        <p:spPr>
          <a:xfrm>
            <a:off x="395288" y="3130011"/>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79413" indent="-37941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加齢により判断力が低下した消費者に対し、「投資用マンションを買わないと生活が苦しくなる」と告げて勧誘した。</a:t>
            </a:r>
          </a:p>
        </p:txBody>
      </p:sp>
      <p:sp>
        <p:nvSpPr>
          <p:cNvPr id="12" name="テキスト ボックス 11">
            <a:extLst>
              <a:ext uri="{FF2B5EF4-FFF2-40B4-BE49-F238E27FC236}">
                <a16:creationId xmlns:a16="http://schemas.microsoft.com/office/drawing/2014/main" id="{447B3946-3205-B479-C41E-F449D25251D8}"/>
              </a:ext>
            </a:extLst>
          </p:cNvPr>
          <p:cNvSpPr txBox="1"/>
          <p:nvPr/>
        </p:nvSpPr>
        <p:spPr>
          <a:xfrm>
            <a:off x="4811146" y="4069811"/>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60363" indent="-36036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「あなたには霊がついている。そのままでは病気が悪化する。この数珠を買えば良くなる」と告げて勧誘した。</a:t>
            </a:r>
          </a:p>
        </p:txBody>
      </p:sp>
      <p:pic>
        <p:nvPicPr>
          <p:cNvPr id="35" name="図 34" descr="おもちゃ, 人形, 食品 が含まれている画像&#10;&#10;自動的に生成された説明">
            <a:extLst>
              <a:ext uri="{FF2B5EF4-FFF2-40B4-BE49-F238E27FC236}">
                <a16:creationId xmlns:a16="http://schemas.microsoft.com/office/drawing/2014/main" id="{4AE9CCE5-DB5F-8467-FAF5-C0AED186DB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3466" y="5220405"/>
            <a:ext cx="1913819" cy="1026000"/>
          </a:xfrm>
          <a:prstGeom prst="rect">
            <a:avLst/>
          </a:prstGeom>
        </p:spPr>
      </p:pic>
      <p:pic>
        <p:nvPicPr>
          <p:cNvPr id="37" name="図 36" descr="挿絵 が含まれている画像&#10;&#10;自動的に生成された説明">
            <a:extLst>
              <a:ext uri="{FF2B5EF4-FFF2-40B4-BE49-F238E27FC236}">
                <a16:creationId xmlns:a16="http://schemas.microsoft.com/office/drawing/2014/main" id="{DBF328FD-6D43-01F0-08D3-DB4E516989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1046" y="4938740"/>
            <a:ext cx="2361307" cy="1026000"/>
          </a:xfrm>
          <a:prstGeom prst="rect">
            <a:avLst/>
          </a:prstGeom>
        </p:spPr>
      </p:pic>
      <p:graphicFrame>
        <p:nvGraphicFramePr>
          <p:cNvPr id="13" name="表 12">
            <a:extLst>
              <a:ext uri="{FF2B5EF4-FFF2-40B4-BE49-F238E27FC236}">
                <a16:creationId xmlns:a16="http://schemas.microsoft.com/office/drawing/2014/main" id="{37190529-7DF8-985D-163E-0A702A51C47D}"/>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1712982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F65FE9-D110-F209-0B10-FBE686BAD634}"/>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1AF0E78B-BD93-4FE8-850B-2FEF3E67EECD}"/>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85F207E0-D6E8-1CCD-0F28-54B5E60E6E03}"/>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19" name="四角形: 角を丸くする 18">
            <a:extLst>
              <a:ext uri="{FF2B5EF4-FFF2-40B4-BE49-F238E27FC236}">
                <a16:creationId xmlns:a16="http://schemas.microsoft.com/office/drawing/2014/main" id="{4F0246C5-DE7D-DA9B-4384-8DE7869D37BF}"/>
              </a:ext>
            </a:extLst>
          </p:cNvPr>
          <p:cNvSpPr/>
          <p:nvPr/>
        </p:nvSpPr>
        <p:spPr>
          <a:xfrm>
            <a:off x="241699"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0" name="表 19">
            <a:extLst>
              <a:ext uri="{FF2B5EF4-FFF2-40B4-BE49-F238E27FC236}">
                <a16:creationId xmlns:a16="http://schemas.microsoft.com/office/drawing/2014/main" id="{20C1F98B-CA27-2498-EF1D-93F790C6B750}"/>
              </a:ext>
            </a:extLst>
          </p:cNvPr>
          <p:cNvGraphicFramePr>
            <a:graphicFrameLocks noGrp="1"/>
          </p:cNvGraphicFramePr>
          <p:nvPr>
            <p:extLst>
              <p:ext uri="{D42A27DB-BD31-4B8C-83A1-F6EECF244321}">
                <p14:modId xmlns:p14="http://schemas.microsoft.com/office/powerpoint/2010/main" val="29925172"/>
              </p:ext>
            </p:extLst>
          </p:nvPr>
        </p:nvGraphicFramePr>
        <p:xfrm>
          <a:off x="241699" y="1572020"/>
          <a:ext cx="4140000" cy="845485"/>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⓫　</a:t>
                      </a:r>
                      <a:r>
                        <a:rPr kumimoji="1" lang="ja-JP" altLang="en-US" sz="19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契約締結前に債務の内容を</a:t>
                      </a:r>
                      <a:br>
                        <a:rPr kumimoji="1" lang="en-US" altLang="ja-JP" sz="19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9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実施し、原状回復を困難にする行為</a:t>
                      </a:r>
                    </a:p>
                  </a:txBody>
                  <a:tcPr marL="180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21" name="四角形: 角を丸くする 20">
            <a:extLst>
              <a:ext uri="{FF2B5EF4-FFF2-40B4-BE49-F238E27FC236}">
                <a16:creationId xmlns:a16="http://schemas.microsoft.com/office/drawing/2014/main" id="{1D4808D5-A931-4DBF-E1AC-19B03E440B85}"/>
              </a:ext>
            </a:extLst>
          </p:cNvPr>
          <p:cNvSpPr/>
          <p:nvPr/>
        </p:nvSpPr>
        <p:spPr>
          <a:xfrm>
            <a:off x="4670375" y="1389141"/>
            <a:ext cx="4140000" cy="4140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aphicFrame>
        <p:nvGraphicFramePr>
          <p:cNvPr id="22" name="表 21">
            <a:extLst>
              <a:ext uri="{FF2B5EF4-FFF2-40B4-BE49-F238E27FC236}">
                <a16:creationId xmlns:a16="http://schemas.microsoft.com/office/drawing/2014/main" id="{507737B9-DCC6-9D62-4DD6-4172E4D4E0BD}"/>
              </a:ext>
            </a:extLst>
          </p:cNvPr>
          <p:cNvGraphicFramePr>
            <a:graphicFrameLocks noGrp="1"/>
          </p:cNvGraphicFramePr>
          <p:nvPr>
            <p:extLst>
              <p:ext uri="{D42A27DB-BD31-4B8C-83A1-F6EECF244321}">
                <p14:modId xmlns:p14="http://schemas.microsoft.com/office/powerpoint/2010/main" val="61699531"/>
              </p:ext>
            </p:extLst>
          </p:nvPr>
        </p:nvGraphicFramePr>
        <p:xfrm>
          <a:off x="4670375" y="1572020"/>
          <a:ext cx="4140000" cy="845485"/>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⓬ </a:t>
                      </a:r>
                      <a:r>
                        <a:rPr kumimoji="1" lang="ja-JP" altLang="en-US" sz="19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契約前に正当な理由がないのに</a:t>
                      </a:r>
                      <a:br>
                        <a:rPr kumimoji="1" lang="en-US" altLang="ja-JP" sz="19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9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実施した行為の損失補償請求行為　</a:t>
                      </a:r>
                    </a:p>
                  </a:txBody>
                  <a:tcPr marL="180000" marR="0" marT="72000" marB="72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23" name="テキスト ボックス 22">
            <a:extLst>
              <a:ext uri="{FF2B5EF4-FFF2-40B4-BE49-F238E27FC236}">
                <a16:creationId xmlns:a16="http://schemas.microsoft.com/office/drawing/2014/main" id="{8BCB384C-90C7-1950-3CF8-F609884ABC69}"/>
              </a:ext>
            </a:extLst>
          </p:cNvPr>
          <p:cNvSpPr txBox="1"/>
          <p:nvPr/>
        </p:nvSpPr>
        <p:spPr>
          <a:xfrm>
            <a:off x="241698" y="2459922"/>
            <a:ext cx="4139999" cy="1513404"/>
          </a:xfrm>
          <a:prstGeom prst="rect">
            <a:avLst/>
          </a:prstGeom>
          <a:noFill/>
        </p:spPr>
        <p:txBody>
          <a:bodyPr wrap="square" lIns="180000" tIns="180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契約締結前に、契約による義務の全部もしくは一部を実施し、または目的物の原状を変更し、実施前の原状の回復を著しく困難にした。</a:t>
            </a:r>
          </a:p>
        </p:txBody>
      </p:sp>
      <p:sp>
        <p:nvSpPr>
          <p:cNvPr id="24" name="テキスト ボックス 23">
            <a:extLst>
              <a:ext uri="{FF2B5EF4-FFF2-40B4-BE49-F238E27FC236}">
                <a16:creationId xmlns:a16="http://schemas.microsoft.com/office/drawing/2014/main" id="{05E9907B-8ED7-6A76-6594-291D45C32AC8}"/>
              </a:ext>
            </a:extLst>
          </p:cNvPr>
          <p:cNvSpPr txBox="1"/>
          <p:nvPr/>
        </p:nvSpPr>
        <p:spPr>
          <a:xfrm>
            <a:off x="4662588" y="2459922"/>
            <a:ext cx="4139999" cy="1167156"/>
          </a:xfrm>
          <a:prstGeom prst="rect">
            <a:avLst/>
          </a:prstGeom>
          <a:noFill/>
        </p:spPr>
        <p:txBody>
          <a:bodyPr wrap="square" lIns="180000" tIns="180000" rIns="108000" bIns="0" anchor="t" anchorCtr="0">
            <a:spAutoFit/>
          </a:bodyPr>
          <a:lstStyle/>
          <a:p>
            <a:pPr algn="just">
              <a:lnSpc>
                <a:spcPts val="2700"/>
              </a:lnSpc>
              <a:buClr>
                <a:srgbClr val="FCC325"/>
              </a:buClr>
            </a:pPr>
            <a:r>
              <a:rPr lang="ja-JP" altLang="en-US" dirty="0">
                <a:latin typeface="BIZ UDPゴシック" panose="020B0400000000000000" pitchFamily="50" charset="-128"/>
                <a:ea typeface="BIZ UDPゴシック" panose="020B0400000000000000" pitchFamily="50" charset="-128"/>
              </a:rPr>
              <a:t>契約締結前に、契約締結を目指した事業活動を実施し、これにより生じた損失の補償を請求する旨等を告げた。</a:t>
            </a:r>
          </a:p>
        </p:txBody>
      </p:sp>
      <p:sp>
        <p:nvSpPr>
          <p:cNvPr id="25" name="テキスト ボックス 24">
            <a:extLst>
              <a:ext uri="{FF2B5EF4-FFF2-40B4-BE49-F238E27FC236}">
                <a16:creationId xmlns:a16="http://schemas.microsoft.com/office/drawing/2014/main" id="{A77E09CA-5FDC-8252-256B-77A476A6BA06}"/>
              </a:ext>
            </a:extLst>
          </p:cNvPr>
          <p:cNvSpPr txBox="1"/>
          <p:nvPr/>
        </p:nvSpPr>
        <p:spPr>
          <a:xfrm>
            <a:off x="395288" y="4204065"/>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79413" indent="-37941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貴金属の買取りの際に指輪に付いていた宝石を鑑定のために取り外し、元に戻すことを著しく困難にして勧誘した。</a:t>
            </a:r>
          </a:p>
        </p:txBody>
      </p:sp>
      <p:sp>
        <p:nvSpPr>
          <p:cNvPr id="26" name="テキスト ボックス 25">
            <a:extLst>
              <a:ext uri="{FF2B5EF4-FFF2-40B4-BE49-F238E27FC236}">
                <a16:creationId xmlns:a16="http://schemas.microsoft.com/office/drawing/2014/main" id="{61CD0D62-BBF2-FDC5-C551-C4AEAEDF4C63}"/>
              </a:ext>
            </a:extLst>
          </p:cNvPr>
          <p:cNvSpPr txBox="1"/>
          <p:nvPr/>
        </p:nvSpPr>
        <p:spPr>
          <a:xfrm>
            <a:off x="4811146" y="4204065"/>
            <a:ext cx="3842884" cy="964746"/>
          </a:xfrm>
          <a:prstGeom prst="roundRect">
            <a:avLst>
              <a:gd name="adj" fmla="val 10912"/>
            </a:avLst>
          </a:prstGeom>
          <a:solidFill>
            <a:srgbClr val="F0DC61">
              <a:alpha val="60000"/>
            </a:srgbClr>
          </a:solidFill>
        </p:spPr>
        <p:txBody>
          <a:bodyPr wrap="square" lIns="72000" tIns="72000" rIns="72000" bIns="72000" anchor="t" anchorCtr="0">
            <a:spAutoFit/>
          </a:bodyPr>
          <a:lstStyle/>
          <a:p>
            <a:pPr marL="360363" indent="-360363" algn="just">
              <a:lnSpc>
                <a:spcPts val="2100"/>
              </a:lnSpc>
              <a:buClr>
                <a:srgbClr val="FCC325"/>
              </a:buClr>
            </a:pP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例</a:t>
            </a:r>
            <a:r>
              <a:rPr lang="en-US" altLang="ja-JP" sz="1400" b="1" dirty="0">
                <a:latin typeface="BIZ UDPゴシック" panose="020B0400000000000000" pitchFamily="50" charset="-128"/>
                <a:ea typeface="BIZ UDPゴシック" panose="020B0400000000000000" pitchFamily="50" charset="-128"/>
              </a:rPr>
              <a:t>〉</a:t>
            </a:r>
            <a:r>
              <a:rPr lang="ja-JP" altLang="en-US" sz="1400" b="1" dirty="0">
                <a:latin typeface="BIZ UDPゴシック" panose="020B0400000000000000" pitchFamily="50" charset="-128"/>
                <a:ea typeface="BIZ UDPゴシック" panose="020B0400000000000000" pitchFamily="50" charset="-128"/>
              </a:rPr>
              <a:t>マンション投資の勧誘を受け、断ろうとしたが、「断るなら、ここに来るまでの交通費を支払え」と告げて勧誘した。</a:t>
            </a:r>
          </a:p>
        </p:txBody>
      </p:sp>
      <p:graphicFrame>
        <p:nvGraphicFramePr>
          <p:cNvPr id="5" name="表 4">
            <a:extLst>
              <a:ext uri="{FF2B5EF4-FFF2-40B4-BE49-F238E27FC236}">
                <a16:creationId xmlns:a16="http://schemas.microsoft.com/office/drawing/2014/main" id="{40CB9D2B-3352-7BC1-0D89-D4ABB6A90875}"/>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67698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F998D3-3078-E510-D815-1972C89CEE86}"/>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A2598354-EDBD-E1A6-1B69-CD508C3E3C6C}"/>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00BB5DD1-5249-7CD0-6F99-0F3035450E19}"/>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5" name="テキスト ボックス 4">
            <a:extLst>
              <a:ext uri="{FF2B5EF4-FFF2-40B4-BE49-F238E27FC236}">
                <a16:creationId xmlns:a16="http://schemas.microsoft.com/office/drawing/2014/main" id="{E90DD2A6-95E9-CD9B-C62C-1BBFD0A6229E}"/>
              </a:ext>
            </a:extLst>
          </p:cNvPr>
          <p:cNvSpPr txBox="1"/>
          <p:nvPr/>
        </p:nvSpPr>
        <p:spPr>
          <a:xfrm>
            <a:off x="250826" y="1305685"/>
            <a:ext cx="4834882"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契約の取消しができる期間</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aphicFrame>
        <p:nvGraphicFramePr>
          <p:cNvPr id="6" name="表 5">
            <a:extLst>
              <a:ext uri="{FF2B5EF4-FFF2-40B4-BE49-F238E27FC236}">
                <a16:creationId xmlns:a16="http://schemas.microsoft.com/office/drawing/2014/main" id="{982E0EDD-3EA5-A07C-AF17-17B58C56F417}"/>
              </a:ext>
            </a:extLst>
          </p:cNvPr>
          <p:cNvGraphicFramePr>
            <a:graphicFrameLocks noGrp="1"/>
          </p:cNvGraphicFramePr>
          <p:nvPr>
            <p:extLst>
              <p:ext uri="{D42A27DB-BD31-4B8C-83A1-F6EECF244321}">
                <p14:modId xmlns:p14="http://schemas.microsoft.com/office/powerpoint/2010/main" val="2110132890"/>
              </p:ext>
            </p:extLst>
          </p:nvPr>
        </p:nvGraphicFramePr>
        <p:xfrm>
          <a:off x="269876" y="1728976"/>
          <a:ext cx="8540498" cy="1224000"/>
        </p:xfrm>
        <a:graphic>
          <a:graphicData uri="http://schemas.openxmlformats.org/drawingml/2006/table">
            <a:tbl>
              <a:tblPr firstRow="1" bandRow="1"/>
              <a:tblGrid>
                <a:gridCol w="1493972">
                  <a:extLst>
                    <a:ext uri="{9D8B030D-6E8A-4147-A177-3AD203B41FA5}">
                      <a16:colId xmlns:a16="http://schemas.microsoft.com/office/drawing/2014/main" val="2496050016"/>
                    </a:ext>
                  </a:extLst>
                </a:gridCol>
                <a:gridCol w="3879964">
                  <a:extLst>
                    <a:ext uri="{9D8B030D-6E8A-4147-A177-3AD203B41FA5}">
                      <a16:colId xmlns:a16="http://schemas.microsoft.com/office/drawing/2014/main" val="3767833286"/>
                    </a:ext>
                  </a:extLst>
                </a:gridCol>
                <a:gridCol w="3166562">
                  <a:extLst>
                    <a:ext uri="{9D8B030D-6E8A-4147-A177-3AD203B41FA5}">
                      <a16:colId xmlns:a16="http://schemas.microsoft.com/office/drawing/2014/main" val="1429153616"/>
                    </a:ext>
                  </a:extLst>
                </a:gridCol>
              </a:tblGrid>
              <a:tr h="61200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短期</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l"/>
                      <a:r>
                        <a:rPr kumimoji="1" lang="ja-JP" altLang="en-US" sz="1600" b="0" dirty="0">
                          <a:latin typeface="BIZ UDPゴシック" panose="020B0400000000000000" pitchFamily="50" charset="-128"/>
                          <a:ea typeface="BIZ UDPゴシック" panose="020B0400000000000000" pitchFamily="50" charset="-128"/>
                        </a:rPr>
                        <a:t>追認ができるとき</a:t>
                      </a:r>
                      <a:r>
                        <a:rPr kumimoji="1" lang="ja-JP" altLang="en-US" sz="1600" b="0" baseline="30000" dirty="0">
                          <a:latin typeface="BIZ UDPゴシック" panose="020B0400000000000000" pitchFamily="50" charset="-128"/>
                          <a:ea typeface="BIZ UDPゴシック" panose="020B0400000000000000" pitchFamily="50" charset="-128"/>
                        </a:rPr>
                        <a:t>（</a:t>
                      </a:r>
                      <a:r>
                        <a:rPr kumimoji="1" lang="en-US" altLang="ja-JP" sz="1600" b="0" baseline="30000" dirty="0">
                          <a:latin typeface="BIZ UDPゴシック" panose="020B0400000000000000" pitchFamily="50" charset="-128"/>
                          <a:ea typeface="BIZ UDPゴシック" panose="020B0400000000000000" pitchFamily="50" charset="-128"/>
                        </a:rPr>
                        <a:t>※</a:t>
                      </a:r>
                      <a:r>
                        <a:rPr kumimoji="1" lang="ja-JP" altLang="en-US" sz="1600" b="0" baseline="30000" dirty="0">
                          <a:latin typeface="BIZ UDPゴシック" panose="020B0400000000000000" pitchFamily="50" charset="-128"/>
                          <a:ea typeface="BIZ UDPゴシック" panose="020B0400000000000000" pitchFamily="50" charset="-128"/>
                        </a:rPr>
                        <a:t>）</a:t>
                      </a:r>
                      <a:r>
                        <a:rPr kumimoji="1" lang="ja-JP" altLang="en-US" sz="1600" b="0" dirty="0">
                          <a:latin typeface="BIZ UDPゴシック" panose="020B0400000000000000" pitchFamily="50" charset="-128"/>
                          <a:ea typeface="BIZ UDPゴシック" panose="020B0400000000000000" pitchFamily="50" charset="-128"/>
                        </a:rPr>
                        <a:t>から</a:t>
                      </a:r>
                      <a:r>
                        <a:rPr kumimoji="1" lang="ja-JP" altLang="en-US" sz="2000" b="1" dirty="0">
                          <a:latin typeface="BIZ UDPゴシック" panose="020B0400000000000000" pitchFamily="50" charset="-128"/>
                          <a:ea typeface="BIZ UDPゴシック" panose="020B0400000000000000" pitchFamily="50" charset="-128"/>
                        </a:rPr>
                        <a:t>１年間 </a:t>
                      </a:r>
                      <a:endParaRPr kumimoji="1" lang="ja-JP" altLang="en-US" sz="1600" b="1" dirty="0">
                        <a:latin typeface="BIZ UDPゴシック" panose="020B0400000000000000" pitchFamily="50" charset="-128"/>
                        <a:ea typeface="BIZ UDPゴシック" panose="020B0400000000000000" pitchFamily="50" charset="-128"/>
                      </a:endParaRPr>
                    </a:p>
                  </a:txBody>
                  <a:tcPr marL="180000" marR="36000"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noFill/>
                  </a:tcPr>
                </a:tc>
                <a:tc>
                  <a:txBody>
                    <a:bodyPr/>
                    <a:lstStyle/>
                    <a:p>
                      <a:pPr algn="l"/>
                      <a:r>
                        <a:rPr kumimoji="1" lang="ja-JP" altLang="en-US" sz="1600" b="1" dirty="0">
                          <a:latin typeface="BIZ UDPゴシック" panose="020B0400000000000000" pitchFamily="50" charset="-128"/>
                          <a:ea typeface="BIZ UDPゴシック" panose="020B0400000000000000" pitchFamily="50" charset="-128"/>
                        </a:rPr>
                        <a:t>霊感商法は、３年間</a:t>
                      </a:r>
                    </a:p>
                  </a:txBody>
                  <a:tcPr marL="180000" marR="36000"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noFill/>
                  </a:tcPr>
                </a:tc>
                <a:extLst>
                  <a:ext uri="{0D108BD9-81ED-4DB2-BD59-A6C34878D82A}">
                    <a16:rowId xmlns:a16="http://schemas.microsoft.com/office/drawing/2014/main" val="345351824"/>
                  </a:ext>
                </a:extLst>
              </a:tr>
              <a:tr h="612000">
                <a:tc>
                  <a:txBody>
                    <a:bodyPr/>
                    <a:lstStyle/>
                    <a:p>
                      <a:pPr algn="ctr"/>
                      <a:r>
                        <a:rPr kumimoji="1" lang="ja-JP" altLang="en-US" sz="1600" b="1" dirty="0">
                          <a:latin typeface="BIZ UDPゴシック" panose="020B0400000000000000" pitchFamily="50" charset="-128"/>
                          <a:ea typeface="BIZ UDPゴシック" panose="020B0400000000000000" pitchFamily="50" charset="-128"/>
                        </a:rPr>
                        <a:t>長期</a:t>
                      </a:r>
                    </a:p>
                  </a:txBody>
                  <a:tcPr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solidFill>
                      <a:srgbClr val="F0DC61">
                        <a:alpha val="40000"/>
                      </a:srgbClr>
                    </a:solidFill>
                  </a:tcPr>
                </a:tc>
                <a:tc>
                  <a:txBody>
                    <a:bodyPr/>
                    <a:lstStyle/>
                    <a:p>
                      <a:pPr algn="l"/>
                      <a:r>
                        <a:rPr kumimoji="1" lang="ja-JP" altLang="en-US" sz="1600" b="0" dirty="0">
                          <a:latin typeface="BIZ UDPゴシック" panose="020B0400000000000000" pitchFamily="50" charset="-128"/>
                          <a:ea typeface="BIZ UDPゴシック" panose="020B0400000000000000" pitchFamily="50" charset="-128"/>
                        </a:rPr>
                        <a:t>契約の締結のときから</a:t>
                      </a:r>
                      <a:r>
                        <a:rPr kumimoji="1" lang="ja-JP" altLang="en-US" sz="2000" b="1" dirty="0">
                          <a:latin typeface="BIZ UDPゴシック" panose="020B0400000000000000" pitchFamily="50" charset="-128"/>
                          <a:ea typeface="BIZ UDPゴシック" panose="020B0400000000000000" pitchFamily="50" charset="-128"/>
                        </a:rPr>
                        <a:t>５年間 </a:t>
                      </a:r>
                      <a:endParaRPr kumimoji="1" lang="ja-JP" altLang="en-US" sz="1600" b="1" dirty="0">
                        <a:latin typeface="BIZ UDPゴシック" panose="020B0400000000000000" pitchFamily="50" charset="-128"/>
                        <a:ea typeface="BIZ UDPゴシック" panose="020B0400000000000000" pitchFamily="50" charset="-128"/>
                      </a:endParaRPr>
                    </a:p>
                  </a:txBody>
                  <a:tcPr marL="180000" marR="36000"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noFill/>
                  </a:tcPr>
                </a:tc>
                <a:tc>
                  <a:txBody>
                    <a:bodyPr/>
                    <a:lstStyle/>
                    <a:p>
                      <a:pPr algn="l"/>
                      <a:r>
                        <a:rPr kumimoji="1" lang="ja-JP" altLang="en-US" sz="1600" b="1" dirty="0">
                          <a:latin typeface="BIZ UDPゴシック" panose="020B0400000000000000" pitchFamily="50" charset="-128"/>
                          <a:ea typeface="BIZ UDPゴシック" panose="020B0400000000000000" pitchFamily="50" charset="-128"/>
                        </a:rPr>
                        <a:t>霊感商法は、</a:t>
                      </a:r>
                      <a:r>
                        <a:rPr kumimoji="1" lang="en-US" altLang="ja-JP" sz="1600" b="1" dirty="0">
                          <a:latin typeface="BIZ UDPゴシック" panose="020B0400000000000000" pitchFamily="50" charset="-128"/>
                          <a:ea typeface="BIZ UDPゴシック" panose="020B0400000000000000" pitchFamily="50" charset="-128"/>
                        </a:rPr>
                        <a:t>10</a:t>
                      </a:r>
                      <a:r>
                        <a:rPr kumimoji="1" lang="ja-JP" altLang="en-US" sz="1600" b="1" dirty="0">
                          <a:latin typeface="BIZ UDPゴシック" panose="020B0400000000000000" pitchFamily="50" charset="-128"/>
                          <a:ea typeface="BIZ UDPゴシック" panose="020B0400000000000000" pitchFamily="50" charset="-128"/>
                        </a:rPr>
                        <a:t>年間</a:t>
                      </a:r>
                    </a:p>
                  </a:txBody>
                  <a:tcPr marL="180000" marR="36000" anchor="ctr">
                    <a:lnL w="19050" cap="flat" cmpd="sng" algn="ctr">
                      <a:solidFill>
                        <a:srgbClr val="FCC325"/>
                      </a:solidFill>
                      <a:prstDash val="solid"/>
                      <a:round/>
                      <a:headEnd type="none" w="med" len="med"/>
                      <a:tailEnd type="none" w="med" len="med"/>
                    </a:lnL>
                    <a:lnR w="19050" cap="flat" cmpd="sng" algn="ctr">
                      <a:solidFill>
                        <a:srgbClr val="FCC325"/>
                      </a:solid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noFill/>
                  </a:tcPr>
                </a:tc>
                <a:extLst>
                  <a:ext uri="{0D108BD9-81ED-4DB2-BD59-A6C34878D82A}">
                    <a16:rowId xmlns:a16="http://schemas.microsoft.com/office/drawing/2014/main" val="2740308174"/>
                  </a:ext>
                </a:extLst>
              </a:tr>
            </a:tbl>
          </a:graphicData>
        </a:graphic>
      </p:graphicFrame>
      <p:grpSp>
        <p:nvGrpSpPr>
          <p:cNvPr id="10" name="グループ化 9">
            <a:extLst>
              <a:ext uri="{FF2B5EF4-FFF2-40B4-BE49-F238E27FC236}">
                <a16:creationId xmlns:a16="http://schemas.microsoft.com/office/drawing/2014/main" id="{08648D42-C73A-05B8-9DB5-999519A871DD}"/>
              </a:ext>
            </a:extLst>
          </p:cNvPr>
          <p:cNvGrpSpPr/>
          <p:nvPr/>
        </p:nvGrpSpPr>
        <p:grpSpPr>
          <a:xfrm>
            <a:off x="269876" y="3577834"/>
            <a:ext cx="8496000" cy="648000"/>
            <a:chOff x="269876" y="3577834"/>
            <a:chExt cx="8496000" cy="648000"/>
          </a:xfrm>
        </p:grpSpPr>
        <p:sp>
          <p:nvSpPr>
            <p:cNvPr id="8" name="角丸四角形 8">
              <a:extLst>
                <a:ext uri="{FF2B5EF4-FFF2-40B4-BE49-F238E27FC236}">
                  <a16:creationId xmlns:a16="http://schemas.microsoft.com/office/drawing/2014/main" id="{4433A3F5-4031-8DE6-5EA9-E85128F51E8B}"/>
                </a:ext>
              </a:extLst>
            </p:cNvPr>
            <p:cNvSpPr/>
            <p:nvPr/>
          </p:nvSpPr>
          <p:spPr bwMode="auto">
            <a:xfrm rot="10800000" flipH="1" flipV="1">
              <a:off x="269876" y="3577834"/>
              <a:ext cx="8496000" cy="648000"/>
            </a:xfrm>
            <a:prstGeom prst="roundRect">
              <a:avLst>
                <a:gd name="adj" fmla="val 9567"/>
              </a:avLst>
            </a:prstGeom>
            <a:solidFill>
              <a:srgbClr val="F0DC61">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0CAA7E5E-1295-A59C-874D-60235B217159}"/>
                </a:ext>
              </a:extLst>
            </p:cNvPr>
            <p:cNvSpPr txBox="1"/>
            <p:nvPr/>
          </p:nvSpPr>
          <p:spPr>
            <a:xfrm>
              <a:off x="307975" y="3652412"/>
              <a:ext cx="8201025" cy="498845"/>
            </a:xfrm>
            <a:prstGeom prst="rect">
              <a:avLst/>
            </a:prstGeom>
            <a:noFill/>
          </p:spPr>
          <p:txBody>
            <a:bodyPr wrap="square" lIns="36000" tIns="36000" rIns="36000" bIns="36000">
              <a:spAutoFit/>
            </a:bodyPr>
            <a:lstStyle>
              <a:defPPr>
                <a:defRPr lang="en-US"/>
              </a:defPPr>
              <a:lvl1pPr algn="just">
                <a:lnSpc>
                  <a:spcPts val="1200"/>
                </a:lnSpc>
                <a:defRPr sz="850" b="1" i="0" u="none" strike="noStrike" baseline="0">
                  <a:latin typeface="BIZ UDPゴシック" panose="020B0400000000000000" pitchFamily="50" charset="-128"/>
                  <a:ea typeface="BIZ UDPゴシック" panose="020B0400000000000000" pitchFamily="50" charset="-128"/>
                </a:defRPr>
              </a:lvl1pPr>
            </a:lstStyle>
            <a:p>
              <a:pPr>
                <a:lnSpc>
                  <a:spcPts val="1800"/>
                </a:lnSpc>
              </a:pPr>
              <a:r>
                <a:rPr lang="ja-JP" altLang="en-US" sz="1200" dirty="0"/>
                <a:t>（</a:t>
              </a:r>
              <a:r>
                <a:rPr lang="en-US" altLang="ja-JP" sz="1200" dirty="0"/>
                <a:t>※</a:t>
              </a:r>
              <a:r>
                <a:rPr lang="ja-JP" altLang="en-US" sz="1200" dirty="0"/>
                <a:t>）「追認ができるとき」とは</a:t>
              </a:r>
            </a:p>
            <a:p>
              <a:pPr marL="319088">
                <a:lnSpc>
                  <a:spcPts val="1800"/>
                </a:lnSpc>
              </a:pPr>
              <a:r>
                <a:rPr lang="ja-JP" altLang="en-US" sz="1200" b="0" dirty="0"/>
                <a:t>消費者が誤認をしたことに気づいたときや困惑を脱したとき等、取消しの原因となっていた状況が消滅したときです。</a:t>
              </a:r>
            </a:p>
          </p:txBody>
        </p:sp>
      </p:grpSp>
      <p:graphicFrame>
        <p:nvGraphicFramePr>
          <p:cNvPr id="7" name="表 6">
            <a:extLst>
              <a:ext uri="{FF2B5EF4-FFF2-40B4-BE49-F238E27FC236}">
                <a16:creationId xmlns:a16="http://schemas.microsoft.com/office/drawing/2014/main" id="{2E217119-E3B2-9B2B-5D27-97C26628E8A0}"/>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79421294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CB26AD-F888-D7FD-1224-3103930DD601}"/>
            </a:ext>
          </a:extLst>
        </p:cNvPr>
        <p:cNvGrpSpPr/>
        <p:nvPr/>
      </p:nvGrpSpPr>
      <p:grpSpPr>
        <a:xfrm>
          <a:off x="0" y="0"/>
          <a:ext cx="0" cy="0"/>
          <a:chOff x="0" y="0"/>
          <a:chExt cx="0" cy="0"/>
        </a:xfrm>
      </p:grpSpPr>
      <p:graphicFrame>
        <p:nvGraphicFramePr>
          <p:cNvPr id="22" name="表 21">
            <a:extLst>
              <a:ext uri="{FF2B5EF4-FFF2-40B4-BE49-F238E27FC236}">
                <a16:creationId xmlns:a16="http://schemas.microsoft.com/office/drawing/2014/main" id="{053C8C67-BCAE-799B-7789-44D826CCFC0C}"/>
              </a:ext>
            </a:extLst>
          </p:cNvPr>
          <p:cNvGraphicFramePr>
            <a:graphicFrameLocks noGrp="1"/>
          </p:cNvGraphicFramePr>
          <p:nvPr>
            <p:extLst>
              <p:ext uri="{D42A27DB-BD31-4B8C-83A1-F6EECF244321}">
                <p14:modId xmlns:p14="http://schemas.microsoft.com/office/powerpoint/2010/main" val="35058190"/>
              </p:ext>
            </p:extLst>
          </p:nvPr>
        </p:nvGraphicFramePr>
        <p:xfrm>
          <a:off x="6045088" y="1786171"/>
          <a:ext cx="2772000" cy="4730401"/>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61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➏ </a:t>
                      </a:r>
                      <a:r>
                        <a:rPr kumimoji="1" lang="ja-JP" altLang="en-US" sz="1800" b="1" dirty="0">
                          <a:solidFill>
                            <a:schemeClr val="tx1"/>
                          </a:solidFill>
                          <a:latin typeface="BIZ UDPゴシック" panose="020B0400000000000000" pitchFamily="50" charset="-128"/>
                          <a:ea typeface="BIZ UDPゴシック" panose="020B0400000000000000" pitchFamily="50" charset="-128"/>
                        </a:rPr>
                        <a:t>過量契約</a:t>
                      </a:r>
                      <a:endParaRPr kumimoji="1" lang="ja-JP" altLang="en-US" sz="2000" b="1" dirty="0">
                        <a:solidFill>
                          <a:schemeClr val="tx1"/>
                        </a:solidFill>
                        <a:latin typeface="BIZ UDPゴシック" panose="020B0400000000000000" pitchFamily="50" charset="-128"/>
                        <a:ea typeface="BIZ UDPゴシック" panose="020B0400000000000000"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253">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rgbClr val="155CAF"/>
                          </a:solidFill>
                          <a:latin typeface="BIZ UDPゴシック" panose="020B0400000000000000" pitchFamily="50" charset="-128"/>
                          <a:ea typeface="BIZ UDPゴシック" panose="020B0400000000000000" pitchFamily="50" charset="-128"/>
                          <a:cs typeface="メイリオ" panose="020B0604030504040204" pitchFamily="50" charset="-128"/>
                        </a:rPr>
                        <a:t>催眠商法</a:t>
                      </a:r>
                    </a:p>
                  </a:txBody>
                  <a:tcPr marL="108000" marR="108000" marT="36000" marB="36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97840"/>
                  </a:ext>
                </a:extLst>
              </a:tr>
              <a:tr h="1693081">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2044963">
                <a:tc>
                  <a:txBody>
                    <a:bodyPr/>
                    <a:lstStyle/>
                    <a:p>
                      <a:pPr algn="just">
                        <a:lnSpc>
                          <a:spcPts val="2100"/>
                        </a:lnSpc>
                      </a:pPr>
                      <a:r>
                        <a:rPr kumimoji="1" lang="ja-JP" altLang="en-US"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会場に人を集め、日用品などをタダ同然で配り場を盛り上げ、冷静な判断ができなくなった人々に健康食品などの高額商品を次々と契約させる行為は「過量契約」に該当する可能性があります。</a:t>
                      </a:r>
                    </a:p>
                  </a:txBody>
                  <a:tcPr marL="108000" marR="108000" marT="108000" marB="108000">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9" name="表 18">
            <a:extLst>
              <a:ext uri="{FF2B5EF4-FFF2-40B4-BE49-F238E27FC236}">
                <a16:creationId xmlns:a16="http://schemas.microsoft.com/office/drawing/2014/main" id="{323516D8-02DC-C0F3-0D8C-A9799A285328}"/>
              </a:ext>
            </a:extLst>
          </p:cNvPr>
          <p:cNvGraphicFramePr>
            <a:graphicFrameLocks noGrp="1"/>
          </p:cNvGraphicFramePr>
          <p:nvPr>
            <p:extLst>
              <p:ext uri="{D42A27DB-BD31-4B8C-83A1-F6EECF244321}">
                <p14:modId xmlns:p14="http://schemas.microsoft.com/office/powerpoint/2010/main" val="1108929347"/>
              </p:ext>
            </p:extLst>
          </p:nvPr>
        </p:nvGraphicFramePr>
        <p:xfrm>
          <a:off x="3190819" y="1787110"/>
          <a:ext cx="2772000" cy="4728523"/>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5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➋ </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断定的判断の提供</a:t>
                      </a: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000">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ja-JP" altLang="en-US" sz="1600" b="1" dirty="0">
                          <a:solidFill>
                            <a:srgbClr val="155CAF"/>
                          </a:solidFill>
                          <a:latin typeface="BIZ UDPゴシック" panose="020B0400000000000000" pitchFamily="50" charset="-128"/>
                          <a:ea typeface="BIZ UDPゴシック" panose="020B0400000000000000" pitchFamily="50" charset="-128"/>
                          <a:cs typeface="メイリオ" panose="020B0604030504040204" pitchFamily="50" charset="-128"/>
                        </a:rPr>
                        <a:t>美容医療</a:t>
                      </a:r>
                    </a:p>
                  </a:txBody>
                  <a:tcPr marL="108000" marR="108000" marT="36000" marB="36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97840"/>
                  </a:ext>
                </a:extLst>
              </a:tr>
              <a:tr h="1692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2044800">
                <a:tc>
                  <a:txBody>
                    <a:bodyPr/>
                    <a:lstStyle/>
                    <a:p>
                      <a:pPr algn="just">
                        <a:lnSpc>
                          <a:spcPts val="2100"/>
                        </a:lnSpc>
                      </a:pPr>
                      <a:r>
                        <a:rPr kumimoji="1" lang="ja-JP" altLang="en-US"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美容医療クリニックでカウンセラーから説明を受ける際に</a:t>
                      </a:r>
                      <a:br>
                        <a:rPr kumimoji="1" lang="en-US" altLang="ja-JP"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「すぐに効果が出る」などと、</a:t>
                      </a:r>
                      <a:br>
                        <a:rPr kumimoji="1" lang="en-US" altLang="ja-JP"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5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確実かのように説明することは「断定的判断の提供」に該当する可能性があります。</a:t>
                      </a:r>
                    </a:p>
                  </a:txBody>
                  <a:tcPr marL="108000" marR="108000" marT="108000" marB="108000">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1" name="表 10">
            <a:extLst>
              <a:ext uri="{FF2B5EF4-FFF2-40B4-BE49-F238E27FC236}">
                <a16:creationId xmlns:a16="http://schemas.microsoft.com/office/drawing/2014/main" id="{44B81E3B-40B3-4AA7-A7CC-6046CB87E4CE}"/>
              </a:ext>
            </a:extLst>
          </p:cNvPr>
          <p:cNvGraphicFramePr>
            <a:graphicFrameLocks noGrp="1"/>
          </p:cNvGraphicFramePr>
          <p:nvPr>
            <p:extLst>
              <p:ext uri="{D42A27DB-BD31-4B8C-83A1-F6EECF244321}">
                <p14:modId xmlns:p14="http://schemas.microsoft.com/office/powerpoint/2010/main" val="283234504"/>
              </p:ext>
            </p:extLst>
          </p:nvPr>
        </p:nvGraphicFramePr>
        <p:xfrm>
          <a:off x="336550" y="1787110"/>
          <a:ext cx="2772000" cy="4728523"/>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572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➊ </a:t>
                      </a:r>
                      <a:r>
                        <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不実の告知</a:t>
                      </a: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96000">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1" lang="zh-TW" altLang="en-US" sz="1600" b="1" dirty="0">
                          <a:solidFill>
                            <a:srgbClr val="155CAF"/>
                          </a:solidFill>
                          <a:latin typeface="BIZ UDPゴシック" panose="020B0400000000000000" pitchFamily="50" charset="-128"/>
                          <a:ea typeface="BIZ UDPゴシック" panose="020B0400000000000000" pitchFamily="50" charset="-128"/>
                          <a:cs typeface="メイリオ" panose="020B0604030504040204" pitchFamily="50" charset="-128"/>
                        </a:rPr>
                        <a:t>訪問販売（点検商法）</a:t>
                      </a:r>
                    </a:p>
                  </a:txBody>
                  <a:tcPr marL="108000" marR="108000" marT="36000" marB="36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06297840"/>
                  </a:ext>
                </a:extLst>
              </a:tr>
              <a:tr h="1692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2044800">
                <a:tc>
                  <a:txBody>
                    <a:bodyPr/>
                    <a:lstStyle/>
                    <a:p>
                      <a:pPr algn="just">
                        <a:lnSpc>
                          <a:spcPts val="2400"/>
                        </a:lnSpc>
                      </a:pPr>
                      <a:r>
                        <a:rPr kumimoji="1" lang="ja-JP" altLang="en-US" sz="16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訪問販売で「屋根瓦がずれている」などと偽の画像を見せて、不安をあおるような行為は「不実の告知」に該当する可能性があります。</a:t>
                      </a:r>
                    </a:p>
                  </a:txBody>
                  <a:tcPr marL="108000" marR="108000" marT="108000" marB="108000">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pic>
        <p:nvPicPr>
          <p:cNvPr id="18" name="図 17" descr="部屋 が含まれている画像&#10;&#10;自動的に生成された説明">
            <a:extLst>
              <a:ext uri="{FF2B5EF4-FFF2-40B4-BE49-F238E27FC236}">
                <a16:creationId xmlns:a16="http://schemas.microsoft.com/office/drawing/2014/main" id="{57429669-7DBD-8637-1E51-AA5F6F93C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44" y="2914054"/>
            <a:ext cx="1667012" cy="1476000"/>
          </a:xfrm>
          <a:prstGeom prst="rect">
            <a:avLst/>
          </a:prstGeom>
        </p:spPr>
      </p:pic>
      <p:pic>
        <p:nvPicPr>
          <p:cNvPr id="16" name="図 15" descr="テキスト&#10;&#10;自動的に生成された説明">
            <a:extLst>
              <a:ext uri="{FF2B5EF4-FFF2-40B4-BE49-F238E27FC236}">
                <a16:creationId xmlns:a16="http://schemas.microsoft.com/office/drawing/2014/main" id="{FF2A052B-9252-F0AB-59CF-8EA13E1069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4895" y="2914054"/>
            <a:ext cx="1503849" cy="1476000"/>
          </a:xfrm>
          <a:prstGeom prst="rect">
            <a:avLst/>
          </a:prstGeom>
        </p:spPr>
      </p:pic>
      <p:sp>
        <p:nvSpPr>
          <p:cNvPr id="3" name="角丸四角形 8">
            <a:extLst>
              <a:ext uri="{FF2B5EF4-FFF2-40B4-BE49-F238E27FC236}">
                <a16:creationId xmlns:a16="http://schemas.microsoft.com/office/drawing/2014/main" id="{EE53CE43-413C-DE64-3746-E088D3970516}"/>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328C49B-2203-C091-A970-320B25960326}"/>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消費者契約法による契約取消し</a:t>
            </a:r>
          </a:p>
        </p:txBody>
      </p:sp>
      <p:sp>
        <p:nvSpPr>
          <p:cNvPr id="7" name="テキスト ボックス 6">
            <a:extLst>
              <a:ext uri="{FF2B5EF4-FFF2-40B4-BE49-F238E27FC236}">
                <a16:creationId xmlns:a16="http://schemas.microsoft.com/office/drawing/2014/main" id="{D6281179-9DE7-262F-50BF-79902C0F7D9C}"/>
              </a:ext>
            </a:extLst>
          </p:cNvPr>
          <p:cNvSpPr txBox="1"/>
          <p:nvPr/>
        </p:nvSpPr>
        <p:spPr>
          <a:xfrm>
            <a:off x="250826" y="1305685"/>
            <a:ext cx="4834882"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教材事例ではこんな場面が該当（例）</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graphicFrame>
        <p:nvGraphicFramePr>
          <p:cNvPr id="10" name="表 9">
            <a:extLst>
              <a:ext uri="{FF2B5EF4-FFF2-40B4-BE49-F238E27FC236}">
                <a16:creationId xmlns:a16="http://schemas.microsoft.com/office/drawing/2014/main" id="{D8BB0413-9AB8-6EB4-3BC1-B23C763874C6}"/>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pic>
        <p:nvPicPr>
          <p:cNvPr id="32" name="図 31">
            <a:extLst>
              <a:ext uri="{FF2B5EF4-FFF2-40B4-BE49-F238E27FC236}">
                <a16:creationId xmlns:a16="http://schemas.microsoft.com/office/drawing/2014/main" id="{05E40324-337F-8FD1-7718-0D77A3793C8D}"/>
              </a:ext>
            </a:extLst>
          </p:cNvPr>
          <p:cNvPicPr>
            <a:picLocks noChangeAspect="1"/>
          </p:cNvPicPr>
          <p:nvPr/>
        </p:nvPicPr>
        <p:blipFill>
          <a:blip r:embed="rId4"/>
          <a:stretch>
            <a:fillRect/>
          </a:stretch>
        </p:blipFill>
        <p:spPr>
          <a:xfrm>
            <a:off x="6488431" y="3209011"/>
            <a:ext cx="1885315" cy="1039432"/>
          </a:xfrm>
          <a:prstGeom prst="rect">
            <a:avLst/>
          </a:prstGeom>
          <a:ln>
            <a:solidFill>
              <a:schemeClr val="bg1">
                <a:lumMod val="50000"/>
              </a:schemeClr>
            </a:solidFill>
          </a:ln>
        </p:spPr>
      </p:pic>
    </p:spTree>
    <p:extLst>
      <p:ext uri="{BB962C8B-B14F-4D97-AF65-F5344CB8AC3E}">
        <p14:creationId xmlns:p14="http://schemas.microsoft.com/office/powerpoint/2010/main" val="2812180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2F06F3-A4A2-0831-B5E8-146719056B52}"/>
            </a:ext>
          </a:extLst>
        </p:cNvPr>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973E3E9F-7885-D2BB-2F9B-B7C6BA405BE7}"/>
              </a:ext>
            </a:extLst>
          </p:cNvPr>
          <p:cNvSpPr txBox="1"/>
          <p:nvPr/>
        </p:nvSpPr>
        <p:spPr>
          <a:xfrm>
            <a:off x="361950" y="1535214"/>
            <a:ext cx="5743346" cy="3965999"/>
          </a:xfrm>
          <a:prstGeom prst="rect">
            <a:avLst/>
          </a:prstGeom>
          <a:noFill/>
        </p:spPr>
        <p:txBody>
          <a:bodyPr wrap="square" lIns="0" tIns="180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寄附の不当な勧誘による被害の救済、再発防止のため、</a:t>
            </a:r>
            <a:endParaRPr lang="en-US" altLang="ja-JP"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法人等による寄附の不当な勧誘の防止等に関する法律</a:t>
            </a:r>
            <a:r>
              <a:rPr lang="ja-JP" altLang="en-US" dirty="0">
                <a:latin typeface="BIZ UDPゴシック" panose="020B0400000000000000" pitchFamily="50" charset="-128"/>
                <a:ea typeface="BIZ UDPゴシック" panose="020B0400000000000000" pitchFamily="50" charset="-128"/>
              </a:rPr>
              <a:t>」が成立しました。</a:t>
            </a:r>
          </a:p>
          <a:p>
            <a:pPr algn="just">
              <a:lnSpc>
                <a:spcPts val="3000"/>
              </a:lnSpc>
            </a:pPr>
            <a:endParaRPr lang="ja-JP" altLang="en-US" dirty="0">
              <a:latin typeface="BIZ UDPゴシック" panose="020B0400000000000000" pitchFamily="50" charset="-128"/>
              <a:ea typeface="BIZ UDPゴシック" panose="020B0400000000000000" pitchFamily="50" charset="-128"/>
            </a:endParaRPr>
          </a:p>
          <a:p>
            <a:pPr algn="just">
              <a:lnSpc>
                <a:spcPts val="3000"/>
              </a:lnSpc>
            </a:pPr>
            <a:r>
              <a:rPr lang="ja-JP" altLang="en-US" b="1" dirty="0">
                <a:latin typeface="BIZ UDPゴシック" panose="020B0400000000000000" pitchFamily="50" charset="-128"/>
                <a:ea typeface="BIZ UDPゴシック" panose="020B0400000000000000" pitchFamily="50" charset="-128"/>
              </a:rPr>
              <a:t>お願いしても退去せずに勧誘を続ける、</a:t>
            </a:r>
            <a:endParaRPr lang="en-US" altLang="ja-JP" b="1" dirty="0">
              <a:latin typeface="BIZ UDPゴシック" panose="020B0400000000000000" pitchFamily="50" charset="-128"/>
              <a:ea typeface="BIZ UDPゴシック" panose="020B0400000000000000" pitchFamily="50" charset="-128"/>
            </a:endParaRPr>
          </a:p>
          <a:p>
            <a:pPr algn="just">
              <a:lnSpc>
                <a:spcPts val="3000"/>
              </a:lnSpc>
            </a:pPr>
            <a:r>
              <a:rPr lang="ja-JP" altLang="en-US" b="1" dirty="0">
                <a:latin typeface="BIZ UDPゴシック" panose="020B0400000000000000" pitchFamily="50" charset="-128"/>
                <a:ea typeface="BIZ UDPゴシック" panose="020B0400000000000000" pitchFamily="50" charset="-128"/>
              </a:rPr>
              <a:t>勧誘とは告げずに退去困難な場所へ同行して勧誘する</a:t>
            </a:r>
            <a:endParaRPr lang="en-US" altLang="ja-JP" b="1"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などのような不当な寄附勧誘は禁止されています。</a:t>
            </a:r>
          </a:p>
          <a:p>
            <a:pPr algn="just">
              <a:lnSpc>
                <a:spcPts val="3000"/>
              </a:lnSpc>
            </a:pPr>
            <a:endParaRPr lang="ja-JP" altLang="en-US" dirty="0">
              <a:latin typeface="BIZ UDPゴシック" panose="020B0400000000000000" pitchFamily="50" charset="-128"/>
              <a:ea typeface="BIZ UDPゴシック" panose="020B0400000000000000" pitchFamily="50" charset="-128"/>
            </a:endParaRPr>
          </a:p>
          <a:p>
            <a:pPr algn="just">
              <a:lnSpc>
                <a:spcPts val="3000"/>
              </a:lnSpc>
            </a:pPr>
            <a:r>
              <a:rPr lang="ja-JP" altLang="en-US" dirty="0">
                <a:latin typeface="BIZ UDPゴシック" panose="020B0400000000000000" pitchFamily="50" charset="-128"/>
                <a:ea typeface="BIZ UDPゴシック" panose="020B0400000000000000" pitchFamily="50" charset="-128"/>
              </a:rPr>
              <a:t>万が一、</a:t>
            </a:r>
            <a:r>
              <a:rPr lang="ja-JP" altLang="en-US" b="1" dirty="0">
                <a:solidFill>
                  <a:srgbClr val="FF6600"/>
                </a:solidFill>
                <a:latin typeface="BIZ UDPゴシック" panose="020B0400000000000000" pitchFamily="50" charset="-128"/>
                <a:ea typeface="BIZ UDPゴシック" panose="020B0400000000000000" pitchFamily="50" charset="-128"/>
              </a:rPr>
              <a:t>不当な勧誘により寄附してしまったとしても、</a:t>
            </a:r>
            <a:endParaRPr lang="en-US" altLang="ja-JP" b="1" dirty="0">
              <a:solidFill>
                <a:srgbClr val="FF6600"/>
              </a:solidFill>
              <a:latin typeface="BIZ UDPゴシック" panose="020B0400000000000000" pitchFamily="50" charset="-128"/>
              <a:ea typeface="BIZ UDPゴシック" panose="020B0400000000000000" pitchFamily="50" charset="-128"/>
            </a:endParaRPr>
          </a:p>
          <a:p>
            <a:pPr algn="just">
              <a:lnSpc>
                <a:spcPts val="3000"/>
              </a:lnSpc>
            </a:pPr>
            <a:r>
              <a:rPr lang="ja-JP" altLang="en-US" b="1" dirty="0">
                <a:solidFill>
                  <a:srgbClr val="FF6600"/>
                </a:solidFill>
                <a:latin typeface="BIZ UDPゴシック" panose="020B0400000000000000" pitchFamily="50" charset="-128"/>
                <a:ea typeface="BIZ UDPゴシック" panose="020B0400000000000000" pitchFamily="50" charset="-128"/>
              </a:rPr>
              <a:t>寄附の意思表示の取消しが可能となる場合があります</a:t>
            </a:r>
            <a:r>
              <a:rPr lang="ja-JP" altLang="en-US" dirty="0">
                <a:solidFill>
                  <a:srgbClr val="FF6600"/>
                </a:solidFill>
                <a:latin typeface="BIZ UDPゴシック" panose="020B0400000000000000" pitchFamily="50" charset="-128"/>
                <a:ea typeface="BIZ UDPゴシック" panose="020B0400000000000000" pitchFamily="50" charset="-128"/>
              </a:rPr>
              <a:t>。</a:t>
            </a:r>
          </a:p>
        </p:txBody>
      </p:sp>
      <p:sp>
        <p:nvSpPr>
          <p:cNvPr id="16" name="角丸四角形 8">
            <a:extLst>
              <a:ext uri="{FF2B5EF4-FFF2-40B4-BE49-F238E27FC236}">
                <a16:creationId xmlns:a16="http://schemas.microsoft.com/office/drawing/2014/main" id="{6CBFB22A-9594-A51B-F46E-D7082F6948F9}"/>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17" name="テキスト ボックス 16">
            <a:extLst>
              <a:ext uri="{FF2B5EF4-FFF2-40B4-BE49-F238E27FC236}">
                <a16:creationId xmlns:a16="http://schemas.microsoft.com/office/drawing/2014/main" id="{F2134487-2915-A3B3-328E-CE9FAD3FEEC8}"/>
              </a:ext>
            </a:extLst>
          </p:cNvPr>
          <p:cNvSpPr txBox="1"/>
          <p:nvPr/>
        </p:nvSpPr>
        <p:spPr>
          <a:xfrm>
            <a:off x="336550" y="878648"/>
            <a:ext cx="8026614"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不当寄附勧誘防止法</a:t>
            </a:r>
          </a:p>
        </p:txBody>
      </p:sp>
      <p:sp>
        <p:nvSpPr>
          <p:cNvPr id="3" name="テキスト ボックス 2">
            <a:extLst>
              <a:ext uri="{FF2B5EF4-FFF2-40B4-BE49-F238E27FC236}">
                <a16:creationId xmlns:a16="http://schemas.microsoft.com/office/drawing/2014/main" id="{CD9CA9E7-0C7E-694B-37B2-B5FCFA5BA50D}"/>
              </a:ext>
            </a:extLst>
          </p:cNvPr>
          <p:cNvSpPr txBox="1"/>
          <p:nvPr/>
        </p:nvSpPr>
        <p:spPr>
          <a:xfrm>
            <a:off x="6192613" y="1955334"/>
            <a:ext cx="2772000" cy="256536"/>
          </a:xfrm>
          <a:prstGeom prst="rect">
            <a:avLst/>
          </a:prstGeom>
          <a:noFill/>
        </p:spPr>
        <p:txBody>
          <a:bodyPr wrap="square" tIns="36000" bIns="36000">
            <a:spAutoFit/>
          </a:bodyPr>
          <a:lstStyle/>
          <a:p>
            <a:pPr algn="l">
              <a:lnSpc>
                <a:spcPts val="1650"/>
              </a:lnSpc>
            </a:pPr>
            <a:r>
              <a:rPr kumimoji="1" lang="ja-JP" altLang="en-US" sz="12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▼不当寄附勧誘防止法の啓発ポスター</a:t>
            </a:r>
          </a:p>
        </p:txBody>
      </p:sp>
      <p:pic>
        <p:nvPicPr>
          <p:cNvPr id="4" name="図 3" descr="グラフィカル ユーザー インターフェイス, Web サイト&#10;&#10;自動的に生成された説明">
            <a:extLst>
              <a:ext uri="{FF2B5EF4-FFF2-40B4-BE49-F238E27FC236}">
                <a16:creationId xmlns:a16="http://schemas.microsoft.com/office/drawing/2014/main" id="{5CDA1BE5-F530-222B-EDCD-EDD95BA4C7D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6400" y="2332623"/>
            <a:ext cx="2362313" cy="3339393"/>
          </a:xfrm>
          <a:prstGeom prst="rect">
            <a:avLst/>
          </a:prstGeom>
          <a:ln>
            <a:solidFill>
              <a:schemeClr val="bg1">
                <a:lumMod val="50000"/>
              </a:schemeClr>
            </a:solidFill>
          </a:ln>
        </p:spPr>
      </p:pic>
      <p:grpSp>
        <p:nvGrpSpPr>
          <p:cNvPr id="21" name="グループ化 20">
            <a:extLst>
              <a:ext uri="{FF2B5EF4-FFF2-40B4-BE49-F238E27FC236}">
                <a16:creationId xmlns:a16="http://schemas.microsoft.com/office/drawing/2014/main" id="{1738E102-F0A2-287B-42FE-AD690A79FFD7}"/>
              </a:ext>
            </a:extLst>
          </p:cNvPr>
          <p:cNvGrpSpPr/>
          <p:nvPr/>
        </p:nvGrpSpPr>
        <p:grpSpPr>
          <a:xfrm>
            <a:off x="4572000" y="5978286"/>
            <a:ext cx="4544696" cy="540000"/>
            <a:chOff x="4572000" y="5823526"/>
            <a:chExt cx="4544696" cy="540000"/>
          </a:xfrm>
        </p:grpSpPr>
        <p:sp>
          <p:nvSpPr>
            <p:cNvPr id="22" name="角丸四角形 8">
              <a:extLst>
                <a:ext uri="{FF2B5EF4-FFF2-40B4-BE49-F238E27FC236}">
                  <a16:creationId xmlns:a16="http://schemas.microsoft.com/office/drawing/2014/main" id="{36A432B8-C34C-009F-D9F4-BB7B39BD4477}"/>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6655F445-9E8B-045E-BCFE-A57A99D1F24B}"/>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graphicFrame>
        <p:nvGraphicFramePr>
          <p:cNvPr id="5" name="表 4">
            <a:extLst>
              <a:ext uri="{FF2B5EF4-FFF2-40B4-BE49-F238E27FC236}">
                <a16:creationId xmlns:a16="http://schemas.microsoft.com/office/drawing/2014/main" id="{5F9DA055-E4BC-211D-738A-67B7844C042D}"/>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6952302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49B6B1-CBA7-8637-D1E8-93C47722342D}"/>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B757506E-A2EC-FC9F-E500-D1811ADCDE34}"/>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A6FCB857-C45B-5E2A-74E4-0BB5CA18551D}"/>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不当寄附勧誘防止法</a:t>
            </a:r>
          </a:p>
        </p:txBody>
      </p:sp>
      <p:graphicFrame>
        <p:nvGraphicFramePr>
          <p:cNvPr id="11" name="表 10">
            <a:extLst>
              <a:ext uri="{FF2B5EF4-FFF2-40B4-BE49-F238E27FC236}">
                <a16:creationId xmlns:a16="http://schemas.microsoft.com/office/drawing/2014/main" id="{84128358-9F3F-57FA-0687-DFCB5561B0B0}"/>
              </a:ext>
            </a:extLst>
          </p:cNvPr>
          <p:cNvGraphicFramePr>
            <a:graphicFrameLocks noGrp="1"/>
          </p:cNvGraphicFramePr>
          <p:nvPr>
            <p:extLst>
              <p:ext uri="{D42A27DB-BD31-4B8C-83A1-F6EECF244321}">
                <p14:modId xmlns:p14="http://schemas.microsoft.com/office/powerpoint/2010/main" val="1000461096"/>
              </p:ext>
            </p:extLst>
          </p:nvPr>
        </p:nvGraphicFramePr>
        <p:xfrm>
          <a:off x="317219"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➊</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3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お願いしても退去せずに勧誘</a:t>
                      </a:r>
                      <a:endParaRPr kumimoji="1" lang="en-US" altLang="ja-JP" sz="1500" b="0" spc="-3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marL="180000" indent="-180000" algn="just">
                        <a:lnSpc>
                          <a:spcPts val="2400"/>
                        </a:lnSpc>
                        <a:buClr>
                          <a:srgbClr val="FCC325"/>
                        </a:buClr>
                        <a:buFont typeface="Wingdings" panose="05000000000000000000" pitchFamily="2" charset="2"/>
                        <a:buChar char="l"/>
                      </a:pPr>
                      <a:r>
                        <a:rPr kumimoji="1" lang="ja-JP" altLang="en-US" sz="1500" b="0" spc="-5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寄附を断り退去するのを妨害</a:t>
                      </a: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sp>
        <p:nvSpPr>
          <p:cNvPr id="6" name="テキスト ボックス 5">
            <a:extLst>
              <a:ext uri="{FF2B5EF4-FFF2-40B4-BE49-F238E27FC236}">
                <a16:creationId xmlns:a16="http://schemas.microsoft.com/office/drawing/2014/main" id="{E098B36E-D4EB-7921-4F70-6C42ADE4B284}"/>
              </a:ext>
            </a:extLst>
          </p:cNvPr>
          <p:cNvSpPr txBox="1"/>
          <p:nvPr/>
        </p:nvSpPr>
        <p:spPr>
          <a:xfrm>
            <a:off x="250826" y="1305685"/>
            <a:ext cx="4834882"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寄附の勧誘に関する禁止行為 </a:t>
            </a:r>
            <a:r>
              <a:rPr lang="en-US" altLang="ja-JP" sz="1600" b="1" i="0" u="none" strike="noStrike" baseline="0" dirty="0">
                <a:latin typeface="BIZ UDPゴシック" panose="020B0400000000000000" pitchFamily="50" charset="-128"/>
                <a:ea typeface="BIZ UDPゴシック" panose="020B0400000000000000" pitchFamily="50" charset="-128"/>
              </a:rPr>
              <a:t>1/2</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7968B57C-1E8B-BC73-583A-7FF9F2D991F4}"/>
              </a:ext>
            </a:extLst>
          </p:cNvPr>
          <p:cNvSpPr txBox="1"/>
          <p:nvPr/>
        </p:nvSpPr>
        <p:spPr>
          <a:xfrm>
            <a:off x="403225" y="1657501"/>
            <a:ext cx="7864475" cy="748204"/>
          </a:xfrm>
          <a:prstGeom prst="rect">
            <a:avLst/>
          </a:prstGeom>
          <a:noFill/>
        </p:spPr>
        <p:txBody>
          <a:bodyPr wrap="square" lIns="108000" tIns="108000" rIns="0" bIns="0" anchor="t" anchorCtr="0">
            <a:spAutoFit/>
          </a:bodyPr>
          <a:lstStyle/>
          <a:p>
            <a:pPr algn="just">
              <a:lnSpc>
                <a:spcPts val="2700"/>
              </a:lnSpc>
            </a:pPr>
            <a:r>
              <a:rPr lang="ja-JP" altLang="en-US" dirty="0">
                <a:latin typeface="BIZ UDPゴシック" panose="020B0400000000000000" pitchFamily="50" charset="-128"/>
                <a:ea typeface="BIZ UDPゴシック" panose="020B0400000000000000" pitchFamily="50" charset="-128"/>
              </a:rPr>
              <a:t>寄附の勧誘に際し、以下の➊～</a:t>
            </a:r>
            <a:r>
              <a:rPr lang="ja-JP" altLang="en-US" dirty="0">
                <a:latin typeface="ＭＳ Ｐゴシック" panose="020B0600070205080204" pitchFamily="50" charset="-128"/>
                <a:ea typeface="ＭＳ Ｐゴシック" panose="020B0600070205080204" pitchFamily="50" charset="-128"/>
              </a:rPr>
              <a:t>➏</a:t>
            </a:r>
            <a:r>
              <a:rPr lang="ja-JP" altLang="en-US" dirty="0">
                <a:latin typeface="BIZ UDPゴシック" panose="020B0400000000000000" pitchFamily="50" charset="-128"/>
                <a:ea typeface="BIZ UDPゴシック" panose="020B0400000000000000" pitchFamily="50" charset="-128"/>
              </a:rPr>
              <a:t>の</a:t>
            </a:r>
            <a:r>
              <a:rPr lang="ja-JP" altLang="en-US" b="1" dirty="0">
                <a:solidFill>
                  <a:srgbClr val="FF6600"/>
                </a:solidFill>
                <a:latin typeface="BIZ UDPゴシック" panose="020B0400000000000000" pitchFamily="50" charset="-128"/>
                <a:ea typeface="BIZ UDPゴシック" panose="020B0400000000000000" pitchFamily="50" charset="-128"/>
              </a:rPr>
              <a:t>不当な勧誘行為で寄附者を困惑させてはいけません。 </a:t>
            </a:r>
          </a:p>
        </p:txBody>
      </p:sp>
      <p:graphicFrame>
        <p:nvGraphicFramePr>
          <p:cNvPr id="9" name="表 8">
            <a:extLst>
              <a:ext uri="{FF2B5EF4-FFF2-40B4-BE49-F238E27FC236}">
                <a16:creationId xmlns:a16="http://schemas.microsoft.com/office/drawing/2014/main" id="{65D37B63-97DD-2201-7572-1F0277378CC3}"/>
              </a:ext>
            </a:extLst>
          </p:cNvPr>
          <p:cNvGraphicFramePr>
            <a:graphicFrameLocks noGrp="1"/>
          </p:cNvGraphicFramePr>
          <p:nvPr>
            <p:extLst>
              <p:ext uri="{D42A27DB-BD31-4B8C-83A1-F6EECF244321}">
                <p14:modId xmlns:p14="http://schemas.microsoft.com/office/powerpoint/2010/main" val="3439194994"/>
              </p:ext>
            </p:extLst>
          </p:nvPr>
        </p:nvGraphicFramePr>
        <p:xfrm>
          <a:off x="3177797"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➋</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3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勧誘とは告げず、退去困難な</a:t>
                      </a:r>
                      <a:r>
                        <a:rPr kumimoji="1" lang="ja-JP" altLang="en-US" sz="1500" b="0"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場所へ同行し、勧誘</a:t>
                      </a: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0" name="表 9">
            <a:extLst>
              <a:ext uri="{FF2B5EF4-FFF2-40B4-BE49-F238E27FC236}">
                <a16:creationId xmlns:a16="http://schemas.microsoft.com/office/drawing/2014/main" id="{03570B7E-8EE1-FD8F-5904-9FC99CDF28AC}"/>
              </a:ext>
            </a:extLst>
          </p:cNvPr>
          <p:cNvGraphicFramePr>
            <a:graphicFrameLocks noGrp="1"/>
          </p:cNvGraphicFramePr>
          <p:nvPr>
            <p:extLst>
              <p:ext uri="{D42A27DB-BD31-4B8C-83A1-F6EECF244321}">
                <p14:modId xmlns:p14="http://schemas.microsoft.com/office/powerpoint/2010/main" val="1286070590"/>
              </p:ext>
            </p:extLst>
          </p:nvPr>
        </p:nvGraphicFramePr>
        <p:xfrm>
          <a:off x="6038375"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➌</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5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威迫する言動を交えて外部へ</a:t>
                      </a:r>
                      <a:r>
                        <a:rPr kumimoji="1" lang="ja-JP" altLang="en-US" sz="1500" b="0"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の相談連絡を妨害</a:t>
                      </a: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pic>
        <p:nvPicPr>
          <p:cNvPr id="22" name="図 21" descr="男性の顔の絵&#10;&#10;低い精度で自動的に生成された説明">
            <a:extLst>
              <a:ext uri="{FF2B5EF4-FFF2-40B4-BE49-F238E27FC236}">
                <a16:creationId xmlns:a16="http://schemas.microsoft.com/office/drawing/2014/main" id="{3811545D-3F61-2A44-0BA9-CB3B05B7B0A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09" y="3085150"/>
            <a:ext cx="1982221" cy="2088000"/>
          </a:xfrm>
          <a:prstGeom prst="rect">
            <a:avLst/>
          </a:prstGeom>
        </p:spPr>
      </p:pic>
      <p:pic>
        <p:nvPicPr>
          <p:cNvPr id="24" name="図 23" descr="グラフィカル ユーザー インターフェイス&#10;&#10;自動的に生成された説明">
            <a:extLst>
              <a:ext uri="{FF2B5EF4-FFF2-40B4-BE49-F238E27FC236}">
                <a16:creationId xmlns:a16="http://schemas.microsoft.com/office/drawing/2014/main" id="{8A031C87-79FB-2B12-BCEF-A1C4089EBD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2227" y="3331336"/>
            <a:ext cx="2263140" cy="1595628"/>
          </a:xfrm>
          <a:prstGeom prst="rect">
            <a:avLst/>
          </a:prstGeom>
        </p:spPr>
      </p:pic>
      <p:pic>
        <p:nvPicPr>
          <p:cNvPr id="26" name="図 25" descr="グラフィック, 時計, 部屋 が含まれている画像&#10;&#10;自動的に生成された説明">
            <a:extLst>
              <a:ext uri="{FF2B5EF4-FFF2-40B4-BE49-F238E27FC236}">
                <a16:creationId xmlns:a16="http://schemas.microsoft.com/office/drawing/2014/main" id="{C8A7629C-22D8-1182-0B7A-7DCEF11E00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70870" y="3085150"/>
            <a:ext cx="1907010" cy="2088000"/>
          </a:xfrm>
          <a:prstGeom prst="rect">
            <a:avLst/>
          </a:prstGeom>
        </p:spPr>
      </p:pic>
      <p:graphicFrame>
        <p:nvGraphicFramePr>
          <p:cNvPr id="5" name="表 4">
            <a:extLst>
              <a:ext uri="{FF2B5EF4-FFF2-40B4-BE49-F238E27FC236}">
                <a16:creationId xmlns:a16="http://schemas.microsoft.com/office/drawing/2014/main" id="{E3F735C5-B38B-8615-C470-FC3F293073F7}"/>
              </a:ext>
            </a:extLst>
          </p:cNvPr>
          <p:cNvGraphicFramePr>
            <a:graphicFrameLocks noGrp="1"/>
          </p:cNvGraphicFramePr>
          <p:nvPr>
            <p:extLst>
              <p:ext uri="{D42A27DB-BD31-4B8C-83A1-F6EECF244321}">
                <p14:modId xmlns:p14="http://schemas.microsoft.com/office/powerpoint/2010/main" val="2716328951"/>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663836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B339E-810E-437A-6DAC-60C697C2F3B3}"/>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6F5848E6-7EC6-83A4-D15F-DD37CBE9EF9E}"/>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3888435E-FA68-B605-4E28-22081FED8B48}"/>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不当寄附勧誘防止法</a:t>
            </a:r>
          </a:p>
        </p:txBody>
      </p:sp>
      <p:graphicFrame>
        <p:nvGraphicFramePr>
          <p:cNvPr id="11" name="表 10">
            <a:extLst>
              <a:ext uri="{FF2B5EF4-FFF2-40B4-BE49-F238E27FC236}">
                <a16:creationId xmlns:a16="http://schemas.microsoft.com/office/drawing/2014/main" id="{BA87EF9B-F531-41AD-A9D6-4B330DD9EA07}"/>
              </a:ext>
            </a:extLst>
          </p:cNvPr>
          <p:cNvGraphicFramePr>
            <a:graphicFrameLocks noGrp="1"/>
          </p:cNvGraphicFramePr>
          <p:nvPr>
            <p:extLst>
              <p:ext uri="{D42A27DB-BD31-4B8C-83A1-F6EECF244321}">
                <p14:modId xmlns:p14="http://schemas.microsoft.com/office/powerpoint/2010/main" val="2940715032"/>
              </p:ext>
            </p:extLst>
          </p:nvPr>
        </p:nvGraphicFramePr>
        <p:xfrm>
          <a:off x="317219"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➍</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3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寄附しないと恋愛感情等による関係が破綻と告知</a:t>
                      </a:r>
                      <a:endParaRPr kumimoji="1" lang="ja-JP" altLang="en-US" sz="1500" b="0" spc="-5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9" name="表 8">
            <a:extLst>
              <a:ext uri="{FF2B5EF4-FFF2-40B4-BE49-F238E27FC236}">
                <a16:creationId xmlns:a16="http://schemas.microsoft.com/office/drawing/2014/main" id="{574579AA-B233-03E3-1C34-319F89ADB0E1}"/>
              </a:ext>
            </a:extLst>
          </p:cNvPr>
          <p:cNvGraphicFramePr>
            <a:graphicFrameLocks noGrp="1"/>
          </p:cNvGraphicFramePr>
          <p:nvPr>
            <p:extLst>
              <p:ext uri="{D42A27DB-BD31-4B8C-83A1-F6EECF244321}">
                <p14:modId xmlns:p14="http://schemas.microsoft.com/office/powerpoint/2010/main" val="706001882"/>
              </p:ext>
            </p:extLst>
          </p:nvPr>
        </p:nvGraphicFramePr>
        <p:xfrm>
          <a:off x="3177797"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➎</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10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霊感等によって不安をあおり</a:t>
                      </a:r>
                      <a:br>
                        <a:rPr kumimoji="1" lang="en-US" altLang="ja-JP" sz="1500" b="0" spc="-10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br>
                      <a:r>
                        <a:rPr kumimoji="1" lang="ja-JP" altLang="en-US" sz="1500" b="0" spc="-10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又は乗じ、寄附が不可欠と告知</a:t>
                      </a:r>
                    </a:p>
                  </a:txBody>
                  <a:tcPr marL="72000" marR="72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0" name="表 9">
            <a:extLst>
              <a:ext uri="{FF2B5EF4-FFF2-40B4-BE49-F238E27FC236}">
                <a16:creationId xmlns:a16="http://schemas.microsoft.com/office/drawing/2014/main" id="{A3001709-16AD-2116-CCC7-85227444B5A3}"/>
              </a:ext>
            </a:extLst>
          </p:cNvPr>
          <p:cNvGraphicFramePr>
            <a:graphicFrameLocks noGrp="1"/>
          </p:cNvGraphicFramePr>
          <p:nvPr>
            <p:extLst>
              <p:ext uri="{D42A27DB-BD31-4B8C-83A1-F6EECF244321}">
                <p14:modId xmlns:p14="http://schemas.microsoft.com/office/powerpoint/2010/main" val="2614087178"/>
              </p:ext>
            </p:extLst>
          </p:nvPr>
        </p:nvGraphicFramePr>
        <p:xfrm>
          <a:off x="6038375"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➏</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借入れ等による資金調達を要求</a:t>
                      </a: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sp>
        <p:nvSpPr>
          <p:cNvPr id="7" name="テキスト ボックス 6">
            <a:extLst>
              <a:ext uri="{FF2B5EF4-FFF2-40B4-BE49-F238E27FC236}">
                <a16:creationId xmlns:a16="http://schemas.microsoft.com/office/drawing/2014/main" id="{83BC5B6F-1B36-9261-2089-4FF4CC1FBD92}"/>
              </a:ext>
            </a:extLst>
          </p:cNvPr>
          <p:cNvSpPr txBox="1"/>
          <p:nvPr/>
        </p:nvSpPr>
        <p:spPr>
          <a:xfrm>
            <a:off x="250826" y="1305685"/>
            <a:ext cx="4834882"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寄附の勧誘に関する禁止行為 </a:t>
            </a:r>
            <a:r>
              <a:rPr lang="en-US" altLang="ja-JP" sz="1600" b="1" i="0" u="none" strike="noStrike" baseline="0" dirty="0">
                <a:latin typeface="BIZ UDPゴシック" panose="020B0400000000000000" pitchFamily="50" charset="-128"/>
                <a:ea typeface="BIZ UDPゴシック" panose="020B0400000000000000" pitchFamily="50" charset="-128"/>
              </a:rPr>
              <a:t>2/2</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pic>
        <p:nvPicPr>
          <p:cNvPr id="16" name="図 15" descr="おもちゃの人形と人の絵&#10;&#10;中程度の精度で自動的に生成された説明">
            <a:extLst>
              <a:ext uri="{FF2B5EF4-FFF2-40B4-BE49-F238E27FC236}">
                <a16:creationId xmlns:a16="http://schemas.microsoft.com/office/drawing/2014/main" id="{B6C9B8C6-EC3E-59C1-FE67-8A25B74A4A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823" y="3281044"/>
            <a:ext cx="1764792" cy="1645920"/>
          </a:xfrm>
          <a:prstGeom prst="rect">
            <a:avLst/>
          </a:prstGeom>
        </p:spPr>
      </p:pic>
      <p:pic>
        <p:nvPicPr>
          <p:cNvPr id="18" name="図 17" descr="カレンダー&#10;&#10;中程度の精度で自動的に生成された説明">
            <a:extLst>
              <a:ext uri="{FF2B5EF4-FFF2-40B4-BE49-F238E27FC236}">
                <a16:creationId xmlns:a16="http://schemas.microsoft.com/office/drawing/2014/main" id="{DAFCEEC3-0776-FA96-8653-7CA04E26E1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064" y="3085150"/>
            <a:ext cx="1871467" cy="2088000"/>
          </a:xfrm>
          <a:prstGeom prst="rect">
            <a:avLst/>
          </a:prstGeom>
        </p:spPr>
      </p:pic>
      <p:pic>
        <p:nvPicPr>
          <p:cNvPr id="20" name="図 19" descr="ダイアグラム&#10;&#10;自動的に生成された説明">
            <a:extLst>
              <a:ext uri="{FF2B5EF4-FFF2-40B4-BE49-F238E27FC236}">
                <a16:creationId xmlns:a16="http://schemas.microsoft.com/office/drawing/2014/main" id="{3BA1D08A-C0AE-EC38-498B-040F1956CB9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59699" y="3085150"/>
            <a:ext cx="1929353" cy="2088000"/>
          </a:xfrm>
          <a:prstGeom prst="rect">
            <a:avLst/>
          </a:prstGeom>
        </p:spPr>
      </p:pic>
      <p:graphicFrame>
        <p:nvGraphicFramePr>
          <p:cNvPr id="5" name="表 4">
            <a:extLst>
              <a:ext uri="{FF2B5EF4-FFF2-40B4-BE49-F238E27FC236}">
                <a16:creationId xmlns:a16="http://schemas.microsoft.com/office/drawing/2014/main" id="{47EC5F20-9605-FF20-8574-C342AF25843C}"/>
              </a:ext>
            </a:extLst>
          </p:cNvPr>
          <p:cNvGraphicFramePr>
            <a:graphicFrameLocks noGrp="1"/>
          </p:cNvGraphicFramePr>
          <p:nvPr>
            <p:extLst>
              <p:ext uri="{D42A27DB-BD31-4B8C-83A1-F6EECF244321}">
                <p14:modId xmlns:p14="http://schemas.microsoft.com/office/powerpoint/2010/main" val="1643842727"/>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93165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73E5BF-BCD1-5190-FC48-694D73CE34B0}"/>
            </a:ext>
          </a:extLst>
        </p:cNvPr>
        <p:cNvGrpSpPr/>
        <p:nvPr/>
      </p:nvGrpSpPr>
      <p:grpSpPr>
        <a:xfrm>
          <a:off x="0" y="0"/>
          <a:ext cx="0" cy="0"/>
          <a:chOff x="0" y="0"/>
          <a:chExt cx="0" cy="0"/>
        </a:xfrm>
      </p:grpSpPr>
      <p:sp>
        <p:nvSpPr>
          <p:cNvPr id="3" name="角丸四角形 8">
            <a:extLst>
              <a:ext uri="{FF2B5EF4-FFF2-40B4-BE49-F238E27FC236}">
                <a16:creationId xmlns:a16="http://schemas.microsoft.com/office/drawing/2014/main" id="{16A005AA-7565-9FE3-78E1-14B6D4B82B87}"/>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E6F4C04A-6618-A894-78E9-FDB5710C5BB6}"/>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不当寄附勧誘防止法</a:t>
            </a:r>
          </a:p>
        </p:txBody>
      </p:sp>
      <p:graphicFrame>
        <p:nvGraphicFramePr>
          <p:cNvPr id="11" name="表 10">
            <a:extLst>
              <a:ext uri="{FF2B5EF4-FFF2-40B4-BE49-F238E27FC236}">
                <a16:creationId xmlns:a16="http://schemas.microsoft.com/office/drawing/2014/main" id="{64BF15EA-1CB0-9427-8647-971545FFC812}"/>
              </a:ext>
            </a:extLst>
          </p:cNvPr>
          <p:cNvGraphicFramePr>
            <a:graphicFrameLocks noGrp="1"/>
          </p:cNvGraphicFramePr>
          <p:nvPr>
            <p:extLst>
              <p:ext uri="{D42A27DB-BD31-4B8C-83A1-F6EECF244321}">
                <p14:modId xmlns:p14="http://schemas.microsoft.com/office/powerpoint/2010/main" val="288327671"/>
              </p:ext>
            </p:extLst>
          </p:nvPr>
        </p:nvGraphicFramePr>
        <p:xfrm>
          <a:off x="317219"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800" b="1" dirty="0">
                          <a:solidFill>
                            <a:schemeClr val="tx1"/>
                          </a:solidFill>
                          <a:latin typeface="ＭＳ Ｐゴシック" panose="020B0600070205080204" pitchFamily="50" charset="-128"/>
                          <a:ea typeface="ＭＳ Ｐゴシック" panose="020B0600070205080204" pitchFamily="50" charset="-128"/>
                          <a:cs typeface="メイリオ" panose="020B0604030504040204" pitchFamily="50" charset="-128"/>
                        </a:rPr>
                        <a:t>➐</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3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判断困難に陥らないための配慮がない</a:t>
                      </a:r>
                      <a:endParaRPr kumimoji="1" lang="ja-JP" altLang="en-US" sz="1500" b="0" spc="-5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sp>
        <p:nvSpPr>
          <p:cNvPr id="6" name="テキスト ボックス 5">
            <a:extLst>
              <a:ext uri="{FF2B5EF4-FFF2-40B4-BE49-F238E27FC236}">
                <a16:creationId xmlns:a16="http://schemas.microsoft.com/office/drawing/2014/main" id="{13A45292-377A-C16E-5E1A-5292A4F3FA5E}"/>
              </a:ext>
            </a:extLst>
          </p:cNvPr>
          <p:cNvSpPr txBox="1"/>
          <p:nvPr/>
        </p:nvSpPr>
        <p:spPr>
          <a:xfrm>
            <a:off x="250826" y="1305685"/>
            <a:ext cx="4834882" cy="313603"/>
          </a:xfrm>
          <a:prstGeom prst="rect">
            <a:avLst/>
          </a:prstGeom>
          <a:solidFill>
            <a:schemeClr val="bg1"/>
          </a:solidFill>
        </p:spPr>
        <p:txBody>
          <a:bodyPr wrap="square" lIns="36000" tIns="36000" rIns="36000" bIns="36000">
            <a:spAutoFit/>
          </a:bodyPr>
          <a:lstStyle/>
          <a:p>
            <a:pPr>
              <a:lnSpc>
                <a:spcPts val="2100"/>
              </a:lnSpc>
            </a:pPr>
            <a:r>
              <a:rPr lang="ja-JP" altLang="en-US" sz="1600" b="1" i="0" u="none" strike="noStrike" baseline="0" dirty="0">
                <a:solidFill>
                  <a:srgbClr val="FCC325"/>
                </a:solidFill>
                <a:latin typeface="Meiryo UI" panose="020B0604030504040204" pitchFamily="50" charset="-128"/>
                <a:ea typeface="Meiryo UI" panose="020B0604030504040204" pitchFamily="50" charset="-128"/>
              </a:rPr>
              <a:t>▍</a:t>
            </a:r>
            <a:r>
              <a:rPr lang="ja-JP" altLang="en-US" sz="1600" b="1" i="0" u="none" strike="noStrike" baseline="0" dirty="0">
                <a:latin typeface="BIZ UDPゴシック" panose="020B0400000000000000" pitchFamily="50" charset="-128"/>
                <a:ea typeface="BIZ UDPゴシック" panose="020B0400000000000000" pitchFamily="50" charset="-128"/>
              </a:rPr>
              <a:t>配慮</a:t>
            </a:r>
            <a:r>
              <a:rPr lang="ja-JP" altLang="en-US" sz="1600" b="1" dirty="0">
                <a:latin typeface="BIZ UDPゴシック" panose="020B0400000000000000" pitchFamily="50" charset="-128"/>
                <a:ea typeface="BIZ UDPゴシック" panose="020B0400000000000000" pitchFamily="50" charset="-128"/>
              </a:rPr>
              <a:t>義務</a:t>
            </a:r>
            <a:endParaRPr lang="ja-JP" altLang="en-US" sz="1600" b="1" i="0" u="none" strike="noStrike" baseline="0" dirty="0">
              <a:solidFill>
                <a:srgbClr val="FCC325"/>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2E3C60D-43EB-95B5-FF28-999CDCB5C6FF}"/>
              </a:ext>
            </a:extLst>
          </p:cNvPr>
          <p:cNvSpPr txBox="1"/>
          <p:nvPr/>
        </p:nvSpPr>
        <p:spPr>
          <a:xfrm>
            <a:off x="403225" y="1657501"/>
            <a:ext cx="8345488" cy="430809"/>
          </a:xfrm>
          <a:prstGeom prst="rect">
            <a:avLst/>
          </a:prstGeom>
          <a:noFill/>
        </p:spPr>
        <p:txBody>
          <a:bodyPr wrap="square" lIns="108000" tIns="108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寄附の勧誘を行うに当たって、以下の点に</a:t>
            </a:r>
            <a:r>
              <a:rPr lang="ja-JP" altLang="en-US" b="1" dirty="0">
                <a:solidFill>
                  <a:srgbClr val="FF6600"/>
                </a:solidFill>
                <a:latin typeface="BIZ UDPゴシック" panose="020B0400000000000000" pitchFamily="50" charset="-128"/>
                <a:ea typeface="BIZ UDPゴシック" panose="020B0400000000000000" pitchFamily="50" charset="-128"/>
              </a:rPr>
              <a:t>十分に配慮</a:t>
            </a:r>
            <a:r>
              <a:rPr lang="ja-JP" altLang="en-US" dirty="0">
                <a:latin typeface="BIZ UDPゴシック" panose="020B0400000000000000" pitchFamily="50" charset="-128"/>
                <a:ea typeface="BIZ UDPゴシック" panose="020B0400000000000000" pitchFamily="50" charset="-128"/>
              </a:rPr>
              <a:t>しなければなりません。 </a:t>
            </a:r>
          </a:p>
        </p:txBody>
      </p:sp>
      <p:graphicFrame>
        <p:nvGraphicFramePr>
          <p:cNvPr id="9" name="表 8">
            <a:extLst>
              <a:ext uri="{FF2B5EF4-FFF2-40B4-BE49-F238E27FC236}">
                <a16:creationId xmlns:a16="http://schemas.microsoft.com/office/drawing/2014/main" id="{E9DB77E8-A1C1-70EB-8246-6C7975FCD3C0}"/>
              </a:ext>
            </a:extLst>
          </p:cNvPr>
          <p:cNvGraphicFramePr>
            <a:graphicFrameLocks noGrp="1"/>
          </p:cNvGraphicFramePr>
          <p:nvPr>
            <p:extLst>
              <p:ext uri="{D42A27DB-BD31-4B8C-83A1-F6EECF244321}">
                <p14:modId xmlns:p14="http://schemas.microsoft.com/office/powerpoint/2010/main" val="824974283"/>
              </p:ext>
            </p:extLst>
          </p:nvPr>
        </p:nvGraphicFramePr>
        <p:xfrm>
          <a:off x="3177797"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➑</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3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生活困難にならないための配慮がない</a:t>
                      </a:r>
                      <a:endParaRPr kumimoji="1" lang="ja-JP" altLang="en-US" sz="1500" b="0"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graphicFrame>
        <p:nvGraphicFramePr>
          <p:cNvPr id="10" name="表 9">
            <a:extLst>
              <a:ext uri="{FF2B5EF4-FFF2-40B4-BE49-F238E27FC236}">
                <a16:creationId xmlns:a16="http://schemas.microsoft.com/office/drawing/2014/main" id="{13058724-2DE8-BE56-E6CB-8F5365ADE9AB}"/>
              </a:ext>
            </a:extLst>
          </p:cNvPr>
          <p:cNvGraphicFramePr>
            <a:graphicFrameLocks noGrp="1"/>
          </p:cNvGraphicFramePr>
          <p:nvPr>
            <p:extLst>
              <p:ext uri="{D42A27DB-BD31-4B8C-83A1-F6EECF244321}">
                <p14:modId xmlns:p14="http://schemas.microsoft.com/office/powerpoint/2010/main" val="431630130"/>
              </p:ext>
            </p:extLst>
          </p:nvPr>
        </p:nvGraphicFramePr>
        <p:xfrm>
          <a:off x="6038375" y="2486466"/>
          <a:ext cx="2772000" cy="3618000"/>
        </p:xfrm>
        <a:graphic>
          <a:graphicData uri="http://schemas.openxmlformats.org/drawingml/2006/table">
            <a:tbl>
              <a:tblPr firstRow="1" bandRow="1"/>
              <a:tblGrid>
                <a:gridCol w="2772000">
                  <a:extLst>
                    <a:ext uri="{9D8B030D-6E8A-4147-A177-3AD203B41FA5}">
                      <a16:colId xmlns:a16="http://schemas.microsoft.com/office/drawing/2014/main" val="20001"/>
                    </a:ext>
                  </a:extLst>
                </a:gridCol>
              </a:tblGrid>
              <a:tr h="594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0" dirty="0">
                          <a:solidFill>
                            <a:schemeClr val="tx1"/>
                          </a:solidFill>
                          <a:latin typeface="ＭＳ Ｐゴシック" panose="020B0600070205080204" pitchFamily="50" charset="-128"/>
                          <a:ea typeface="ＭＳ Ｐゴシック" panose="020B0600070205080204" pitchFamily="50" charset="-128"/>
                        </a:rPr>
                        <a:t>➒</a:t>
                      </a:r>
                      <a:endParaRPr kumimoji="1" lang="ja-JP" altLang="en-US" sz="18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28575" cap="flat" cmpd="sng" algn="ctr">
                      <a:solidFill>
                        <a:srgbClr val="FCC325"/>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88000">
                <a:tc>
                  <a:txBody>
                    <a:bodyPr/>
                    <a:lstStyle/>
                    <a:p>
                      <a:pPr algn="ctr">
                        <a:lnSpc>
                          <a:spcPts val="3000"/>
                        </a:lnSpc>
                      </a:pPr>
                      <a:endPar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7620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30909530"/>
                  </a:ext>
                </a:extLst>
              </a:tr>
              <a:tr h="936000">
                <a:tc>
                  <a:txBody>
                    <a:bodyPr/>
                    <a:lstStyle/>
                    <a:p>
                      <a:pPr marL="180000" indent="-180000" algn="just">
                        <a:lnSpc>
                          <a:spcPts val="2400"/>
                        </a:lnSpc>
                        <a:buClr>
                          <a:srgbClr val="FCC325"/>
                        </a:buClr>
                        <a:buFont typeface="Wingdings" panose="05000000000000000000" pitchFamily="2" charset="2"/>
                        <a:buChar char="l"/>
                      </a:pPr>
                      <a:r>
                        <a:rPr kumimoji="1" lang="ja-JP" altLang="en-US" sz="1500" b="0" spc="-5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使途誤認しないための配慮がない</a:t>
                      </a:r>
                      <a:endParaRPr kumimoji="1" lang="ja-JP" altLang="en-US" sz="1500" b="0" spc="0" baseline="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08000" marR="108000" marT="108000" marB="108000" anchor="ctr">
                    <a:lnL w="28575" cap="flat" cmpd="sng" algn="ctr">
                      <a:solidFill>
                        <a:srgbClr val="FCC325"/>
                      </a:solidFill>
                      <a:prstDash val="solid"/>
                      <a:round/>
                      <a:headEnd type="none" w="med" len="med"/>
                      <a:tailEnd type="none" w="med" len="med"/>
                    </a:lnL>
                    <a:lnR w="28575" cap="flat" cmpd="sng" algn="ctr">
                      <a:solidFill>
                        <a:srgbClr val="FCC325"/>
                      </a:solidFill>
                      <a:prstDash val="solid"/>
                      <a:round/>
                      <a:headEnd type="none" w="med" len="med"/>
                      <a:tailEnd type="none" w="med" len="med"/>
                    </a:lnR>
                    <a:lnT w="19050" cap="flat" cmpd="sng" algn="ctr">
                      <a:noFill/>
                      <a:prstDash val="solid"/>
                      <a:round/>
                      <a:headEnd type="none" w="med" len="med"/>
                      <a:tailEnd type="none" w="med" len="med"/>
                    </a:lnT>
                    <a:lnB w="28575"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06451754"/>
                  </a:ext>
                </a:extLst>
              </a:tr>
            </a:tbl>
          </a:graphicData>
        </a:graphic>
      </p:graphicFrame>
      <p:pic>
        <p:nvPicPr>
          <p:cNvPr id="15" name="図 14" descr="アイコン&#10;&#10;自動的に生成された説明">
            <a:extLst>
              <a:ext uri="{FF2B5EF4-FFF2-40B4-BE49-F238E27FC236}">
                <a16:creationId xmlns:a16="http://schemas.microsoft.com/office/drawing/2014/main" id="{141862E3-A6C3-9CA7-1854-4F9366E5B22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46" y="3085150"/>
            <a:ext cx="2047059" cy="2088000"/>
          </a:xfrm>
          <a:prstGeom prst="rect">
            <a:avLst/>
          </a:prstGeom>
        </p:spPr>
      </p:pic>
      <p:pic>
        <p:nvPicPr>
          <p:cNvPr id="17" name="図 16" descr="グラフィック, おもちゃ が含まれている画像&#10;&#10;自動的に生成された説明">
            <a:extLst>
              <a:ext uri="{FF2B5EF4-FFF2-40B4-BE49-F238E27FC236}">
                <a16:creationId xmlns:a16="http://schemas.microsoft.com/office/drawing/2014/main" id="{A43D24F1-8DAE-4608-7EDC-7356577558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799" y="3085150"/>
            <a:ext cx="1552840" cy="2088000"/>
          </a:xfrm>
          <a:prstGeom prst="rect">
            <a:avLst/>
          </a:prstGeom>
        </p:spPr>
      </p:pic>
      <p:pic>
        <p:nvPicPr>
          <p:cNvPr id="19" name="図 18" descr="食品 が含まれている画像&#10;&#10;自動的に生成された説明">
            <a:extLst>
              <a:ext uri="{FF2B5EF4-FFF2-40B4-BE49-F238E27FC236}">
                <a16:creationId xmlns:a16="http://schemas.microsoft.com/office/drawing/2014/main" id="{DCD30050-54D9-57CD-3D97-C0714410387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48127" y="3391150"/>
            <a:ext cx="2431341" cy="1476000"/>
          </a:xfrm>
          <a:prstGeom prst="rect">
            <a:avLst/>
          </a:prstGeom>
        </p:spPr>
      </p:pic>
      <p:graphicFrame>
        <p:nvGraphicFramePr>
          <p:cNvPr id="5" name="表 4">
            <a:extLst>
              <a:ext uri="{FF2B5EF4-FFF2-40B4-BE49-F238E27FC236}">
                <a16:creationId xmlns:a16="http://schemas.microsoft.com/office/drawing/2014/main" id="{76DFB054-3D39-8623-6755-6402DE23EAB0}"/>
              </a:ext>
            </a:extLst>
          </p:cNvPr>
          <p:cNvGraphicFramePr>
            <a:graphicFrameLocks noGrp="1"/>
          </p:cNvGraphicFramePr>
          <p:nvPr>
            <p:extLst>
              <p:ext uri="{D42A27DB-BD31-4B8C-83A1-F6EECF244321}">
                <p14:modId xmlns:p14="http://schemas.microsoft.com/office/powerpoint/2010/main" val="1643842727"/>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被害に遭ってもあきらめないで！</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865313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61155D-1D24-E3F5-6BFD-7514FAD3CAF5}"/>
            </a:ext>
          </a:extLst>
        </p:cNvPr>
        <p:cNvGrpSpPr/>
        <p:nvPr/>
      </p:nvGrpSpPr>
      <p:grpSpPr>
        <a:xfrm>
          <a:off x="0" y="0"/>
          <a:ext cx="0" cy="0"/>
          <a:chOff x="0" y="0"/>
          <a:chExt cx="0" cy="0"/>
        </a:xfrm>
      </p:grpSpPr>
      <p:grpSp>
        <p:nvGrpSpPr>
          <p:cNvPr id="2" name="グループ化 1">
            <a:extLst>
              <a:ext uri="{FF2B5EF4-FFF2-40B4-BE49-F238E27FC236}">
                <a16:creationId xmlns:a16="http://schemas.microsoft.com/office/drawing/2014/main" id="{A2E1BB18-7FBC-E5C1-9938-23D46BB8A7FA}"/>
              </a:ext>
            </a:extLst>
          </p:cNvPr>
          <p:cNvGrpSpPr/>
          <p:nvPr/>
        </p:nvGrpSpPr>
        <p:grpSpPr>
          <a:xfrm>
            <a:off x="1422000" y="2212200"/>
            <a:ext cx="6300000" cy="1980000"/>
            <a:chOff x="1422000" y="1536405"/>
            <a:chExt cx="6300000" cy="1980000"/>
          </a:xfrm>
        </p:grpSpPr>
        <p:sp>
          <p:nvSpPr>
            <p:cNvPr id="3" name="四角形: 角を丸くする 2">
              <a:extLst>
                <a:ext uri="{FF2B5EF4-FFF2-40B4-BE49-F238E27FC236}">
                  <a16:creationId xmlns:a16="http://schemas.microsoft.com/office/drawing/2014/main" id="{B896C235-A8E5-1273-49FD-2B29E5FC2BFD}"/>
                </a:ext>
              </a:extLst>
            </p:cNvPr>
            <p:cNvSpPr/>
            <p:nvPr/>
          </p:nvSpPr>
          <p:spPr>
            <a:xfrm>
              <a:off x="1422000" y="1536405"/>
              <a:ext cx="6300000" cy="1980000"/>
            </a:xfrm>
            <a:prstGeom prst="roundRect">
              <a:avLst>
                <a:gd name="adj" fmla="val 49299"/>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F229C7BB-AE6B-C45E-787A-3EA5BC803EE5}"/>
                </a:ext>
              </a:extLst>
            </p:cNvPr>
            <p:cNvSpPr txBox="1"/>
            <p:nvPr/>
          </p:nvSpPr>
          <p:spPr>
            <a:xfrm>
              <a:off x="2149476" y="1707124"/>
              <a:ext cx="4845049" cy="1638563"/>
            </a:xfrm>
            <a:prstGeom prst="rect">
              <a:avLst/>
            </a:prstGeom>
            <a:noFill/>
          </p:spPr>
          <p:txBody>
            <a:bodyPr wrap="square" lIns="108000" tIns="108000" rIns="108000" bIns="108000">
              <a:spAutoFit/>
            </a:bodyPr>
            <a:lstStyle/>
            <a:p>
              <a:pPr algn="ctr">
                <a:lnSpc>
                  <a:spcPts val="6000"/>
                </a:lnSpc>
              </a:pPr>
              <a:r>
                <a:rPr lang="ja-JP" altLang="en-US" sz="4000" b="1" dirty="0">
                  <a:latin typeface="BIZ UDPゴシック" panose="020B0400000000000000" pitchFamily="50" charset="-128"/>
                  <a:ea typeface="BIZ UDPゴシック" panose="020B0400000000000000" pitchFamily="50" charset="-128"/>
                </a:rPr>
                <a:t>「消費者トラブル」に</a:t>
              </a:r>
              <a:endParaRPr lang="en-US" altLang="ja-JP" sz="4000" b="1" dirty="0">
                <a:latin typeface="BIZ UDPゴシック" panose="020B0400000000000000" pitchFamily="50" charset="-128"/>
                <a:ea typeface="BIZ UDPゴシック" panose="020B0400000000000000" pitchFamily="50" charset="-128"/>
              </a:endParaRPr>
            </a:p>
            <a:p>
              <a:pPr algn="ctr">
                <a:lnSpc>
                  <a:spcPts val="6000"/>
                </a:lnSpc>
              </a:pPr>
              <a:r>
                <a:rPr lang="ja-JP" altLang="en-US" sz="4000" b="1" dirty="0">
                  <a:latin typeface="BIZ UDPゴシック" panose="020B0400000000000000" pitchFamily="50" charset="-128"/>
                  <a:ea typeface="BIZ UDPゴシック" panose="020B0400000000000000" pitchFamily="50" charset="-128"/>
                </a:rPr>
                <a:t>遭いそうになったら</a:t>
              </a:r>
            </a:p>
          </p:txBody>
        </p:sp>
      </p:grpSp>
      <p:grpSp>
        <p:nvGrpSpPr>
          <p:cNvPr id="12" name="グループ化 11">
            <a:extLst>
              <a:ext uri="{FF2B5EF4-FFF2-40B4-BE49-F238E27FC236}">
                <a16:creationId xmlns:a16="http://schemas.microsoft.com/office/drawing/2014/main" id="{0770BDA9-7651-F907-F02B-418B2A812BE8}"/>
              </a:ext>
            </a:extLst>
          </p:cNvPr>
          <p:cNvGrpSpPr/>
          <p:nvPr/>
        </p:nvGrpSpPr>
        <p:grpSpPr>
          <a:xfrm>
            <a:off x="1666135" y="1573732"/>
            <a:ext cx="2206213" cy="825515"/>
            <a:chOff x="1756235" y="883749"/>
            <a:chExt cx="2206213" cy="825515"/>
          </a:xfrm>
        </p:grpSpPr>
        <p:sp>
          <p:nvSpPr>
            <p:cNvPr id="8" name="フリーフォーム: 図形 7">
              <a:extLst>
                <a:ext uri="{FF2B5EF4-FFF2-40B4-BE49-F238E27FC236}">
                  <a16:creationId xmlns:a16="http://schemas.microsoft.com/office/drawing/2014/main" id="{EB4B40E3-41BB-479D-144D-07D430C2BBB5}"/>
                </a:ext>
              </a:extLst>
            </p:cNvPr>
            <p:cNvSpPr/>
            <p:nvPr/>
          </p:nvSpPr>
          <p:spPr>
            <a:xfrm rot="20870786" flipV="1">
              <a:off x="1756235" y="883749"/>
              <a:ext cx="2206213" cy="825515"/>
            </a:xfrm>
            <a:custGeom>
              <a:avLst/>
              <a:gdLst>
                <a:gd name="connsiteX0" fmla="*/ 0 w 1800000"/>
                <a:gd name="connsiteY0" fmla="*/ 687145 h 687145"/>
                <a:gd name="connsiteX1" fmla="*/ 1800000 w 1800000"/>
                <a:gd name="connsiteY1" fmla="*/ 687145 h 687145"/>
                <a:gd name="connsiteX2" fmla="*/ 1800000 w 1800000"/>
                <a:gd name="connsiteY2" fmla="*/ 147145 h 687145"/>
                <a:gd name="connsiteX3" fmla="*/ 1013922 w 1800000"/>
                <a:gd name="connsiteY3" fmla="*/ 147145 h 687145"/>
                <a:gd name="connsiteX4" fmla="*/ 894724 w 1800000"/>
                <a:gd name="connsiteY4" fmla="*/ 0 h 687145"/>
                <a:gd name="connsiteX5" fmla="*/ 775526 w 1800000"/>
                <a:gd name="connsiteY5" fmla="*/ 147145 h 687145"/>
                <a:gd name="connsiteX6" fmla="*/ 0 w 1800000"/>
                <a:gd name="connsiteY6" fmla="*/ 147145 h 687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0000" h="687145">
                  <a:moveTo>
                    <a:pt x="0" y="687145"/>
                  </a:moveTo>
                  <a:lnTo>
                    <a:pt x="1800000" y="687145"/>
                  </a:lnTo>
                  <a:lnTo>
                    <a:pt x="1800000" y="147145"/>
                  </a:lnTo>
                  <a:lnTo>
                    <a:pt x="1013922" y="147145"/>
                  </a:lnTo>
                  <a:lnTo>
                    <a:pt x="894724" y="0"/>
                  </a:lnTo>
                  <a:lnTo>
                    <a:pt x="775526" y="147145"/>
                  </a:lnTo>
                  <a:lnTo>
                    <a:pt x="0" y="147145"/>
                  </a:lnTo>
                  <a:close/>
                </a:path>
              </a:pathLst>
            </a:custGeom>
            <a:solidFill>
              <a:srgbClr val="F0DC61"/>
            </a:solidFill>
            <a:ln w="2857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dirty="0">
                <a:solidFill>
                  <a:schemeClr val="tx1"/>
                </a:solidFill>
              </a:endParaRPr>
            </a:p>
          </p:txBody>
        </p:sp>
        <p:sp>
          <p:nvSpPr>
            <p:cNvPr id="9" name="テキスト ボックス 8">
              <a:extLst>
                <a:ext uri="{FF2B5EF4-FFF2-40B4-BE49-F238E27FC236}">
                  <a16:creationId xmlns:a16="http://schemas.microsoft.com/office/drawing/2014/main" id="{4BC560D5-B690-DB83-DDF4-A153F1D118F9}"/>
                </a:ext>
              </a:extLst>
            </p:cNvPr>
            <p:cNvSpPr txBox="1"/>
            <p:nvPr/>
          </p:nvSpPr>
          <p:spPr>
            <a:xfrm rot="20863521">
              <a:off x="1766787" y="975665"/>
              <a:ext cx="2185109" cy="477054"/>
            </a:xfrm>
            <a:prstGeom prst="rect">
              <a:avLst/>
            </a:prstGeom>
            <a:noFill/>
          </p:spPr>
          <p:txBody>
            <a:bodyPr wrap="square" rtlCol="0">
              <a:spAutoFit/>
            </a:bodyPr>
            <a:lstStyle/>
            <a:p>
              <a:pPr algn="ctr">
                <a:lnSpc>
                  <a:spcPts val="3000"/>
                </a:lnSpc>
              </a:pPr>
              <a:r>
                <a:rPr kumimoji="1" lang="ja-JP" altLang="en-US" sz="2800" b="1" dirty="0">
                  <a:latin typeface="BIZ UDPゴシック" panose="020B0400000000000000" pitchFamily="50" charset="-128"/>
                  <a:ea typeface="BIZ UDPゴシック" panose="020B0400000000000000" pitchFamily="50" charset="-128"/>
                </a:rPr>
                <a:t>周囲の人が</a:t>
              </a:r>
            </a:p>
          </p:txBody>
        </p:sp>
      </p:grpSp>
    </p:spTree>
    <p:extLst>
      <p:ext uri="{BB962C8B-B14F-4D97-AF65-F5344CB8AC3E}">
        <p14:creationId xmlns:p14="http://schemas.microsoft.com/office/powerpoint/2010/main" val="41105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5D932D-9052-BB68-2595-FEFBC04C1ACA}"/>
            </a:ext>
          </a:extLst>
        </p:cNvPr>
        <p:cNvGrpSpPr/>
        <p:nvPr/>
      </p:nvGrpSpPr>
      <p:grpSpPr>
        <a:xfrm>
          <a:off x="0" y="0"/>
          <a:ext cx="0" cy="0"/>
          <a:chOff x="0" y="0"/>
          <a:chExt cx="0" cy="0"/>
        </a:xfrm>
      </p:grpSpPr>
      <p:pic>
        <p:nvPicPr>
          <p:cNvPr id="7" name="図 6" descr="アイコン&#10;&#10;自動的に生成された説明">
            <a:extLst>
              <a:ext uri="{FF2B5EF4-FFF2-40B4-BE49-F238E27FC236}">
                <a16:creationId xmlns:a16="http://schemas.microsoft.com/office/drawing/2014/main" id="{9157DEE1-EE92-48FD-0541-D19484F79814}"/>
              </a:ext>
            </a:extLst>
          </p:cNvPr>
          <p:cNvPicPr>
            <a:picLocks noChangeAspect="1"/>
          </p:cNvPicPr>
          <p:nvPr/>
        </p:nvPicPr>
        <p:blipFill rotWithShape="1">
          <a:blip r:embed="rId2">
            <a:extLst>
              <a:ext uri="{28A0092B-C50C-407E-A947-70E740481C1C}">
                <a14:useLocalDpi xmlns:a14="http://schemas.microsoft.com/office/drawing/2010/main" val="0"/>
              </a:ext>
            </a:extLst>
          </a:blip>
          <a:srcRect t="1853"/>
          <a:stretch/>
        </p:blipFill>
        <p:spPr>
          <a:xfrm>
            <a:off x="6784329" y="4381432"/>
            <a:ext cx="1945180" cy="1980493"/>
          </a:xfrm>
          <a:prstGeom prst="rect">
            <a:avLst/>
          </a:prstGeom>
        </p:spPr>
      </p:pic>
      <p:sp>
        <p:nvSpPr>
          <p:cNvPr id="3" name="角丸四角形 8">
            <a:extLst>
              <a:ext uri="{FF2B5EF4-FFF2-40B4-BE49-F238E27FC236}">
                <a16:creationId xmlns:a16="http://schemas.microsoft.com/office/drawing/2014/main" id="{A624C7AD-2884-0FEA-D713-63377ED9FFE7}"/>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15D9D0F-7DF6-938E-02A9-F3A9BEBC97AA}"/>
              </a:ext>
            </a:extLst>
          </p:cNvPr>
          <p:cNvSpPr txBox="1"/>
          <p:nvPr/>
        </p:nvSpPr>
        <p:spPr>
          <a:xfrm>
            <a:off x="336550" y="878648"/>
            <a:ext cx="8026614"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周囲の人が「消費者トラブル」に遭いそうになったら</a:t>
            </a:r>
            <a:endParaRPr lang="en-US" altLang="ja-JP" sz="2200" b="1" dirty="0">
              <a:latin typeface="BIZ UDPゴシック" panose="020B0400000000000000" pitchFamily="50" charset="-128"/>
              <a:ea typeface="BIZ UDPゴシック" panose="020B0400000000000000" pitchFamily="50" charset="-128"/>
            </a:endParaRPr>
          </a:p>
        </p:txBody>
      </p:sp>
      <p:sp>
        <p:nvSpPr>
          <p:cNvPr id="5" name="テキスト ボックス 4">
            <a:extLst>
              <a:ext uri="{FF2B5EF4-FFF2-40B4-BE49-F238E27FC236}">
                <a16:creationId xmlns:a16="http://schemas.microsoft.com/office/drawing/2014/main" id="{B0CEE5DA-6573-FBEC-F5FD-B2FD1DF9E9D7}"/>
              </a:ext>
            </a:extLst>
          </p:cNvPr>
          <p:cNvSpPr txBox="1"/>
          <p:nvPr/>
        </p:nvSpPr>
        <p:spPr>
          <a:xfrm>
            <a:off x="361949" y="1535214"/>
            <a:ext cx="7138185" cy="2341695"/>
          </a:xfrm>
          <a:prstGeom prst="rect">
            <a:avLst/>
          </a:prstGeom>
          <a:noFill/>
        </p:spPr>
        <p:txBody>
          <a:bodyPr wrap="square" lIns="0" tIns="288000" rIns="0" bIns="0" anchor="t" anchorCtr="0">
            <a:spAutoFit/>
          </a:bodyPr>
          <a:lstStyle/>
          <a:p>
            <a:pPr>
              <a:lnSpc>
                <a:spcPts val="3300"/>
              </a:lnSpc>
            </a:pPr>
            <a:r>
              <a:rPr lang="ja-JP" altLang="en-US" sz="2200" dirty="0">
                <a:latin typeface="BIZ UDPゴシック" panose="020B0400000000000000" pitchFamily="50" charset="-128"/>
                <a:ea typeface="BIZ UDPゴシック" panose="020B0400000000000000" pitchFamily="50" charset="-128"/>
              </a:rPr>
              <a:t>「消費者トラブル」の被害に遭っている人は、多くの場合</a:t>
            </a:r>
          </a:p>
          <a:p>
            <a:pPr>
              <a:lnSpc>
                <a:spcPts val="3300"/>
              </a:lnSpc>
            </a:pPr>
            <a:r>
              <a:rPr lang="ja-JP" altLang="en-US" sz="2200" b="1" dirty="0">
                <a:latin typeface="BIZ UDPゴシック" panose="020B0400000000000000" pitchFamily="50" charset="-128"/>
                <a:ea typeface="BIZ UDPゴシック" panose="020B0400000000000000" pitchFamily="50" charset="-128"/>
              </a:rPr>
              <a:t>「だまされている自覚がない」　</a:t>
            </a:r>
          </a:p>
          <a:p>
            <a:pPr>
              <a:lnSpc>
                <a:spcPts val="3300"/>
              </a:lnSpc>
            </a:pPr>
            <a:r>
              <a:rPr lang="ja-JP" altLang="en-US" sz="2200" b="1" dirty="0">
                <a:latin typeface="BIZ UDPゴシック" panose="020B0400000000000000" pitchFamily="50" charset="-128"/>
                <a:ea typeface="BIZ UDPゴシック" panose="020B0400000000000000" pitchFamily="50" charset="-128"/>
              </a:rPr>
              <a:t>「だまされていることを知られたくない」　</a:t>
            </a:r>
            <a:endParaRPr lang="en-US" altLang="ja-JP" sz="2200" b="1" dirty="0">
              <a:latin typeface="BIZ UDPゴシック" panose="020B0400000000000000" pitchFamily="50" charset="-128"/>
              <a:ea typeface="BIZ UDPゴシック" panose="020B0400000000000000" pitchFamily="50" charset="-128"/>
            </a:endParaRPr>
          </a:p>
          <a:p>
            <a:pPr>
              <a:lnSpc>
                <a:spcPts val="3300"/>
              </a:lnSpc>
            </a:pPr>
            <a:r>
              <a:rPr lang="ja-JP" altLang="en-US" sz="2200" b="1" dirty="0">
                <a:latin typeface="BIZ UDPゴシック" panose="020B0400000000000000" pitchFamily="50" charset="-128"/>
                <a:ea typeface="BIZ UDPゴシック" panose="020B0400000000000000" pitchFamily="50" charset="-128"/>
              </a:rPr>
              <a:t>「被害に遭っていても相談しない」</a:t>
            </a:r>
          </a:p>
          <a:p>
            <a:pPr>
              <a:lnSpc>
                <a:spcPts val="3300"/>
              </a:lnSpc>
            </a:pPr>
            <a:r>
              <a:rPr lang="ja-JP" altLang="en-US" sz="2200" dirty="0">
                <a:latin typeface="BIZ UDPゴシック" panose="020B0400000000000000" pitchFamily="50" charset="-128"/>
                <a:ea typeface="BIZ UDPゴシック" panose="020B0400000000000000" pitchFamily="50" charset="-128"/>
              </a:rPr>
              <a:t>などの傾向があるため、被害が拡大するおそれがあります。</a:t>
            </a:r>
          </a:p>
        </p:txBody>
      </p:sp>
      <p:sp>
        <p:nvSpPr>
          <p:cNvPr id="9" name="テキスト ボックス 8">
            <a:extLst>
              <a:ext uri="{FF2B5EF4-FFF2-40B4-BE49-F238E27FC236}">
                <a16:creationId xmlns:a16="http://schemas.microsoft.com/office/drawing/2014/main" id="{ACB88D1A-99E9-3090-B26D-287BA6846C14}"/>
              </a:ext>
            </a:extLst>
          </p:cNvPr>
          <p:cNvSpPr txBox="1"/>
          <p:nvPr/>
        </p:nvSpPr>
        <p:spPr>
          <a:xfrm>
            <a:off x="361950" y="4547049"/>
            <a:ext cx="6336801" cy="1700393"/>
          </a:xfrm>
          <a:prstGeom prst="rect">
            <a:avLst/>
          </a:prstGeom>
          <a:noFill/>
        </p:spPr>
        <p:txBody>
          <a:bodyPr wrap="square" lIns="36000" tIns="36000" rIns="36000" bIns="36000" anchor="t" anchorCtr="0">
            <a:spAutoFit/>
          </a:bodyPr>
          <a:lstStyle/>
          <a:p>
            <a:pPr algn="just">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周囲の人の被害を未然に防ぐ、</a:t>
            </a:r>
          </a:p>
          <a:p>
            <a:pPr algn="just">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または早期発見して被害拡大を防ぐためには、</a:t>
            </a:r>
            <a:endParaRPr lang="en-US" altLang="ja-JP" sz="2200" b="1" dirty="0">
              <a:solidFill>
                <a:srgbClr val="FF6600"/>
              </a:solidFill>
              <a:latin typeface="BIZ UDPゴシック" panose="020B0400000000000000" pitchFamily="50" charset="-128"/>
              <a:ea typeface="BIZ UDPゴシック" panose="020B0400000000000000" pitchFamily="50" charset="-128"/>
            </a:endParaRPr>
          </a:p>
          <a:p>
            <a:pPr algn="just">
              <a:lnSpc>
                <a:spcPts val="3300"/>
              </a:lnSpc>
            </a:pPr>
            <a:r>
              <a:rPr lang="ja-JP" altLang="en-US" sz="2200" b="1" dirty="0">
                <a:solidFill>
                  <a:srgbClr val="FF6600"/>
                </a:solidFill>
                <a:latin typeface="BIZ UDPゴシック" panose="020B0400000000000000" pitchFamily="50" charset="-128"/>
                <a:ea typeface="BIZ UDPゴシック" panose="020B0400000000000000" pitchFamily="50" charset="-128"/>
              </a:rPr>
              <a:t>身近にいる人の日ごろからの観察と対話＝見守りが欠かせません。</a:t>
            </a:r>
          </a:p>
        </p:txBody>
      </p:sp>
      <p:graphicFrame>
        <p:nvGraphicFramePr>
          <p:cNvPr id="6" name="表 5">
            <a:extLst>
              <a:ext uri="{FF2B5EF4-FFF2-40B4-BE49-F238E27FC236}">
                <a16:creationId xmlns:a16="http://schemas.microsoft.com/office/drawing/2014/main" id="{F3E761D2-1D69-A298-F7FE-B3DE519A8862}"/>
              </a:ext>
            </a:extLst>
          </p:cNvPr>
          <p:cNvGraphicFramePr>
            <a:graphicFrameLocks noGrp="1"/>
          </p:cNvGraphicFramePr>
          <p:nvPr>
            <p:extLst>
              <p:ext uri="{D42A27DB-BD31-4B8C-83A1-F6EECF244321}">
                <p14:modId xmlns:p14="http://schemas.microsoft.com/office/powerpoint/2010/main" val="332800594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5490778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81BF-65B7-E9D5-D9FB-1F094AA5EBA1}"/>
            </a:ext>
          </a:extLst>
        </p:cNvPr>
        <p:cNvGrpSpPr/>
        <p:nvPr/>
      </p:nvGrpSpPr>
      <p:grpSpPr>
        <a:xfrm>
          <a:off x="0" y="0"/>
          <a:ext cx="0" cy="0"/>
          <a:chOff x="0" y="0"/>
          <a:chExt cx="0" cy="0"/>
        </a:xfrm>
      </p:grpSpPr>
      <p:sp>
        <p:nvSpPr>
          <p:cNvPr id="63" name="四角形: 角を丸くする 62">
            <a:extLst>
              <a:ext uri="{FF2B5EF4-FFF2-40B4-BE49-F238E27FC236}">
                <a16:creationId xmlns:a16="http://schemas.microsoft.com/office/drawing/2014/main" id="{FD85C812-C30B-FC4A-A637-3F7D759DFD3C}"/>
              </a:ext>
            </a:extLst>
          </p:cNvPr>
          <p:cNvSpPr/>
          <p:nvPr/>
        </p:nvSpPr>
        <p:spPr>
          <a:xfrm>
            <a:off x="350075" y="3195263"/>
            <a:ext cx="8443850" cy="3168000"/>
          </a:xfrm>
          <a:prstGeom prst="roundRect">
            <a:avLst>
              <a:gd name="adj" fmla="val 6547"/>
            </a:avLst>
          </a:prstGeom>
          <a:no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角丸四角形 8">
            <a:extLst>
              <a:ext uri="{FF2B5EF4-FFF2-40B4-BE49-F238E27FC236}">
                <a16:creationId xmlns:a16="http://schemas.microsoft.com/office/drawing/2014/main" id="{17FA83D3-7E37-1585-D36E-454909FB932A}"/>
              </a:ext>
            </a:extLst>
          </p:cNvPr>
          <p:cNvSpPr/>
          <p:nvPr/>
        </p:nvSpPr>
        <p:spPr bwMode="auto">
          <a:xfrm rot="10800000" flipH="1" flipV="1">
            <a:off x="0" y="629628"/>
            <a:ext cx="8780400" cy="900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4FDBC09-A68D-060C-7088-1653E17253F4}"/>
              </a:ext>
            </a:extLst>
          </p:cNvPr>
          <p:cNvSpPr txBox="1"/>
          <p:nvPr/>
        </p:nvSpPr>
        <p:spPr>
          <a:xfrm>
            <a:off x="336550" y="878648"/>
            <a:ext cx="8026614" cy="401960"/>
          </a:xfrm>
          <a:prstGeom prst="rect">
            <a:avLst/>
          </a:prstGeom>
          <a:noFill/>
        </p:spPr>
        <p:txBody>
          <a:bodyPr wrap="square" lIns="36000" tIns="36000" rIns="36000" bIns="36000" anchor="ctr" anchorCtr="0">
            <a:spAutoFit/>
          </a:bodyPr>
          <a:lstStyle/>
          <a:p>
            <a:pPr algn="just">
              <a:lnSpc>
                <a:spcPts val="3000"/>
              </a:lnSpc>
            </a:pPr>
            <a:r>
              <a:rPr lang="ja-JP" altLang="en-US" sz="2200" b="1" dirty="0">
                <a:latin typeface="BIZ UDPゴシック" panose="020B0400000000000000" pitchFamily="50" charset="-128"/>
                <a:ea typeface="BIZ UDPゴシック" panose="020B0400000000000000" pitchFamily="50" charset="-128"/>
              </a:rPr>
              <a:t>周囲の人の様子の変化　「気づきのチェックポイント」</a:t>
            </a:r>
            <a:endParaRPr lang="en-US" altLang="ja-JP" sz="2200" b="1" dirty="0">
              <a:latin typeface="BIZ UDPゴシック" panose="020B0400000000000000" pitchFamily="50" charset="-128"/>
              <a:ea typeface="BIZ UDPゴシック" panose="020B0400000000000000" pitchFamily="50" charset="-128"/>
            </a:endParaRPr>
          </a:p>
        </p:txBody>
      </p:sp>
      <p:sp>
        <p:nvSpPr>
          <p:cNvPr id="7" name="テキスト ボックス 6">
            <a:extLst>
              <a:ext uri="{FF2B5EF4-FFF2-40B4-BE49-F238E27FC236}">
                <a16:creationId xmlns:a16="http://schemas.microsoft.com/office/drawing/2014/main" id="{75C90CF6-1914-CE01-25DB-3C0E53C3C8A5}"/>
              </a:ext>
            </a:extLst>
          </p:cNvPr>
          <p:cNvSpPr txBox="1"/>
          <p:nvPr/>
        </p:nvSpPr>
        <p:spPr>
          <a:xfrm>
            <a:off x="363599" y="1529110"/>
            <a:ext cx="8385113" cy="1272954"/>
          </a:xfrm>
          <a:prstGeom prst="rect">
            <a:avLst/>
          </a:prstGeom>
          <a:noFill/>
        </p:spPr>
        <p:txBody>
          <a:bodyPr wrap="square" lIns="0" tIns="180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周囲の人に次のような変化が見られたら、「消費者トラブル」に巻き込まれている可能性があります。日常会話や身の回りの様子の変化から、早めに本人に声をかけるなどをして、状況を理解しましょう。</a:t>
            </a:r>
          </a:p>
        </p:txBody>
      </p:sp>
      <p:sp>
        <p:nvSpPr>
          <p:cNvPr id="32" name="フリーフォーム: 図形 31">
            <a:extLst>
              <a:ext uri="{FF2B5EF4-FFF2-40B4-BE49-F238E27FC236}">
                <a16:creationId xmlns:a16="http://schemas.microsoft.com/office/drawing/2014/main" id="{C4E67EF0-AB3C-E903-987C-D61359156856}"/>
              </a:ext>
            </a:extLst>
          </p:cNvPr>
          <p:cNvSpPr/>
          <p:nvPr/>
        </p:nvSpPr>
        <p:spPr>
          <a:xfrm>
            <a:off x="2674551" y="3612164"/>
            <a:ext cx="1800000" cy="2304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33" name="グラフィックス 32" descr="拡大鏡 単色塗りつぶし">
            <a:extLst>
              <a:ext uri="{FF2B5EF4-FFF2-40B4-BE49-F238E27FC236}">
                <a16:creationId xmlns:a16="http://schemas.microsoft.com/office/drawing/2014/main" id="{6D959B92-39DC-5B2A-F180-60A5571FDE3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40276" y="3725018"/>
            <a:ext cx="497577" cy="467009"/>
          </a:xfrm>
          <a:prstGeom prst="rect">
            <a:avLst/>
          </a:prstGeom>
        </p:spPr>
      </p:pic>
      <p:sp>
        <p:nvSpPr>
          <p:cNvPr id="31" name="テキスト ボックス 30">
            <a:extLst>
              <a:ext uri="{FF2B5EF4-FFF2-40B4-BE49-F238E27FC236}">
                <a16:creationId xmlns:a16="http://schemas.microsoft.com/office/drawing/2014/main" id="{AF1656A2-37E5-61B9-433A-3D09661A200C}"/>
              </a:ext>
            </a:extLst>
          </p:cNvPr>
          <p:cNvSpPr txBox="1"/>
          <p:nvPr/>
        </p:nvSpPr>
        <p:spPr>
          <a:xfrm>
            <a:off x="3162842" y="4121634"/>
            <a:ext cx="823419" cy="679220"/>
          </a:xfrm>
          <a:prstGeom prst="rect">
            <a:avLst/>
          </a:prstGeom>
          <a:noFill/>
        </p:spPr>
        <p:txBody>
          <a:bodyPr wrap="square" lIns="0" tIns="36000" rIns="0" bIns="0" anchor="t" anchorCtr="0">
            <a:spAutoFit/>
          </a:bodyPr>
          <a:lstStyle/>
          <a:p>
            <a:pPr algn="dist">
              <a:lnSpc>
                <a:spcPts val="2700"/>
              </a:lnSpc>
            </a:pPr>
            <a:r>
              <a:rPr lang="ja-JP" altLang="en-US" sz="2000" b="1" dirty="0">
                <a:latin typeface="BIZ UDPゴシック" panose="020B0400000000000000" pitchFamily="50" charset="-128"/>
                <a:ea typeface="BIZ UDPゴシック" panose="020B0400000000000000" pitchFamily="50" charset="-128"/>
                <a:cs typeface="メイリオ" panose="020B0604030504040204" pitchFamily="50" charset="-128"/>
              </a:rPr>
              <a:t>電話</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dist">
              <a:lnSpc>
                <a:spcPts val="2700"/>
              </a:lnSpc>
            </a:pPr>
            <a:r>
              <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SNS</a:t>
            </a:r>
          </a:p>
        </p:txBody>
      </p:sp>
      <p:sp>
        <p:nvSpPr>
          <p:cNvPr id="50" name="フリーフォーム: 図形 49">
            <a:extLst>
              <a:ext uri="{FF2B5EF4-FFF2-40B4-BE49-F238E27FC236}">
                <a16:creationId xmlns:a16="http://schemas.microsoft.com/office/drawing/2014/main" id="{D7D8A4FF-195D-3BCE-9F11-000D606FA739}"/>
              </a:ext>
            </a:extLst>
          </p:cNvPr>
          <p:cNvSpPr/>
          <p:nvPr/>
        </p:nvSpPr>
        <p:spPr>
          <a:xfrm>
            <a:off x="6640766" y="3612164"/>
            <a:ext cx="1800000" cy="2304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51" name="グラフィックス 50" descr="拡大鏡 単色塗りつぶし">
            <a:extLst>
              <a:ext uri="{FF2B5EF4-FFF2-40B4-BE49-F238E27FC236}">
                <a16:creationId xmlns:a16="http://schemas.microsoft.com/office/drawing/2014/main" id="{6AE78956-D286-0573-DB92-4560DF71A30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06491" y="3723282"/>
            <a:ext cx="497577" cy="459824"/>
          </a:xfrm>
          <a:prstGeom prst="rect">
            <a:avLst/>
          </a:prstGeom>
        </p:spPr>
      </p:pic>
      <p:sp>
        <p:nvSpPr>
          <p:cNvPr id="49" name="テキスト ボックス 48">
            <a:extLst>
              <a:ext uri="{FF2B5EF4-FFF2-40B4-BE49-F238E27FC236}">
                <a16:creationId xmlns:a16="http://schemas.microsoft.com/office/drawing/2014/main" id="{B2FDFF08-D013-3828-8016-8193E971A8B1}"/>
              </a:ext>
            </a:extLst>
          </p:cNvPr>
          <p:cNvSpPr txBox="1"/>
          <p:nvPr/>
        </p:nvSpPr>
        <p:spPr>
          <a:xfrm>
            <a:off x="6983532" y="4113796"/>
            <a:ext cx="1114469" cy="361825"/>
          </a:xfrm>
          <a:prstGeom prst="rect">
            <a:avLst/>
          </a:prstGeom>
          <a:noFill/>
        </p:spPr>
        <p:txBody>
          <a:bodyPr wrap="square" lIns="0" tIns="36000" rIns="0" bIns="0" anchor="t" anchorCtr="0">
            <a:spAutoFit/>
          </a:bodyPr>
          <a:lstStyle/>
          <a:p>
            <a:pPr algn="dist">
              <a:lnSpc>
                <a:spcPts val="3000"/>
              </a:lnSpc>
            </a:pPr>
            <a:r>
              <a:rPr lang="ja-JP" altLang="en-US" sz="2000" b="1" dirty="0">
                <a:latin typeface="BIZ UDPゴシック" panose="020B0400000000000000" pitchFamily="50" charset="-128"/>
                <a:ea typeface="BIZ UDPゴシック" panose="020B0400000000000000" pitchFamily="50" charset="-128"/>
                <a:cs typeface="メイリオ" panose="020B0604030504040204" pitchFamily="50" charset="-128"/>
              </a:rPr>
              <a:t>その他</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nvGrpSpPr>
          <p:cNvPr id="52" name="グループ化 51">
            <a:extLst>
              <a:ext uri="{FF2B5EF4-FFF2-40B4-BE49-F238E27FC236}">
                <a16:creationId xmlns:a16="http://schemas.microsoft.com/office/drawing/2014/main" id="{6C071D22-3E50-F604-2B96-37094C36C88C}"/>
              </a:ext>
            </a:extLst>
          </p:cNvPr>
          <p:cNvGrpSpPr/>
          <p:nvPr/>
        </p:nvGrpSpPr>
        <p:grpSpPr>
          <a:xfrm>
            <a:off x="4572000" y="5978286"/>
            <a:ext cx="4544696" cy="540000"/>
            <a:chOff x="4572000" y="5823526"/>
            <a:chExt cx="4544696" cy="540000"/>
          </a:xfrm>
        </p:grpSpPr>
        <p:sp>
          <p:nvSpPr>
            <p:cNvPr id="53" name="角丸四角形 8">
              <a:extLst>
                <a:ext uri="{FF2B5EF4-FFF2-40B4-BE49-F238E27FC236}">
                  <a16:creationId xmlns:a16="http://schemas.microsoft.com/office/drawing/2014/main" id="{F057EA27-DEB3-6CC2-559E-5F6574F09D11}"/>
                </a:ext>
              </a:extLst>
            </p:cNvPr>
            <p:cNvSpPr/>
            <p:nvPr/>
          </p:nvSpPr>
          <p:spPr bwMode="auto">
            <a:xfrm rot="10800000" flipH="1" flipV="1">
              <a:off x="4572000" y="5823526"/>
              <a:ext cx="4544696" cy="540000"/>
            </a:xfrm>
            <a:prstGeom prst="homePlate">
              <a:avLst/>
            </a:prstGeom>
            <a:solidFill>
              <a:srgbClr val="155DAF"/>
            </a:solid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54" name="テキスト ボックス 53">
              <a:extLst>
                <a:ext uri="{FF2B5EF4-FFF2-40B4-BE49-F238E27FC236}">
                  <a16:creationId xmlns:a16="http://schemas.microsoft.com/office/drawing/2014/main" id="{0AF6F97F-100F-554F-696F-12AD0898DCAC}"/>
                </a:ext>
              </a:extLst>
            </p:cNvPr>
            <p:cNvSpPr txBox="1"/>
            <p:nvPr/>
          </p:nvSpPr>
          <p:spPr>
            <a:xfrm>
              <a:off x="4728117" y="5926979"/>
              <a:ext cx="4056148" cy="333095"/>
            </a:xfrm>
            <a:prstGeom prst="rect">
              <a:avLst/>
            </a:prstGeom>
            <a:no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grpSp>
        <p:nvGrpSpPr>
          <p:cNvPr id="64" name="グループ化 63">
            <a:extLst>
              <a:ext uri="{FF2B5EF4-FFF2-40B4-BE49-F238E27FC236}">
                <a16:creationId xmlns:a16="http://schemas.microsoft.com/office/drawing/2014/main" id="{EF77C3BB-53F7-2D58-C885-10EA1943E1C7}"/>
              </a:ext>
            </a:extLst>
          </p:cNvPr>
          <p:cNvGrpSpPr/>
          <p:nvPr/>
        </p:nvGrpSpPr>
        <p:grpSpPr>
          <a:xfrm>
            <a:off x="1481400" y="2927672"/>
            <a:ext cx="6181200" cy="540000"/>
            <a:chOff x="2259564" y="2968768"/>
            <a:chExt cx="6181200" cy="540000"/>
          </a:xfrm>
        </p:grpSpPr>
        <p:sp>
          <p:nvSpPr>
            <p:cNvPr id="59" name="角丸四角形 8">
              <a:extLst>
                <a:ext uri="{FF2B5EF4-FFF2-40B4-BE49-F238E27FC236}">
                  <a16:creationId xmlns:a16="http://schemas.microsoft.com/office/drawing/2014/main" id="{45F6D3BB-5615-B1E4-4458-8B4B2F53EFA9}"/>
                </a:ext>
              </a:extLst>
            </p:cNvPr>
            <p:cNvSpPr/>
            <p:nvPr/>
          </p:nvSpPr>
          <p:spPr bwMode="auto">
            <a:xfrm rot="10800000" flipH="1" flipV="1">
              <a:off x="2259564" y="2968768"/>
              <a:ext cx="6181200" cy="540000"/>
            </a:xfrm>
            <a:prstGeom prst="roundRect">
              <a:avLst>
                <a:gd name="adj" fmla="val 11496"/>
              </a:avLst>
            </a:prstGeom>
            <a:solidFill>
              <a:srgbClr val="FCC325"/>
            </a:solidFill>
            <a:ln>
              <a:solidFill>
                <a:srgbClr val="FCC325"/>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60" name="グループ化 59">
              <a:extLst>
                <a:ext uri="{FF2B5EF4-FFF2-40B4-BE49-F238E27FC236}">
                  <a16:creationId xmlns:a16="http://schemas.microsoft.com/office/drawing/2014/main" id="{E593E3AA-EFDE-D715-FC13-881350A30A35}"/>
                </a:ext>
              </a:extLst>
            </p:cNvPr>
            <p:cNvGrpSpPr/>
            <p:nvPr/>
          </p:nvGrpSpPr>
          <p:grpSpPr>
            <a:xfrm>
              <a:off x="3579258" y="2989980"/>
              <a:ext cx="3541812" cy="497577"/>
              <a:chOff x="2612409" y="1376941"/>
              <a:chExt cx="3541812" cy="497577"/>
            </a:xfrm>
          </p:grpSpPr>
          <p:sp>
            <p:nvSpPr>
              <p:cNvPr id="61" name="テキスト ボックス 60">
                <a:extLst>
                  <a:ext uri="{FF2B5EF4-FFF2-40B4-BE49-F238E27FC236}">
                    <a16:creationId xmlns:a16="http://schemas.microsoft.com/office/drawing/2014/main" id="{C079436A-E956-0BE5-3340-C4955AEFF024}"/>
                  </a:ext>
                </a:extLst>
              </p:cNvPr>
              <p:cNvSpPr txBox="1"/>
              <p:nvPr/>
            </p:nvSpPr>
            <p:spPr>
              <a:xfrm>
                <a:off x="3109987" y="1440458"/>
                <a:ext cx="3044234" cy="370542"/>
              </a:xfrm>
              <a:prstGeom prst="rect">
                <a:avLst/>
              </a:prstGeom>
              <a:noFill/>
            </p:spPr>
            <p:txBody>
              <a:bodyPr wrap="square" lIns="36000" tIns="36000" rIns="36000" bIns="36000" anchor="t" anchorCtr="0">
                <a:spAutoFit/>
              </a:bodyPr>
              <a:lstStyle/>
              <a:p>
                <a:pPr algn="ctr">
                  <a:lnSpc>
                    <a:spcPts val="2700"/>
                  </a:lnSpc>
                </a:pPr>
                <a:r>
                  <a:rPr lang="ja-JP" altLang="en-US" sz="2000" b="1" dirty="0">
                    <a:latin typeface="BIZ UDPゴシック" panose="020B0400000000000000" pitchFamily="50" charset="-128"/>
                    <a:ea typeface="BIZ UDPゴシック" panose="020B0400000000000000" pitchFamily="50" charset="-128"/>
                  </a:rPr>
                  <a:t>気づきのチェックポイント</a:t>
                </a:r>
              </a:p>
            </p:txBody>
          </p:sp>
          <p:pic>
            <p:nvPicPr>
              <p:cNvPr id="62" name="グラフィックス 61" descr="拡大鏡 単色塗りつぶし">
                <a:extLst>
                  <a:ext uri="{FF2B5EF4-FFF2-40B4-BE49-F238E27FC236}">
                    <a16:creationId xmlns:a16="http://schemas.microsoft.com/office/drawing/2014/main" id="{BEFC8810-F898-BB6A-982D-8767A6B8B45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612409" y="1376941"/>
                <a:ext cx="497577" cy="497577"/>
              </a:xfrm>
              <a:prstGeom prst="rect">
                <a:avLst/>
              </a:prstGeom>
            </p:spPr>
          </p:pic>
        </p:grpSp>
      </p:grpSp>
      <p:grpSp>
        <p:nvGrpSpPr>
          <p:cNvPr id="6" name="グループ化 5">
            <a:extLst>
              <a:ext uri="{FF2B5EF4-FFF2-40B4-BE49-F238E27FC236}">
                <a16:creationId xmlns:a16="http://schemas.microsoft.com/office/drawing/2014/main" id="{5EF1E5AD-C7EF-158B-EEF9-EC870F9CD978}"/>
              </a:ext>
            </a:extLst>
          </p:cNvPr>
          <p:cNvGrpSpPr/>
          <p:nvPr/>
        </p:nvGrpSpPr>
        <p:grpSpPr>
          <a:xfrm>
            <a:off x="691443" y="3612164"/>
            <a:ext cx="1800000" cy="2304000"/>
            <a:chOff x="691443" y="3612164"/>
            <a:chExt cx="1800000" cy="2304000"/>
          </a:xfrm>
        </p:grpSpPr>
        <p:sp>
          <p:nvSpPr>
            <p:cNvPr id="23" name="フリーフォーム: 図形 22">
              <a:extLst>
                <a:ext uri="{FF2B5EF4-FFF2-40B4-BE49-F238E27FC236}">
                  <a16:creationId xmlns:a16="http://schemas.microsoft.com/office/drawing/2014/main" id="{6C42D159-996C-BB8A-437C-9803748F4B90}"/>
                </a:ext>
              </a:extLst>
            </p:cNvPr>
            <p:cNvSpPr/>
            <p:nvPr/>
          </p:nvSpPr>
          <p:spPr>
            <a:xfrm>
              <a:off x="691443" y="3612164"/>
              <a:ext cx="1800000" cy="2304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24" name="グラフィックス 23" descr="拡大鏡 単色塗りつぶし">
              <a:extLst>
                <a:ext uri="{FF2B5EF4-FFF2-40B4-BE49-F238E27FC236}">
                  <a16:creationId xmlns:a16="http://schemas.microsoft.com/office/drawing/2014/main" id="{A9360DD5-45B3-D81C-1FF1-AC03409A683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342655" y="3725018"/>
              <a:ext cx="497577" cy="467009"/>
            </a:xfrm>
            <a:prstGeom prst="rect">
              <a:avLst/>
            </a:prstGeom>
          </p:spPr>
        </p:pic>
        <p:sp>
          <p:nvSpPr>
            <p:cNvPr id="21" name="テキスト ボックス 20">
              <a:extLst>
                <a:ext uri="{FF2B5EF4-FFF2-40B4-BE49-F238E27FC236}">
                  <a16:creationId xmlns:a16="http://schemas.microsoft.com/office/drawing/2014/main" id="{FD23A3AF-E0D7-A08D-957E-EDE1FF8A8302}"/>
                </a:ext>
              </a:extLst>
            </p:cNvPr>
            <p:cNvSpPr txBox="1"/>
            <p:nvPr/>
          </p:nvSpPr>
          <p:spPr>
            <a:xfrm>
              <a:off x="1105443" y="4803210"/>
              <a:ext cx="972000" cy="276999"/>
            </a:xfrm>
            <a:prstGeom prst="rect">
              <a:avLst/>
            </a:prstGeom>
            <a:noFill/>
          </p:spPr>
          <p:txBody>
            <a:bodyPr wrap="square" lIns="0" tIns="0" rIns="0" bIns="0" anchor="t" anchorCtr="0">
              <a:spAutoFit/>
            </a:bodyPr>
            <a:lstStyle/>
            <a:p>
              <a:pPr algn="ctr"/>
              <a:r>
                <a:rPr kumimoji="1" lang="ja-JP" altLang="en-US"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から</a:t>
              </a:r>
              <a:endParaRPr kumimoji="1" lang="en-US" altLang="ja-JP"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22" name="テキスト ボックス 21">
              <a:extLst>
                <a:ext uri="{FF2B5EF4-FFF2-40B4-BE49-F238E27FC236}">
                  <a16:creationId xmlns:a16="http://schemas.microsoft.com/office/drawing/2014/main" id="{B2EFE6D6-2B8C-CBA5-FD2E-4BE406C77245}"/>
                </a:ext>
              </a:extLst>
            </p:cNvPr>
            <p:cNvSpPr txBox="1"/>
            <p:nvPr/>
          </p:nvSpPr>
          <p:spPr>
            <a:xfrm>
              <a:off x="1179734" y="4121634"/>
              <a:ext cx="823419" cy="679220"/>
            </a:xfrm>
            <a:prstGeom prst="rect">
              <a:avLst/>
            </a:prstGeom>
            <a:noFill/>
          </p:spPr>
          <p:txBody>
            <a:bodyPr wrap="square" lIns="0" tIns="36000" rIns="0" bIns="0" anchor="t" anchorCtr="0">
              <a:spAutoFit/>
            </a:bodyPr>
            <a:lstStyle/>
            <a:p>
              <a:pPr algn="dist">
                <a:lnSpc>
                  <a:spcPts val="27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宅配便</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dist">
                <a:lnSpc>
                  <a:spcPts val="27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郵送物</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8" name="図 7" descr="ダイアグラム&#10;&#10;自動的に生成された説明">
              <a:extLst>
                <a:ext uri="{FF2B5EF4-FFF2-40B4-BE49-F238E27FC236}">
                  <a16:creationId xmlns:a16="http://schemas.microsoft.com/office/drawing/2014/main" id="{A9B19232-9148-6C4B-A9FE-E35F39279218}"/>
                </a:ext>
              </a:extLst>
            </p:cNvPr>
            <p:cNvPicPr>
              <a:picLocks noChangeAspect="1"/>
            </p:cNvPicPr>
            <p:nvPr/>
          </p:nvPicPr>
          <p:blipFill rotWithShape="1">
            <a:blip r:embed="rId5">
              <a:extLst>
                <a:ext uri="{28A0092B-C50C-407E-A947-70E740481C1C}">
                  <a14:useLocalDpi xmlns:a14="http://schemas.microsoft.com/office/drawing/2010/main" val="0"/>
                </a:ext>
              </a:extLst>
            </a:blip>
            <a:srcRect l="2334" t="13684" r="2334" b="6734"/>
            <a:stretch/>
          </p:blipFill>
          <p:spPr>
            <a:xfrm>
              <a:off x="1158755" y="5110623"/>
              <a:ext cx="865377" cy="749407"/>
            </a:xfrm>
            <a:prstGeom prst="rect">
              <a:avLst/>
            </a:prstGeom>
          </p:spPr>
        </p:pic>
      </p:grpSp>
      <p:sp>
        <p:nvSpPr>
          <p:cNvPr id="41" name="フリーフォーム: 図形 40">
            <a:extLst>
              <a:ext uri="{FF2B5EF4-FFF2-40B4-BE49-F238E27FC236}">
                <a16:creationId xmlns:a16="http://schemas.microsoft.com/office/drawing/2014/main" id="{4D16C02A-38F2-A68D-639A-4908F70C1471}"/>
              </a:ext>
            </a:extLst>
          </p:cNvPr>
          <p:cNvSpPr/>
          <p:nvPr/>
        </p:nvSpPr>
        <p:spPr>
          <a:xfrm>
            <a:off x="4657659" y="3612164"/>
            <a:ext cx="1800000" cy="2304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42" name="グラフィックス 41" descr="拡大鏡 単色塗りつぶし">
            <a:extLst>
              <a:ext uri="{FF2B5EF4-FFF2-40B4-BE49-F238E27FC236}">
                <a16:creationId xmlns:a16="http://schemas.microsoft.com/office/drawing/2014/main" id="{6118F2C1-4A69-E3C8-F372-102CEBAA05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08871" y="3723282"/>
            <a:ext cx="497577" cy="459824"/>
          </a:xfrm>
          <a:prstGeom prst="rect">
            <a:avLst/>
          </a:prstGeom>
        </p:spPr>
      </p:pic>
      <p:sp>
        <p:nvSpPr>
          <p:cNvPr id="39" name="テキスト ボックス 38">
            <a:extLst>
              <a:ext uri="{FF2B5EF4-FFF2-40B4-BE49-F238E27FC236}">
                <a16:creationId xmlns:a16="http://schemas.microsoft.com/office/drawing/2014/main" id="{23C6BDDA-2986-7056-4F40-06B16916A60C}"/>
              </a:ext>
            </a:extLst>
          </p:cNvPr>
          <p:cNvSpPr txBox="1"/>
          <p:nvPr/>
        </p:nvSpPr>
        <p:spPr>
          <a:xfrm>
            <a:off x="5071659" y="4560597"/>
            <a:ext cx="972000" cy="272737"/>
          </a:xfrm>
          <a:prstGeom prst="rect">
            <a:avLst/>
          </a:prstGeom>
          <a:noFill/>
        </p:spPr>
        <p:txBody>
          <a:bodyPr wrap="square" lIns="0" tIns="0" rIns="0" bIns="0" anchor="t" anchorCtr="0">
            <a:spAutoFit/>
          </a:bodyPr>
          <a:lstStyle/>
          <a:p>
            <a:pPr algn="ctr"/>
            <a:r>
              <a:rPr kumimoji="1" lang="ja-JP" altLang="en-US"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から</a:t>
            </a:r>
            <a:endParaRPr kumimoji="1" lang="en-US" altLang="ja-JP"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FA2CAAC7-C7A7-3860-499B-78AD6E63DEA8}"/>
              </a:ext>
            </a:extLst>
          </p:cNvPr>
          <p:cNvSpPr txBox="1"/>
          <p:nvPr/>
        </p:nvSpPr>
        <p:spPr>
          <a:xfrm>
            <a:off x="5000425" y="4113796"/>
            <a:ext cx="1114469" cy="361825"/>
          </a:xfrm>
          <a:prstGeom prst="rect">
            <a:avLst/>
          </a:prstGeom>
          <a:noFill/>
        </p:spPr>
        <p:txBody>
          <a:bodyPr wrap="square" lIns="0" tIns="36000" rIns="0" bIns="0" anchor="t" anchorCtr="0">
            <a:spAutoFit/>
          </a:bodyPr>
          <a:lstStyle/>
          <a:p>
            <a:pPr algn="dist">
              <a:lnSpc>
                <a:spcPts val="3000"/>
              </a:lnSpc>
            </a:pPr>
            <a:r>
              <a:rPr lang="ja-JP" altLang="en-US" sz="2000" b="1" dirty="0">
                <a:latin typeface="BIZ UDPゴシック" panose="020B0400000000000000" pitchFamily="50" charset="-128"/>
                <a:ea typeface="BIZ UDPゴシック" panose="020B0400000000000000" pitchFamily="50" charset="-128"/>
                <a:cs typeface="メイリオ" panose="020B0604030504040204" pitchFamily="50" charset="-128"/>
              </a:rPr>
              <a:t>経済状況</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pic>
        <p:nvPicPr>
          <p:cNvPr id="12" name="図 11" descr="アイコン&#10;&#10;自動的に生成された説明">
            <a:extLst>
              <a:ext uri="{FF2B5EF4-FFF2-40B4-BE49-F238E27FC236}">
                <a16:creationId xmlns:a16="http://schemas.microsoft.com/office/drawing/2014/main" id="{15553F8B-0F1F-18B6-341F-B8D1258CE6CC}"/>
              </a:ext>
            </a:extLst>
          </p:cNvPr>
          <p:cNvPicPr>
            <a:picLocks noChangeAspect="1"/>
          </p:cNvPicPr>
          <p:nvPr/>
        </p:nvPicPr>
        <p:blipFill rotWithShape="1">
          <a:blip r:embed="rId6">
            <a:extLst>
              <a:ext uri="{28A0092B-C50C-407E-A947-70E740481C1C}">
                <a14:useLocalDpi xmlns:a14="http://schemas.microsoft.com/office/drawing/2010/main" val="0"/>
              </a:ext>
            </a:extLst>
          </a:blip>
          <a:srcRect l="8093" t="8382" r="7827" b="8382"/>
          <a:stretch/>
        </p:blipFill>
        <p:spPr>
          <a:xfrm>
            <a:off x="3217943" y="5133307"/>
            <a:ext cx="713217" cy="721179"/>
          </a:xfrm>
          <a:prstGeom prst="rect">
            <a:avLst/>
          </a:prstGeom>
        </p:spPr>
      </p:pic>
      <p:pic>
        <p:nvPicPr>
          <p:cNvPr id="10" name="図 9">
            <a:extLst>
              <a:ext uri="{FF2B5EF4-FFF2-40B4-BE49-F238E27FC236}">
                <a16:creationId xmlns:a16="http://schemas.microsoft.com/office/drawing/2014/main" id="{7FEB33A0-A2E4-5E3D-4407-11F217E443B5}"/>
              </a:ext>
            </a:extLst>
          </p:cNvPr>
          <p:cNvPicPr>
            <a:picLocks noChangeAspect="1"/>
          </p:cNvPicPr>
          <p:nvPr/>
        </p:nvPicPr>
        <p:blipFill rotWithShape="1">
          <a:blip r:embed="rId7">
            <a:extLst>
              <a:ext uri="{28A0092B-C50C-407E-A947-70E740481C1C}">
                <a14:useLocalDpi xmlns:a14="http://schemas.microsoft.com/office/drawing/2010/main" val="0"/>
              </a:ext>
            </a:extLst>
          </a:blip>
          <a:srcRect l="17134" t="8382" r="20325" b="8382"/>
          <a:stretch/>
        </p:blipFill>
        <p:spPr>
          <a:xfrm>
            <a:off x="5205650" y="4927747"/>
            <a:ext cx="704019" cy="972000"/>
          </a:xfrm>
          <a:prstGeom prst="rect">
            <a:avLst/>
          </a:prstGeom>
        </p:spPr>
      </p:pic>
      <p:sp>
        <p:nvSpPr>
          <p:cNvPr id="30" name="テキスト ボックス 29">
            <a:extLst>
              <a:ext uri="{FF2B5EF4-FFF2-40B4-BE49-F238E27FC236}">
                <a16:creationId xmlns:a16="http://schemas.microsoft.com/office/drawing/2014/main" id="{4D4CC619-8EB8-27B6-1776-53520797E534}"/>
              </a:ext>
            </a:extLst>
          </p:cNvPr>
          <p:cNvSpPr txBox="1"/>
          <p:nvPr/>
        </p:nvSpPr>
        <p:spPr>
          <a:xfrm>
            <a:off x="3088551" y="4803210"/>
            <a:ext cx="972000" cy="276999"/>
          </a:xfrm>
          <a:prstGeom prst="rect">
            <a:avLst/>
          </a:prstGeom>
          <a:noFill/>
        </p:spPr>
        <p:txBody>
          <a:bodyPr wrap="square" lIns="0" tIns="0" rIns="0" bIns="0" anchor="t" anchorCtr="0">
            <a:spAutoFit/>
          </a:bodyPr>
          <a:lstStyle/>
          <a:p>
            <a:pPr algn="ctr"/>
            <a:r>
              <a:rPr kumimoji="1" lang="ja-JP" altLang="en-US"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から</a:t>
            </a:r>
            <a:endParaRPr kumimoji="1" lang="en-US" altLang="ja-JP"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aphicFrame>
        <p:nvGraphicFramePr>
          <p:cNvPr id="5" name="表 4">
            <a:extLst>
              <a:ext uri="{FF2B5EF4-FFF2-40B4-BE49-F238E27FC236}">
                <a16:creationId xmlns:a16="http://schemas.microsoft.com/office/drawing/2014/main" id="{A19ED391-9747-2B1C-AF97-6E246248AF58}"/>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0275540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4EF576-4A7F-3515-D888-D0074CC9C476}"/>
            </a:ext>
          </a:extLst>
        </p:cNvPr>
        <p:cNvGrpSpPr/>
        <p:nvPr/>
      </p:nvGrpSpPr>
      <p:grpSpPr>
        <a:xfrm>
          <a:off x="0" y="0"/>
          <a:ext cx="0" cy="0"/>
          <a:chOff x="0" y="0"/>
          <a:chExt cx="0" cy="0"/>
        </a:xfrm>
      </p:grpSpPr>
      <p:sp>
        <p:nvSpPr>
          <p:cNvPr id="5" name="角丸四角形 8">
            <a:extLst>
              <a:ext uri="{FF2B5EF4-FFF2-40B4-BE49-F238E27FC236}">
                <a16:creationId xmlns:a16="http://schemas.microsoft.com/office/drawing/2014/main" id="{4DD41167-5367-A4C0-B899-6827DE58853A}"/>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9F1F0713-25C6-FE0F-7167-E0B793E8BE10}"/>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周囲の人の様子の変化　「気づきのチェックポイント」</a:t>
            </a:r>
          </a:p>
        </p:txBody>
      </p:sp>
      <p:sp>
        <p:nvSpPr>
          <p:cNvPr id="9" name="四角形: 角を丸くする 8">
            <a:extLst>
              <a:ext uri="{FF2B5EF4-FFF2-40B4-BE49-F238E27FC236}">
                <a16:creationId xmlns:a16="http://schemas.microsoft.com/office/drawing/2014/main" id="{6236B9F7-C7B9-6D9B-E814-0E2D618996CD}"/>
              </a:ext>
            </a:extLst>
          </p:cNvPr>
          <p:cNvSpPr/>
          <p:nvPr/>
        </p:nvSpPr>
        <p:spPr>
          <a:xfrm>
            <a:off x="241699" y="1258514"/>
            <a:ext cx="4140000" cy="2052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2DDD744D-2215-1002-8507-EC0C19F5B582}"/>
              </a:ext>
            </a:extLst>
          </p:cNvPr>
          <p:cNvSpPr txBox="1"/>
          <p:nvPr/>
        </p:nvSpPr>
        <p:spPr>
          <a:xfrm>
            <a:off x="241699" y="2018945"/>
            <a:ext cx="3411250" cy="1094453"/>
          </a:xfrm>
          <a:prstGeom prst="rect">
            <a:avLst/>
          </a:prstGeom>
          <a:noFill/>
        </p:spPr>
        <p:txBody>
          <a:bodyPr wrap="square" lIns="108000" tIns="108000" rIns="0" bIns="0" anchor="t" anchorCtr="0">
            <a:spAutoFit/>
          </a:bodyPr>
          <a:lstStyle/>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未開封の段ボール箱がある</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未払いの請求督促状が届く</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郵便受けを確認していない</a:t>
            </a:r>
          </a:p>
        </p:txBody>
      </p:sp>
      <p:graphicFrame>
        <p:nvGraphicFramePr>
          <p:cNvPr id="13" name="表 12">
            <a:extLst>
              <a:ext uri="{FF2B5EF4-FFF2-40B4-BE49-F238E27FC236}">
                <a16:creationId xmlns:a16="http://schemas.microsoft.com/office/drawing/2014/main" id="{DBB0159C-AEF2-9836-D2A8-D085251DBF92}"/>
              </a:ext>
            </a:extLst>
          </p:cNvPr>
          <p:cNvGraphicFramePr>
            <a:graphicFrameLocks noGrp="1"/>
          </p:cNvGraphicFramePr>
          <p:nvPr>
            <p:extLst>
              <p:ext uri="{D42A27DB-BD31-4B8C-83A1-F6EECF244321}">
                <p14:modId xmlns:p14="http://schemas.microsoft.com/office/powerpoint/2010/main" val="4183838554"/>
              </p:ext>
            </p:extLst>
          </p:nvPr>
        </p:nvGraphicFramePr>
        <p:xfrm>
          <a:off x="241699" y="1441393"/>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宅配便・郵送物</a:t>
                      </a: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から</a:t>
                      </a: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14" name="四角形: 角を丸くする 13">
            <a:extLst>
              <a:ext uri="{FF2B5EF4-FFF2-40B4-BE49-F238E27FC236}">
                <a16:creationId xmlns:a16="http://schemas.microsoft.com/office/drawing/2014/main" id="{F08A062E-82EF-BEA7-5D51-2210C47B26EE}"/>
              </a:ext>
            </a:extLst>
          </p:cNvPr>
          <p:cNvSpPr/>
          <p:nvPr/>
        </p:nvSpPr>
        <p:spPr>
          <a:xfrm>
            <a:off x="4670375" y="1258514"/>
            <a:ext cx="4140000" cy="2052000"/>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テキスト ボックス 55">
            <a:extLst>
              <a:ext uri="{FF2B5EF4-FFF2-40B4-BE49-F238E27FC236}">
                <a16:creationId xmlns:a16="http://schemas.microsoft.com/office/drawing/2014/main" id="{840D3E96-3975-BA99-A5A6-498841E2DEA6}"/>
              </a:ext>
            </a:extLst>
          </p:cNvPr>
          <p:cNvSpPr txBox="1"/>
          <p:nvPr/>
        </p:nvSpPr>
        <p:spPr>
          <a:xfrm>
            <a:off x="4670375" y="2018945"/>
            <a:ext cx="3962150" cy="1094453"/>
          </a:xfrm>
          <a:prstGeom prst="rect">
            <a:avLst/>
          </a:prstGeom>
          <a:noFill/>
        </p:spPr>
        <p:txBody>
          <a:bodyPr wrap="square" lIns="108000" tIns="108000" rIns="0" bIns="0" anchor="t" anchorCtr="0">
            <a:spAutoFit/>
          </a:bodyPr>
          <a:lstStyle/>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お金に困っている様子がみられる</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羽振りのいい話が多くなった</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急に節約やアルバイトを始めた</a:t>
            </a:r>
          </a:p>
        </p:txBody>
      </p:sp>
      <p:graphicFrame>
        <p:nvGraphicFramePr>
          <p:cNvPr id="57" name="表 56">
            <a:extLst>
              <a:ext uri="{FF2B5EF4-FFF2-40B4-BE49-F238E27FC236}">
                <a16:creationId xmlns:a16="http://schemas.microsoft.com/office/drawing/2014/main" id="{C6BA52DC-066B-894C-121D-A761C0CC0714}"/>
              </a:ext>
            </a:extLst>
          </p:cNvPr>
          <p:cNvGraphicFramePr>
            <a:graphicFrameLocks noGrp="1"/>
          </p:cNvGraphicFramePr>
          <p:nvPr>
            <p:extLst>
              <p:ext uri="{D42A27DB-BD31-4B8C-83A1-F6EECF244321}">
                <p14:modId xmlns:p14="http://schemas.microsoft.com/office/powerpoint/2010/main" val="964761807"/>
              </p:ext>
            </p:extLst>
          </p:nvPr>
        </p:nvGraphicFramePr>
        <p:xfrm>
          <a:off x="4670375" y="1441393"/>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経済状況</a:t>
                      </a: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から</a:t>
                      </a: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58" name="四角形: 角を丸くする 57">
            <a:extLst>
              <a:ext uri="{FF2B5EF4-FFF2-40B4-BE49-F238E27FC236}">
                <a16:creationId xmlns:a16="http://schemas.microsoft.com/office/drawing/2014/main" id="{AF1EF5DC-D32A-8577-6DA7-ACF91DB0F4F8}"/>
              </a:ext>
            </a:extLst>
          </p:cNvPr>
          <p:cNvSpPr/>
          <p:nvPr/>
        </p:nvSpPr>
        <p:spPr>
          <a:xfrm>
            <a:off x="241699" y="3567863"/>
            <a:ext cx="4140000" cy="2677015"/>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a:extLst>
              <a:ext uri="{FF2B5EF4-FFF2-40B4-BE49-F238E27FC236}">
                <a16:creationId xmlns:a16="http://schemas.microsoft.com/office/drawing/2014/main" id="{2FB45D6B-F3C7-9768-8162-405517FFD33B}"/>
              </a:ext>
            </a:extLst>
          </p:cNvPr>
          <p:cNvSpPr txBox="1"/>
          <p:nvPr/>
        </p:nvSpPr>
        <p:spPr>
          <a:xfrm>
            <a:off x="241698" y="4328295"/>
            <a:ext cx="4056517" cy="1786950"/>
          </a:xfrm>
          <a:prstGeom prst="rect">
            <a:avLst/>
          </a:prstGeom>
          <a:noFill/>
        </p:spPr>
        <p:txBody>
          <a:bodyPr wrap="square" lIns="108000" tIns="108000" rIns="0" bIns="0" anchor="t" anchorCtr="0">
            <a:spAutoFit/>
          </a:bodyPr>
          <a:lstStyle/>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頻繁に電話がかかってくる</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スマートフォンを気にしている</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電話を切れずに困っている</a:t>
            </a:r>
          </a:p>
          <a:p>
            <a:pPr marL="252000" indent="-252000">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スマートフォンに勧誘の通知が</a:t>
            </a:r>
            <a:br>
              <a:rPr lang="en-US" altLang="ja-JP" dirty="0">
                <a:latin typeface="BIZ UDPゴシック" panose="020B0400000000000000" pitchFamily="50" charset="-128"/>
                <a:ea typeface="BIZ UDPゴシック" panose="020B0400000000000000" pitchFamily="50" charset="-128"/>
              </a:rPr>
            </a:br>
            <a:r>
              <a:rPr lang="ja-JP" altLang="en-US" dirty="0">
                <a:latin typeface="BIZ UDPゴシック" panose="020B0400000000000000" pitchFamily="50" charset="-128"/>
                <a:ea typeface="BIZ UDPゴシック" panose="020B0400000000000000" pitchFamily="50" charset="-128"/>
              </a:rPr>
              <a:t>次々届く</a:t>
            </a:r>
          </a:p>
        </p:txBody>
      </p:sp>
      <p:graphicFrame>
        <p:nvGraphicFramePr>
          <p:cNvPr id="60" name="表 59">
            <a:extLst>
              <a:ext uri="{FF2B5EF4-FFF2-40B4-BE49-F238E27FC236}">
                <a16:creationId xmlns:a16="http://schemas.microsoft.com/office/drawing/2014/main" id="{5ABB156B-FBFB-273F-C488-88E53F445DA8}"/>
              </a:ext>
            </a:extLst>
          </p:cNvPr>
          <p:cNvGraphicFramePr>
            <a:graphicFrameLocks noGrp="1"/>
          </p:cNvGraphicFramePr>
          <p:nvPr>
            <p:extLst>
              <p:ext uri="{D42A27DB-BD31-4B8C-83A1-F6EECF244321}">
                <p14:modId xmlns:p14="http://schemas.microsoft.com/office/powerpoint/2010/main" val="2190953793"/>
              </p:ext>
            </p:extLst>
          </p:nvPr>
        </p:nvGraphicFramePr>
        <p:xfrm>
          <a:off x="241699" y="3750743"/>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電話・</a:t>
                      </a:r>
                      <a:r>
                        <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SNS</a:t>
                      </a:r>
                      <a:r>
                        <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から</a:t>
                      </a: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sp>
        <p:nvSpPr>
          <p:cNvPr id="61" name="四角形: 角を丸くする 60">
            <a:extLst>
              <a:ext uri="{FF2B5EF4-FFF2-40B4-BE49-F238E27FC236}">
                <a16:creationId xmlns:a16="http://schemas.microsoft.com/office/drawing/2014/main" id="{A13A21DC-441A-F41F-B50F-8F1B863A9430}"/>
              </a:ext>
            </a:extLst>
          </p:cNvPr>
          <p:cNvSpPr/>
          <p:nvPr/>
        </p:nvSpPr>
        <p:spPr>
          <a:xfrm>
            <a:off x="4670375" y="3567863"/>
            <a:ext cx="4140000" cy="2677015"/>
          </a:xfrm>
          <a:prstGeom prst="roundRect">
            <a:avLst>
              <a:gd name="adj" fmla="val 678"/>
            </a:avLst>
          </a:prstGeom>
          <a:solidFill>
            <a:schemeClr val="bg1"/>
          </a:solidFill>
          <a:ln w="28575">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a:extLst>
              <a:ext uri="{FF2B5EF4-FFF2-40B4-BE49-F238E27FC236}">
                <a16:creationId xmlns:a16="http://schemas.microsoft.com/office/drawing/2014/main" id="{CAF4CA75-5B91-79E4-BAE1-8D95B26BE814}"/>
              </a:ext>
            </a:extLst>
          </p:cNvPr>
          <p:cNvSpPr txBox="1"/>
          <p:nvPr/>
        </p:nvSpPr>
        <p:spPr>
          <a:xfrm>
            <a:off x="4670375" y="4328295"/>
            <a:ext cx="4095734" cy="1786950"/>
          </a:xfrm>
          <a:prstGeom prst="rect">
            <a:avLst/>
          </a:prstGeom>
          <a:noFill/>
        </p:spPr>
        <p:txBody>
          <a:bodyPr wrap="square" lIns="108000" tIns="108000" rIns="0" bIns="0" anchor="t" anchorCtr="0">
            <a:spAutoFit/>
          </a:bodyPr>
          <a:lstStyle/>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見慣れない商品や同じような商品がある</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怪しい投資やビジネスに関心をもち始めた</a:t>
            </a:r>
          </a:p>
          <a:p>
            <a:pPr marL="252000" indent="-252000" algn="just">
              <a:lnSpc>
                <a:spcPts val="2700"/>
              </a:lnSpc>
              <a:buClr>
                <a:srgbClr val="FCC325"/>
              </a:buClr>
              <a:buFont typeface="Wingdings" panose="05000000000000000000" pitchFamily="2" charset="2"/>
              <a:buChar char="p"/>
            </a:pPr>
            <a:r>
              <a:rPr lang="ja-JP" altLang="en-US" dirty="0">
                <a:latin typeface="BIZ UDPゴシック" panose="020B0400000000000000" pitchFamily="50" charset="-128"/>
                <a:ea typeface="BIZ UDPゴシック" panose="020B0400000000000000" pitchFamily="50" charset="-128"/>
              </a:rPr>
              <a:t>占いや祈祷に高額を払っている</a:t>
            </a:r>
          </a:p>
        </p:txBody>
      </p:sp>
      <p:graphicFrame>
        <p:nvGraphicFramePr>
          <p:cNvPr id="63" name="表 62">
            <a:extLst>
              <a:ext uri="{FF2B5EF4-FFF2-40B4-BE49-F238E27FC236}">
                <a16:creationId xmlns:a16="http://schemas.microsoft.com/office/drawing/2014/main" id="{524605D5-FFAA-1218-C2BE-7CE4623F32CE}"/>
              </a:ext>
            </a:extLst>
          </p:cNvPr>
          <p:cNvGraphicFramePr>
            <a:graphicFrameLocks noGrp="1"/>
          </p:cNvGraphicFramePr>
          <p:nvPr>
            <p:extLst>
              <p:ext uri="{D42A27DB-BD31-4B8C-83A1-F6EECF244321}">
                <p14:modId xmlns:p14="http://schemas.microsoft.com/office/powerpoint/2010/main" val="4108334679"/>
              </p:ext>
            </p:extLst>
          </p:nvPr>
        </p:nvGraphicFramePr>
        <p:xfrm>
          <a:off x="4670375" y="3750743"/>
          <a:ext cx="4140000" cy="540000"/>
        </p:xfrm>
        <a:graphic>
          <a:graphicData uri="http://schemas.openxmlformats.org/drawingml/2006/table">
            <a:tbl>
              <a:tblPr firstRow="1" bandRow="1"/>
              <a:tblGrid>
                <a:gridCol w="4140000">
                  <a:extLst>
                    <a:ext uri="{9D8B030D-6E8A-4147-A177-3AD203B41FA5}">
                      <a16:colId xmlns:a16="http://schemas.microsoft.com/office/drawing/2014/main" val="20001"/>
                    </a:ext>
                  </a:extLst>
                </a:gridCol>
              </a:tblGrid>
              <a:tr h="540000">
                <a:tc>
                  <a:txBody>
                    <a:bodyPr/>
                    <a:lstStyle/>
                    <a:p>
                      <a:pPr algn="l">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その他</a:t>
                      </a:r>
                      <a:endParaRPr kumimoji="1" lang="ja-JP" altLang="en-US" sz="20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txBody>
                  <a:tcPr marL="180000" marR="0" marT="0" marB="36000" anchor="ctr">
                    <a:lnL w="9525" cap="flat" cmpd="sng" algn="ctr">
                      <a:noFill/>
                      <a:prstDash val="solid"/>
                      <a:round/>
                      <a:headEnd type="none" w="med" len="med"/>
                      <a:tailEnd type="none" w="med" len="med"/>
                    </a:lnL>
                    <a:lnR w="9525" cap="flat" cmpd="sng" algn="ctr">
                      <a:noFill/>
                      <a:prstDash val="solid"/>
                      <a:round/>
                      <a:headEnd type="none" w="med" len="med"/>
                      <a:tailEnd type="none" w="med" len="med"/>
                    </a:lnR>
                    <a:lnT w="19050" cap="flat" cmpd="sng" algn="ctr">
                      <a:solidFill>
                        <a:srgbClr val="FCC325"/>
                      </a:solidFill>
                      <a:prstDash val="solid"/>
                      <a:round/>
                      <a:headEnd type="none" w="med" len="med"/>
                      <a:tailEnd type="none" w="med" len="med"/>
                    </a:lnT>
                    <a:lnB w="19050" cap="flat" cmpd="sng" algn="ctr">
                      <a:solidFill>
                        <a:srgbClr val="FCC325"/>
                      </a:solidFill>
                      <a:prstDash val="solid"/>
                      <a:round/>
                      <a:headEnd type="none" w="med" len="med"/>
                      <a:tailEnd type="none" w="med" len="med"/>
                    </a:lnB>
                    <a:lnTlToBr w="12700" cmpd="sng">
                      <a:noFill/>
                      <a:prstDash val="solid"/>
                    </a:lnTlToBr>
                    <a:lnBlToTr w="12700" cmpd="sng">
                      <a:noFill/>
                      <a:prstDash val="solid"/>
                    </a:lnBlToTr>
                    <a:solidFill>
                      <a:srgbClr val="F0DC61">
                        <a:alpha val="40000"/>
                      </a:srgbClr>
                    </a:solidFill>
                  </a:tcPr>
                </a:tc>
                <a:extLst>
                  <a:ext uri="{0D108BD9-81ED-4DB2-BD59-A6C34878D82A}">
                    <a16:rowId xmlns:a16="http://schemas.microsoft.com/office/drawing/2014/main" val="10000"/>
                  </a:ext>
                </a:extLst>
              </a:tr>
            </a:tbl>
          </a:graphicData>
        </a:graphic>
      </p:graphicFrame>
      <p:pic>
        <p:nvPicPr>
          <p:cNvPr id="3" name="図 2" descr="ダイアグラム&#10;&#10;自動的に生成された説明">
            <a:extLst>
              <a:ext uri="{FF2B5EF4-FFF2-40B4-BE49-F238E27FC236}">
                <a16:creationId xmlns:a16="http://schemas.microsoft.com/office/drawing/2014/main" id="{AD9713A3-41DF-5B57-787B-01B8D05E5368}"/>
              </a:ext>
            </a:extLst>
          </p:cNvPr>
          <p:cNvPicPr>
            <a:picLocks noChangeAspect="1"/>
          </p:cNvPicPr>
          <p:nvPr/>
        </p:nvPicPr>
        <p:blipFill rotWithShape="1">
          <a:blip r:embed="rId2">
            <a:extLst>
              <a:ext uri="{28A0092B-C50C-407E-A947-70E740481C1C}">
                <a14:useLocalDpi xmlns:a14="http://schemas.microsoft.com/office/drawing/2010/main" val="0"/>
              </a:ext>
            </a:extLst>
          </a:blip>
          <a:srcRect l="2334" t="13684" r="2334" b="6734"/>
          <a:stretch/>
        </p:blipFill>
        <p:spPr>
          <a:xfrm>
            <a:off x="3403356" y="1354777"/>
            <a:ext cx="865377" cy="749407"/>
          </a:xfrm>
          <a:prstGeom prst="rect">
            <a:avLst/>
          </a:prstGeom>
        </p:spPr>
      </p:pic>
      <p:pic>
        <p:nvPicPr>
          <p:cNvPr id="4" name="図 3">
            <a:extLst>
              <a:ext uri="{FF2B5EF4-FFF2-40B4-BE49-F238E27FC236}">
                <a16:creationId xmlns:a16="http://schemas.microsoft.com/office/drawing/2014/main" id="{CE27DFD0-EA7F-7325-16F7-4AD413A78921}"/>
              </a:ext>
            </a:extLst>
          </p:cNvPr>
          <p:cNvPicPr>
            <a:picLocks noChangeAspect="1"/>
          </p:cNvPicPr>
          <p:nvPr/>
        </p:nvPicPr>
        <p:blipFill rotWithShape="1">
          <a:blip r:embed="rId3">
            <a:extLst>
              <a:ext uri="{28A0092B-C50C-407E-A947-70E740481C1C}">
                <a14:useLocalDpi xmlns:a14="http://schemas.microsoft.com/office/drawing/2010/main" val="0"/>
              </a:ext>
            </a:extLst>
          </a:blip>
          <a:srcRect l="17134" t="8382" r="20325" b="8382"/>
          <a:stretch/>
        </p:blipFill>
        <p:spPr>
          <a:xfrm>
            <a:off x="8001967" y="1089883"/>
            <a:ext cx="704019" cy="972000"/>
          </a:xfrm>
          <a:prstGeom prst="rect">
            <a:avLst/>
          </a:prstGeom>
        </p:spPr>
      </p:pic>
      <p:pic>
        <p:nvPicPr>
          <p:cNvPr id="6" name="図 5" descr="アイコン&#10;&#10;自動的に生成された説明">
            <a:extLst>
              <a:ext uri="{FF2B5EF4-FFF2-40B4-BE49-F238E27FC236}">
                <a16:creationId xmlns:a16="http://schemas.microsoft.com/office/drawing/2014/main" id="{AE2D7969-D2BF-D121-D0F1-E2B0CEA4F2F6}"/>
              </a:ext>
            </a:extLst>
          </p:cNvPr>
          <p:cNvPicPr>
            <a:picLocks noChangeAspect="1"/>
          </p:cNvPicPr>
          <p:nvPr/>
        </p:nvPicPr>
        <p:blipFill rotWithShape="1">
          <a:blip r:embed="rId4">
            <a:extLst>
              <a:ext uri="{28A0092B-C50C-407E-A947-70E740481C1C}">
                <a14:useLocalDpi xmlns:a14="http://schemas.microsoft.com/office/drawing/2010/main" val="0"/>
              </a:ext>
            </a:extLst>
          </a:blip>
          <a:srcRect l="8093" t="8382" r="7827" b="8382"/>
          <a:stretch/>
        </p:blipFill>
        <p:spPr>
          <a:xfrm>
            <a:off x="3372844" y="3387517"/>
            <a:ext cx="926401" cy="936743"/>
          </a:xfrm>
          <a:prstGeom prst="rect">
            <a:avLst/>
          </a:prstGeom>
        </p:spPr>
      </p:pic>
      <p:graphicFrame>
        <p:nvGraphicFramePr>
          <p:cNvPr id="7" name="表 6">
            <a:extLst>
              <a:ext uri="{FF2B5EF4-FFF2-40B4-BE49-F238E27FC236}">
                <a16:creationId xmlns:a16="http://schemas.microsoft.com/office/drawing/2014/main" id="{3BEADF95-D00E-ABE6-A232-DF32278091EB}"/>
              </a:ext>
            </a:extLst>
          </p:cNvPr>
          <p:cNvGraphicFramePr>
            <a:graphicFrameLocks noGrp="1"/>
          </p:cNvGraphicFramePr>
          <p:nvPr>
            <p:extLst>
              <p:ext uri="{D42A27DB-BD31-4B8C-83A1-F6EECF244321}">
                <p14:modId xmlns:p14="http://schemas.microsoft.com/office/powerpoint/2010/main" val="2924977666"/>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4914715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2BE29-FFF0-A580-95B8-983CE43A1BCF}"/>
            </a:ext>
          </a:extLst>
        </p:cNvPr>
        <p:cNvGrpSpPr/>
        <p:nvPr/>
      </p:nvGrpSpPr>
      <p:grpSpPr>
        <a:xfrm>
          <a:off x="0" y="0"/>
          <a:ext cx="0" cy="0"/>
          <a:chOff x="0" y="0"/>
          <a:chExt cx="0" cy="0"/>
        </a:xfrm>
      </p:grpSpPr>
      <p:sp>
        <p:nvSpPr>
          <p:cNvPr id="49" name="四角形: 角を丸くする 48">
            <a:extLst>
              <a:ext uri="{FF2B5EF4-FFF2-40B4-BE49-F238E27FC236}">
                <a16:creationId xmlns:a16="http://schemas.microsoft.com/office/drawing/2014/main" id="{D15A9CB3-0D04-2F6B-5172-336998DACA20}"/>
              </a:ext>
            </a:extLst>
          </p:cNvPr>
          <p:cNvSpPr/>
          <p:nvPr/>
        </p:nvSpPr>
        <p:spPr>
          <a:xfrm>
            <a:off x="350075" y="1602773"/>
            <a:ext cx="8443850" cy="3852000"/>
          </a:xfrm>
          <a:prstGeom prst="roundRect">
            <a:avLst>
              <a:gd name="adj" fmla="val 6547"/>
            </a:avLst>
          </a:prstGeom>
          <a:noFill/>
          <a:ln w="19050">
            <a:solidFill>
              <a:srgbClr val="FCC32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角丸四角形 8">
            <a:extLst>
              <a:ext uri="{FF2B5EF4-FFF2-40B4-BE49-F238E27FC236}">
                <a16:creationId xmlns:a16="http://schemas.microsoft.com/office/drawing/2014/main" id="{558DACD2-89F1-3BF3-8185-D6AD36319DEC}"/>
              </a:ext>
            </a:extLst>
          </p:cNvPr>
          <p:cNvSpPr/>
          <p:nvPr/>
        </p:nvSpPr>
        <p:spPr bwMode="auto">
          <a:xfrm rot="10800000" flipH="1" flipV="1">
            <a:off x="-45625" y="611596"/>
            <a:ext cx="8856000" cy="432000"/>
          </a:xfrm>
          <a:prstGeom prst="roundRect">
            <a:avLst>
              <a:gd name="adj" fmla="val 0"/>
            </a:avLst>
          </a:prstGeom>
          <a:solidFill>
            <a:srgbClr val="94ABF4">
              <a:alpha val="40000"/>
            </a:srgbClr>
          </a:solidFill>
          <a:ln>
            <a:noFill/>
          </a:ln>
        </p:spPr>
        <p:style>
          <a:lnRef idx="1">
            <a:schemeClr val="accent2"/>
          </a:lnRef>
          <a:fillRef idx="3">
            <a:schemeClr val="accent2"/>
          </a:fillRef>
          <a:effectRef idx="2">
            <a:schemeClr val="accent2"/>
          </a:effectRef>
          <a:fontRef idx="minor">
            <a:schemeClr val="lt1"/>
          </a:fontRef>
        </p:style>
        <p:txBody>
          <a:bodyPr anchor="t" anchorCtr="0"/>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8A1E5541-7195-9662-A410-5DF4F2371F23}"/>
              </a:ext>
            </a:extLst>
          </p:cNvPr>
          <p:cNvSpPr txBox="1"/>
          <p:nvPr/>
        </p:nvSpPr>
        <p:spPr>
          <a:xfrm>
            <a:off x="336550" y="677335"/>
            <a:ext cx="8017427" cy="300522"/>
          </a:xfrm>
          <a:prstGeom prst="rect">
            <a:avLst/>
          </a:prstGeom>
          <a:noFill/>
        </p:spPr>
        <p:txBody>
          <a:bodyPr wrap="square" lIns="36000" tIns="36000" rIns="36000" bIns="36000" anchor="ctr" anchorCtr="0">
            <a:spAutoFit/>
          </a:bodyPr>
          <a:lstStyle/>
          <a:p>
            <a:pPr algn="just">
              <a:lnSpc>
                <a:spcPts val="2100"/>
              </a:lnSpc>
            </a:pPr>
            <a:r>
              <a:rPr lang="ja-JP" altLang="en-US" sz="1400" b="1" dirty="0">
                <a:latin typeface="BIZ UDPゴシック" panose="020B0400000000000000" pitchFamily="50" charset="-128"/>
                <a:ea typeface="BIZ UDPゴシック" panose="020B0400000000000000" pitchFamily="50" charset="-128"/>
              </a:rPr>
              <a:t>周囲の人の様子の変化　「気づきのチェックポイント」 高齢者の場合</a:t>
            </a:r>
          </a:p>
        </p:txBody>
      </p:sp>
      <p:grpSp>
        <p:nvGrpSpPr>
          <p:cNvPr id="25" name="グループ化 24">
            <a:extLst>
              <a:ext uri="{FF2B5EF4-FFF2-40B4-BE49-F238E27FC236}">
                <a16:creationId xmlns:a16="http://schemas.microsoft.com/office/drawing/2014/main" id="{7F654803-C049-67D8-631E-E444AFD40CED}"/>
              </a:ext>
            </a:extLst>
          </p:cNvPr>
          <p:cNvGrpSpPr/>
          <p:nvPr/>
        </p:nvGrpSpPr>
        <p:grpSpPr>
          <a:xfrm>
            <a:off x="1481016" y="1309298"/>
            <a:ext cx="6181969" cy="540000"/>
            <a:chOff x="691442" y="1386553"/>
            <a:chExt cx="6181969" cy="540000"/>
          </a:xfrm>
        </p:grpSpPr>
        <p:sp>
          <p:nvSpPr>
            <p:cNvPr id="20" name="角丸四角形 8">
              <a:extLst>
                <a:ext uri="{FF2B5EF4-FFF2-40B4-BE49-F238E27FC236}">
                  <a16:creationId xmlns:a16="http://schemas.microsoft.com/office/drawing/2014/main" id="{E8E915F5-055B-E71C-B77E-57A0D15B0AA4}"/>
                </a:ext>
              </a:extLst>
            </p:cNvPr>
            <p:cNvSpPr/>
            <p:nvPr/>
          </p:nvSpPr>
          <p:spPr bwMode="auto">
            <a:xfrm rot="10800000" flipH="1" flipV="1">
              <a:off x="691442" y="1386553"/>
              <a:ext cx="6181969" cy="540000"/>
            </a:xfrm>
            <a:prstGeom prst="roundRect">
              <a:avLst>
                <a:gd name="adj" fmla="val 11496"/>
              </a:avLst>
            </a:prstGeom>
            <a:solidFill>
              <a:srgbClr val="FCC325"/>
            </a:solidFill>
            <a:ln>
              <a:solidFill>
                <a:srgbClr val="FCC325"/>
              </a:solid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grpSp>
          <p:nvGrpSpPr>
            <p:cNvPr id="21" name="グループ化 20">
              <a:extLst>
                <a:ext uri="{FF2B5EF4-FFF2-40B4-BE49-F238E27FC236}">
                  <a16:creationId xmlns:a16="http://schemas.microsoft.com/office/drawing/2014/main" id="{025A4B75-C77A-572B-E195-FC56A566BA33}"/>
                </a:ext>
              </a:extLst>
            </p:cNvPr>
            <p:cNvGrpSpPr/>
            <p:nvPr/>
          </p:nvGrpSpPr>
          <p:grpSpPr>
            <a:xfrm>
              <a:off x="794182" y="1407765"/>
              <a:ext cx="3541812" cy="497577"/>
              <a:chOff x="2612409" y="1376941"/>
              <a:chExt cx="3541812" cy="497577"/>
            </a:xfrm>
          </p:grpSpPr>
          <p:sp>
            <p:nvSpPr>
              <p:cNvPr id="22" name="テキスト ボックス 21">
                <a:extLst>
                  <a:ext uri="{FF2B5EF4-FFF2-40B4-BE49-F238E27FC236}">
                    <a16:creationId xmlns:a16="http://schemas.microsoft.com/office/drawing/2014/main" id="{CF07FDFE-5B31-4D70-0A1D-36D348550E62}"/>
                  </a:ext>
                </a:extLst>
              </p:cNvPr>
              <p:cNvSpPr txBox="1"/>
              <p:nvPr/>
            </p:nvSpPr>
            <p:spPr>
              <a:xfrm>
                <a:off x="3109987" y="1440458"/>
                <a:ext cx="3044234" cy="370542"/>
              </a:xfrm>
              <a:prstGeom prst="rect">
                <a:avLst/>
              </a:prstGeom>
              <a:noFill/>
            </p:spPr>
            <p:txBody>
              <a:bodyPr wrap="square" lIns="36000" tIns="36000" rIns="36000" bIns="36000" anchor="t" anchorCtr="0">
                <a:spAutoFit/>
              </a:bodyPr>
              <a:lstStyle/>
              <a:p>
                <a:pPr algn="ctr">
                  <a:lnSpc>
                    <a:spcPts val="2700"/>
                  </a:lnSpc>
                </a:pPr>
                <a:r>
                  <a:rPr lang="ja-JP" altLang="en-US" sz="2000" b="1" dirty="0">
                    <a:latin typeface="BIZ UDPゴシック" panose="020B0400000000000000" pitchFamily="50" charset="-128"/>
                    <a:ea typeface="BIZ UDPゴシック" panose="020B0400000000000000" pitchFamily="50" charset="-128"/>
                  </a:rPr>
                  <a:t>気づきのチェックポイント</a:t>
                </a:r>
              </a:p>
            </p:txBody>
          </p:sp>
          <p:pic>
            <p:nvPicPr>
              <p:cNvPr id="23" name="グラフィックス 22" descr="拡大鏡 単色塗りつぶし">
                <a:extLst>
                  <a:ext uri="{FF2B5EF4-FFF2-40B4-BE49-F238E27FC236}">
                    <a16:creationId xmlns:a16="http://schemas.microsoft.com/office/drawing/2014/main" id="{77583602-C86A-E61B-F92D-1AA10D14861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12409" y="1376941"/>
                <a:ext cx="497577" cy="497577"/>
              </a:xfrm>
              <a:prstGeom prst="rect">
                <a:avLst/>
              </a:prstGeom>
            </p:spPr>
          </p:pic>
        </p:grpSp>
        <p:sp>
          <p:nvSpPr>
            <p:cNvPr id="24" name="テキスト ボックス 23">
              <a:extLst>
                <a:ext uri="{FF2B5EF4-FFF2-40B4-BE49-F238E27FC236}">
                  <a16:creationId xmlns:a16="http://schemas.microsoft.com/office/drawing/2014/main" id="{4BBB0D01-BBE3-DA25-8E37-C6445018E77F}"/>
                </a:ext>
              </a:extLst>
            </p:cNvPr>
            <p:cNvSpPr txBox="1"/>
            <p:nvPr/>
          </p:nvSpPr>
          <p:spPr>
            <a:xfrm>
              <a:off x="4663235" y="1446513"/>
              <a:ext cx="1823291" cy="418610"/>
            </a:xfrm>
            <a:prstGeom prst="roundRect">
              <a:avLst/>
            </a:prstGeom>
            <a:solidFill>
              <a:schemeClr val="bg1"/>
            </a:solidFill>
          </p:spPr>
          <p:txBody>
            <a:bodyPr wrap="square" lIns="36000" tIns="54000" rIns="36000" bIns="54000" rtlCol="0">
              <a:spAutoFit/>
            </a:bodyPr>
            <a:lstStyle/>
            <a:p>
              <a:pPr algn="ctr">
                <a:lnSpc>
                  <a:spcPts val="2100"/>
                </a:lnSpc>
              </a:pPr>
              <a:r>
                <a:rPr lang="ja-JP" altLang="en-US" sz="2000" b="1" dirty="0">
                  <a:latin typeface="BIZ UDPゴシック" panose="020B0400000000000000" pitchFamily="50" charset="-128"/>
                  <a:ea typeface="BIZ UDPゴシック" panose="020B0400000000000000" pitchFamily="50" charset="-128"/>
                </a:rPr>
                <a:t>高齢者の場合</a:t>
              </a:r>
            </a:p>
          </p:txBody>
        </p:sp>
      </p:grpSp>
      <p:sp>
        <p:nvSpPr>
          <p:cNvPr id="28" name="テキスト ボックス 27">
            <a:extLst>
              <a:ext uri="{FF2B5EF4-FFF2-40B4-BE49-F238E27FC236}">
                <a16:creationId xmlns:a16="http://schemas.microsoft.com/office/drawing/2014/main" id="{D7112D58-318E-2C4D-3AAF-34B67D6F7E84}"/>
              </a:ext>
            </a:extLst>
          </p:cNvPr>
          <p:cNvSpPr txBox="1"/>
          <p:nvPr/>
        </p:nvSpPr>
        <p:spPr>
          <a:xfrm>
            <a:off x="1481016" y="1868153"/>
            <a:ext cx="6181969" cy="888233"/>
          </a:xfrm>
          <a:prstGeom prst="rect">
            <a:avLst/>
          </a:prstGeom>
          <a:noFill/>
        </p:spPr>
        <p:txBody>
          <a:bodyPr wrap="square" lIns="0" tIns="180000" rIns="0" bIns="0" anchor="t" anchorCtr="0">
            <a:spAutoFit/>
          </a:bodyPr>
          <a:lstStyle/>
          <a:p>
            <a:pPr algn="just">
              <a:lnSpc>
                <a:spcPts val="3000"/>
              </a:lnSpc>
            </a:pPr>
            <a:r>
              <a:rPr lang="ja-JP" altLang="en-US" dirty="0">
                <a:latin typeface="BIZ UDPゴシック" panose="020B0400000000000000" pitchFamily="50" charset="-128"/>
                <a:ea typeface="BIZ UDPゴシック" panose="020B0400000000000000" pitchFamily="50" charset="-128"/>
              </a:rPr>
              <a:t>高齢者をターゲットにした消費者トラブルも多く、特に以下のような状況の際の変化に注意が必要です。</a:t>
            </a:r>
          </a:p>
        </p:txBody>
      </p:sp>
      <p:grpSp>
        <p:nvGrpSpPr>
          <p:cNvPr id="3" name="グループ化 2">
            <a:extLst>
              <a:ext uri="{FF2B5EF4-FFF2-40B4-BE49-F238E27FC236}">
                <a16:creationId xmlns:a16="http://schemas.microsoft.com/office/drawing/2014/main" id="{B71CCE49-7C16-8244-7785-83C76CA6C1E4}"/>
              </a:ext>
            </a:extLst>
          </p:cNvPr>
          <p:cNvGrpSpPr/>
          <p:nvPr/>
        </p:nvGrpSpPr>
        <p:grpSpPr>
          <a:xfrm>
            <a:off x="1110397" y="2940260"/>
            <a:ext cx="1800000" cy="1908000"/>
            <a:chOff x="1110397" y="2940260"/>
            <a:chExt cx="1800000" cy="1908000"/>
          </a:xfrm>
        </p:grpSpPr>
        <p:sp>
          <p:nvSpPr>
            <p:cNvPr id="30" name="フリーフォーム: 図形 29">
              <a:extLst>
                <a:ext uri="{FF2B5EF4-FFF2-40B4-BE49-F238E27FC236}">
                  <a16:creationId xmlns:a16="http://schemas.microsoft.com/office/drawing/2014/main" id="{B5A6C58F-B034-CF00-11BB-D3CB5FDCC471}"/>
                </a:ext>
              </a:extLst>
            </p:cNvPr>
            <p:cNvSpPr/>
            <p:nvPr/>
          </p:nvSpPr>
          <p:spPr>
            <a:xfrm>
              <a:off x="1110397" y="2940260"/>
              <a:ext cx="1800000" cy="1908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31" name="グラフィックス 30" descr="拡大鏡 単色塗りつぶし">
              <a:extLst>
                <a:ext uri="{FF2B5EF4-FFF2-40B4-BE49-F238E27FC236}">
                  <a16:creationId xmlns:a16="http://schemas.microsoft.com/office/drawing/2014/main" id="{037E0F4E-70DF-BD73-76DB-BD939FE9236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776122" y="3053114"/>
              <a:ext cx="497577" cy="467009"/>
            </a:xfrm>
            <a:prstGeom prst="rect">
              <a:avLst/>
            </a:prstGeom>
          </p:spPr>
        </p:pic>
      </p:grpSp>
      <p:sp>
        <p:nvSpPr>
          <p:cNvPr id="33" name="テキスト ボックス 32">
            <a:extLst>
              <a:ext uri="{FF2B5EF4-FFF2-40B4-BE49-F238E27FC236}">
                <a16:creationId xmlns:a16="http://schemas.microsoft.com/office/drawing/2014/main" id="{71BD336A-89B9-E2EB-5002-059A6CCF5D55}"/>
              </a:ext>
            </a:extLst>
          </p:cNvPr>
          <p:cNvSpPr txBox="1"/>
          <p:nvPr/>
        </p:nvSpPr>
        <p:spPr>
          <a:xfrm>
            <a:off x="1450891" y="3449730"/>
            <a:ext cx="1171835" cy="819249"/>
          </a:xfrm>
          <a:prstGeom prst="rect">
            <a:avLst/>
          </a:prstGeom>
          <a:noFill/>
        </p:spPr>
        <p:txBody>
          <a:bodyPr wrap="square" lIns="0" tIns="108000" rIns="0" bIns="0" anchor="t" anchorCtr="0">
            <a:spAutoFit/>
          </a:bodyPr>
          <a:lstStyle/>
          <a:p>
            <a:pPr algn="ctr">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家を</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ts val="3000"/>
              </a:lnSpc>
            </a:pPr>
            <a:r>
              <a:rPr kumimoji="1" lang="ja-JP" altLang="en-US"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rPr>
              <a:t>訪ねたら</a:t>
            </a:r>
          </a:p>
        </p:txBody>
      </p:sp>
      <p:grpSp>
        <p:nvGrpSpPr>
          <p:cNvPr id="7" name="グループ化 6">
            <a:extLst>
              <a:ext uri="{FF2B5EF4-FFF2-40B4-BE49-F238E27FC236}">
                <a16:creationId xmlns:a16="http://schemas.microsoft.com/office/drawing/2014/main" id="{7EF78B70-1597-7577-5EF5-4F9BAF785DC0}"/>
              </a:ext>
            </a:extLst>
          </p:cNvPr>
          <p:cNvGrpSpPr/>
          <p:nvPr/>
        </p:nvGrpSpPr>
        <p:grpSpPr>
          <a:xfrm>
            <a:off x="6252792" y="2940260"/>
            <a:ext cx="1800000" cy="1908000"/>
            <a:chOff x="6252792" y="2940260"/>
            <a:chExt cx="1800000" cy="1908000"/>
          </a:xfrm>
        </p:grpSpPr>
        <p:sp>
          <p:nvSpPr>
            <p:cNvPr id="42" name="フリーフォーム: 図形 41">
              <a:extLst>
                <a:ext uri="{FF2B5EF4-FFF2-40B4-BE49-F238E27FC236}">
                  <a16:creationId xmlns:a16="http://schemas.microsoft.com/office/drawing/2014/main" id="{B8BEAD04-E9E2-DB12-7BAE-29DE1749C693}"/>
                </a:ext>
              </a:extLst>
            </p:cNvPr>
            <p:cNvSpPr/>
            <p:nvPr/>
          </p:nvSpPr>
          <p:spPr>
            <a:xfrm>
              <a:off x="6252792" y="2940260"/>
              <a:ext cx="1800000" cy="1908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43" name="グラフィックス 42" descr="拡大鏡 単色塗りつぶし">
              <a:extLst>
                <a:ext uri="{FF2B5EF4-FFF2-40B4-BE49-F238E27FC236}">
                  <a16:creationId xmlns:a16="http://schemas.microsoft.com/office/drawing/2014/main" id="{991C946F-9BAF-9853-C14F-DB28EF28CB2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18517" y="3053114"/>
              <a:ext cx="497577" cy="467009"/>
            </a:xfrm>
            <a:prstGeom prst="rect">
              <a:avLst/>
            </a:prstGeom>
          </p:spPr>
        </p:pic>
        <p:grpSp>
          <p:nvGrpSpPr>
            <p:cNvPr id="45" name="グループ化 44">
              <a:extLst>
                <a:ext uri="{FF2B5EF4-FFF2-40B4-BE49-F238E27FC236}">
                  <a16:creationId xmlns:a16="http://schemas.microsoft.com/office/drawing/2014/main" id="{FECDB0A1-C578-0DFC-B216-4A7EA583B005}"/>
                </a:ext>
              </a:extLst>
            </p:cNvPr>
            <p:cNvGrpSpPr/>
            <p:nvPr/>
          </p:nvGrpSpPr>
          <p:grpSpPr>
            <a:xfrm>
              <a:off x="6595558" y="3485939"/>
              <a:ext cx="1114469" cy="628200"/>
              <a:chOff x="5147706" y="4240956"/>
              <a:chExt cx="1114469" cy="1055928"/>
            </a:xfrm>
          </p:grpSpPr>
          <p:sp>
            <p:nvSpPr>
              <p:cNvPr id="46" name="テキスト ボックス 45">
                <a:extLst>
                  <a:ext uri="{FF2B5EF4-FFF2-40B4-BE49-F238E27FC236}">
                    <a16:creationId xmlns:a16="http://schemas.microsoft.com/office/drawing/2014/main" id="{56DB19F3-C12E-3659-107F-A4009A223697}"/>
                  </a:ext>
                </a:extLst>
              </p:cNvPr>
              <p:cNvSpPr txBox="1"/>
              <p:nvPr/>
            </p:nvSpPr>
            <p:spPr>
              <a:xfrm>
                <a:off x="5218940" y="5019885"/>
                <a:ext cx="972000" cy="276999"/>
              </a:xfrm>
              <a:prstGeom prst="rect">
                <a:avLst/>
              </a:prstGeom>
              <a:noFill/>
            </p:spPr>
            <p:txBody>
              <a:bodyPr wrap="square" lIns="0" tIns="0" rIns="0" bIns="0" anchor="t" anchorCtr="0">
                <a:spAutoFit/>
              </a:bodyPr>
              <a:lstStyle/>
              <a:p>
                <a:pPr algn="ctr"/>
                <a:endParaRPr kumimoji="1" lang="en-US" altLang="ja-JP" sz="1800" b="0"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sp>
            <p:nvSpPr>
              <p:cNvPr id="47" name="テキスト ボックス 46">
                <a:extLst>
                  <a:ext uri="{FF2B5EF4-FFF2-40B4-BE49-F238E27FC236}">
                    <a16:creationId xmlns:a16="http://schemas.microsoft.com/office/drawing/2014/main" id="{76BE8A3A-73AF-DDDB-14E3-9FC8AA6F2758}"/>
                  </a:ext>
                </a:extLst>
              </p:cNvPr>
              <p:cNvSpPr txBox="1"/>
              <p:nvPr/>
            </p:nvSpPr>
            <p:spPr>
              <a:xfrm>
                <a:off x="5147706" y="4240956"/>
                <a:ext cx="1114469" cy="434528"/>
              </a:xfrm>
              <a:prstGeom prst="rect">
                <a:avLst/>
              </a:prstGeom>
              <a:noFill/>
            </p:spPr>
            <p:txBody>
              <a:bodyPr wrap="square" lIns="0" tIns="108000" rIns="0" bIns="0" anchor="t" anchorCtr="0">
                <a:spAutoFit/>
              </a:bodyPr>
              <a:lstStyle/>
              <a:p>
                <a:pPr algn="dist">
                  <a:lnSpc>
                    <a:spcPts val="3000"/>
                  </a:lnSpc>
                </a:pPr>
                <a:r>
                  <a:rPr lang="ja-JP" altLang="en-US" sz="2000" b="1" dirty="0">
                    <a:latin typeface="BIZ UDPゴシック" panose="020B0400000000000000" pitchFamily="50" charset="-128"/>
                    <a:ea typeface="BIZ UDPゴシック" panose="020B0400000000000000" pitchFamily="50" charset="-128"/>
                    <a:cs typeface="メイリオ" panose="020B0604030504040204" pitchFamily="50" charset="-128"/>
                  </a:rPr>
                  <a:t>その他</a:t>
                </a:r>
                <a:endParaRPr kumimoji="1" lang="en-US" altLang="ja-JP" sz="2000" b="1" dirty="0">
                  <a:solidFill>
                    <a:schemeClr val="tx1"/>
                  </a:solidFill>
                  <a:latin typeface="BIZ UDPゴシック" panose="020B0400000000000000" pitchFamily="50" charset="-128"/>
                  <a:ea typeface="BIZ UDPゴシック" panose="020B0400000000000000" pitchFamily="50" charset="-128"/>
                  <a:cs typeface="メイリオ" panose="020B0604030504040204" pitchFamily="50" charset="-128"/>
                </a:endParaRPr>
              </a:p>
            </p:txBody>
          </p:sp>
        </p:grpSp>
      </p:grpSp>
      <p:grpSp>
        <p:nvGrpSpPr>
          <p:cNvPr id="54" name="グループ化 53">
            <a:extLst>
              <a:ext uri="{FF2B5EF4-FFF2-40B4-BE49-F238E27FC236}">
                <a16:creationId xmlns:a16="http://schemas.microsoft.com/office/drawing/2014/main" id="{D37D0D91-C6FD-8873-E0E5-BB75EC27F513}"/>
              </a:ext>
            </a:extLst>
          </p:cNvPr>
          <p:cNvGrpSpPr/>
          <p:nvPr/>
        </p:nvGrpSpPr>
        <p:grpSpPr>
          <a:xfrm>
            <a:off x="4572000" y="5978286"/>
            <a:ext cx="4544696" cy="540000"/>
            <a:chOff x="4572000" y="5823526"/>
            <a:chExt cx="4544696" cy="540000"/>
          </a:xfrm>
          <a:solidFill>
            <a:srgbClr val="155DAF"/>
          </a:solidFill>
        </p:grpSpPr>
        <p:sp>
          <p:nvSpPr>
            <p:cNvPr id="55" name="角丸四角形 8">
              <a:extLst>
                <a:ext uri="{FF2B5EF4-FFF2-40B4-BE49-F238E27FC236}">
                  <a16:creationId xmlns:a16="http://schemas.microsoft.com/office/drawing/2014/main" id="{04D5ED47-7EBD-A78A-4E67-FDF3BF61F57F}"/>
                </a:ext>
              </a:extLst>
            </p:cNvPr>
            <p:cNvSpPr/>
            <p:nvPr/>
          </p:nvSpPr>
          <p:spPr bwMode="auto">
            <a:xfrm rot="10800000" flipH="1" flipV="1">
              <a:off x="4572000" y="5823526"/>
              <a:ext cx="4544696" cy="540000"/>
            </a:xfrm>
            <a:prstGeom prst="homePlate">
              <a:avLst/>
            </a:prstGeom>
            <a:grpFill/>
            <a:ln>
              <a:noFill/>
            </a:ln>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ja-JP" altLang="en-US" sz="2000" b="1" dirty="0">
                <a:latin typeface="BIZ UDPゴシック" panose="020B0400000000000000" pitchFamily="50" charset="-128"/>
                <a:ea typeface="BIZ UDPゴシック" panose="020B0400000000000000" pitchFamily="50" charset="-128"/>
              </a:endParaRPr>
            </a:p>
          </p:txBody>
        </p:sp>
        <p:sp>
          <p:nvSpPr>
            <p:cNvPr id="70" name="テキスト ボックス 69">
              <a:extLst>
                <a:ext uri="{FF2B5EF4-FFF2-40B4-BE49-F238E27FC236}">
                  <a16:creationId xmlns:a16="http://schemas.microsoft.com/office/drawing/2014/main" id="{959DD230-8B7B-C62C-FCF1-0E37FF462A51}"/>
                </a:ext>
              </a:extLst>
            </p:cNvPr>
            <p:cNvSpPr txBox="1"/>
            <p:nvPr/>
          </p:nvSpPr>
          <p:spPr>
            <a:xfrm>
              <a:off x="4728117" y="5926979"/>
              <a:ext cx="4056148" cy="333095"/>
            </a:xfrm>
            <a:prstGeom prst="rect">
              <a:avLst/>
            </a:prstGeom>
            <a:grpFill/>
          </p:spPr>
          <p:txBody>
            <a:bodyPr wrap="square" lIns="36000" tIns="36000" rIns="36000" bIns="36000" anchor="t" anchorCtr="0">
              <a:spAutoFit/>
            </a:bodyPr>
            <a:lstStyle/>
            <a:p>
              <a:pPr algn="ctr">
                <a:lnSpc>
                  <a:spcPts val="2400"/>
                </a:lnSpc>
              </a:pPr>
              <a:r>
                <a:rPr lang="ja-JP" altLang="en-US" sz="1600" b="1" dirty="0">
                  <a:solidFill>
                    <a:schemeClr val="bg1"/>
                  </a:solidFill>
                  <a:latin typeface="BIZ UDPゴシック" panose="020B0400000000000000" pitchFamily="50" charset="-128"/>
                  <a:ea typeface="BIZ UDPゴシック" panose="020B0400000000000000" pitchFamily="50" charset="-128"/>
                </a:rPr>
                <a:t>詳しくは以降のページを確認してみましょう。</a:t>
              </a:r>
            </a:p>
          </p:txBody>
        </p:sp>
      </p:grpSp>
      <p:grpSp>
        <p:nvGrpSpPr>
          <p:cNvPr id="6" name="グループ化 5">
            <a:extLst>
              <a:ext uri="{FF2B5EF4-FFF2-40B4-BE49-F238E27FC236}">
                <a16:creationId xmlns:a16="http://schemas.microsoft.com/office/drawing/2014/main" id="{6BB57D52-A6E2-B984-2A08-779E97F32643}"/>
              </a:ext>
            </a:extLst>
          </p:cNvPr>
          <p:cNvGrpSpPr/>
          <p:nvPr/>
        </p:nvGrpSpPr>
        <p:grpSpPr>
          <a:xfrm>
            <a:off x="3681594" y="2940260"/>
            <a:ext cx="1800000" cy="1908000"/>
            <a:chOff x="3681594" y="2940260"/>
            <a:chExt cx="1800000" cy="1908000"/>
          </a:xfrm>
        </p:grpSpPr>
        <p:sp>
          <p:nvSpPr>
            <p:cNvPr id="36" name="フリーフォーム: 図形 35">
              <a:extLst>
                <a:ext uri="{FF2B5EF4-FFF2-40B4-BE49-F238E27FC236}">
                  <a16:creationId xmlns:a16="http://schemas.microsoft.com/office/drawing/2014/main" id="{DA55DE0A-99DA-CBF4-9F25-BD21F8BD1DD6}"/>
                </a:ext>
              </a:extLst>
            </p:cNvPr>
            <p:cNvSpPr/>
            <p:nvPr/>
          </p:nvSpPr>
          <p:spPr>
            <a:xfrm>
              <a:off x="3681594" y="2940260"/>
              <a:ext cx="1800000" cy="1908000"/>
            </a:xfrm>
            <a:custGeom>
              <a:avLst/>
              <a:gdLst>
                <a:gd name="connsiteX0" fmla="*/ 1006630 w 2013261"/>
                <a:gd name="connsiteY0" fmla="*/ 0 h 2609928"/>
                <a:gd name="connsiteX1" fmla="*/ 1413030 w 2013261"/>
                <a:gd name="connsiteY1" fmla="*/ 395896 h 2609928"/>
                <a:gd name="connsiteX2" fmla="*/ 1939294 w 2013261"/>
                <a:gd name="connsiteY2" fmla="*/ 395896 h 2609928"/>
                <a:gd name="connsiteX3" fmla="*/ 2013261 w 2013261"/>
                <a:gd name="connsiteY3" fmla="*/ 469863 h 2609928"/>
                <a:gd name="connsiteX4" fmla="*/ 2013261 w 2013261"/>
                <a:gd name="connsiteY4" fmla="*/ 2535961 h 2609928"/>
                <a:gd name="connsiteX5" fmla="*/ 1939294 w 2013261"/>
                <a:gd name="connsiteY5" fmla="*/ 2609928 h 2609928"/>
                <a:gd name="connsiteX6" fmla="*/ 73967 w 2013261"/>
                <a:gd name="connsiteY6" fmla="*/ 2609928 h 2609928"/>
                <a:gd name="connsiteX7" fmla="*/ 0 w 2013261"/>
                <a:gd name="connsiteY7" fmla="*/ 2535961 h 2609928"/>
                <a:gd name="connsiteX8" fmla="*/ 0 w 2013261"/>
                <a:gd name="connsiteY8" fmla="*/ 469863 h 2609928"/>
                <a:gd name="connsiteX9" fmla="*/ 73967 w 2013261"/>
                <a:gd name="connsiteY9" fmla="*/ 395896 h 2609928"/>
                <a:gd name="connsiteX10" fmla="*/ 600230 w 2013261"/>
                <a:gd name="connsiteY10" fmla="*/ 395896 h 2609928"/>
                <a:gd name="connsiteX11" fmla="*/ 1006630 w 2013261"/>
                <a:gd name="connsiteY11" fmla="*/ 0 h 2609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13261" h="2609928">
                  <a:moveTo>
                    <a:pt x="1006630" y="0"/>
                  </a:moveTo>
                  <a:cubicBezTo>
                    <a:pt x="1231079" y="0"/>
                    <a:pt x="1413030" y="177249"/>
                    <a:pt x="1413030" y="395896"/>
                  </a:cubicBezTo>
                  <a:lnTo>
                    <a:pt x="1939294" y="395896"/>
                  </a:lnTo>
                  <a:cubicBezTo>
                    <a:pt x="1980145" y="395896"/>
                    <a:pt x="2013261" y="429012"/>
                    <a:pt x="2013261" y="469863"/>
                  </a:cubicBezTo>
                  <a:lnTo>
                    <a:pt x="2013261" y="2535961"/>
                  </a:lnTo>
                  <a:cubicBezTo>
                    <a:pt x="2013261" y="2576812"/>
                    <a:pt x="1980145" y="2609928"/>
                    <a:pt x="1939294" y="2609928"/>
                  </a:cubicBezTo>
                  <a:lnTo>
                    <a:pt x="73967" y="2609928"/>
                  </a:lnTo>
                  <a:cubicBezTo>
                    <a:pt x="33116" y="2609928"/>
                    <a:pt x="0" y="2576812"/>
                    <a:pt x="0" y="2535961"/>
                  </a:cubicBezTo>
                  <a:lnTo>
                    <a:pt x="0" y="469863"/>
                  </a:lnTo>
                  <a:cubicBezTo>
                    <a:pt x="0" y="429012"/>
                    <a:pt x="33116" y="395896"/>
                    <a:pt x="73967" y="395896"/>
                  </a:cubicBezTo>
                  <a:lnTo>
                    <a:pt x="600230" y="395896"/>
                  </a:lnTo>
                  <a:cubicBezTo>
                    <a:pt x="600230" y="177249"/>
                    <a:pt x="782181" y="0"/>
                    <a:pt x="1006630" y="0"/>
                  </a:cubicBezTo>
                  <a:close/>
                </a:path>
              </a:pathLst>
            </a:custGeom>
            <a:solidFill>
              <a:schemeClr val="bg1"/>
            </a:solidFill>
            <a:ln w="19050">
              <a:solidFill>
                <a:srgbClr val="FCC325"/>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srgbClr val="155CAF"/>
                </a:solidFill>
              </a:endParaRPr>
            </a:p>
          </p:txBody>
        </p:sp>
        <p:pic>
          <p:nvPicPr>
            <p:cNvPr id="37" name="グラフィックス 36" descr="拡大鏡 単色塗りつぶし">
              <a:extLst>
                <a:ext uri="{FF2B5EF4-FFF2-40B4-BE49-F238E27FC236}">
                  <a16:creationId xmlns:a16="http://schemas.microsoft.com/office/drawing/2014/main" id="{1FB8F5C1-7489-8C19-B02C-6A9A0C57807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347319" y="3053114"/>
              <a:ext cx="497577" cy="467009"/>
            </a:xfrm>
            <a:prstGeom prst="rect">
              <a:avLst/>
            </a:prstGeom>
          </p:spPr>
        </p:pic>
        <p:sp>
          <p:nvSpPr>
            <p:cNvPr id="39" name="テキスト ボックス 38">
              <a:extLst>
                <a:ext uri="{FF2B5EF4-FFF2-40B4-BE49-F238E27FC236}">
                  <a16:creationId xmlns:a16="http://schemas.microsoft.com/office/drawing/2014/main" id="{B404D06B-8EA2-FC5B-4CC6-9228A147C141}"/>
                </a:ext>
              </a:extLst>
            </p:cNvPr>
            <p:cNvSpPr txBox="1"/>
            <p:nvPr/>
          </p:nvSpPr>
          <p:spPr>
            <a:xfrm>
              <a:off x="3924239" y="3485939"/>
              <a:ext cx="1314711" cy="819249"/>
            </a:xfrm>
            <a:prstGeom prst="rect">
              <a:avLst/>
            </a:prstGeom>
            <a:noFill/>
          </p:spPr>
          <p:txBody>
            <a:bodyPr wrap="square" lIns="0" tIns="108000" rIns="0" bIns="0" anchor="t" anchorCtr="0">
              <a:spAutoFit/>
            </a:bodyPr>
            <a:lstStyle/>
            <a:p>
              <a:pPr algn="ctr">
                <a:lnSpc>
                  <a:spcPts val="3000"/>
                </a:lnSpc>
              </a:pPr>
              <a:r>
                <a:rPr lang="ja-JP" altLang="en-US" sz="2000" b="1" dirty="0">
                  <a:latin typeface="BIZ UDPゴシック" panose="020B0400000000000000" pitchFamily="50" charset="-128"/>
                  <a:ea typeface="BIZ UDPゴシック" panose="020B0400000000000000" pitchFamily="50" charset="-128"/>
                  <a:cs typeface="メイリオ" panose="020B0604030504040204" pitchFamily="50" charset="-128"/>
                </a:rPr>
                <a:t>会話を</a:t>
              </a:r>
              <a:endParaRPr lang="en-US" altLang="ja-JP" sz="2000" b="1" dirty="0">
                <a:latin typeface="BIZ UDPゴシック" panose="020B0400000000000000" pitchFamily="50" charset="-128"/>
                <a:ea typeface="BIZ UDPゴシック" panose="020B0400000000000000" pitchFamily="50" charset="-128"/>
                <a:cs typeface="メイリオ" panose="020B0604030504040204" pitchFamily="50" charset="-128"/>
              </a:endParaRPr>
            </a:p>
            <a:p>
              <a:pPr algn="ctr">
                <a:lnSpc>
                  <a:spcPts val="3000"/>
                </a:lnSpc>
              </a:pPr>
              <a:r>
                <a:rPr lang="ja-JP" altLang="en-US" sz="2000" b="1" dirty="0">
                  <a:latin typeface="BIZ UDPゴシック" panose="020B0400000000000000" pitchFamily="50" charset="-128"/>
                  <a:ea typeface="BIZ UDPゴシック" panose="020B0400000000000000" pitchFamily="50" charset="-128"/>
                  <a:cs typeface="メイリオ" panose="020B0604030504040204" pitchFamily="50" charset="-128"/>
                </a:rPr>
                <a:t>していたら</a:t>
              </a:r>
            </a:p>
          </p:txBody>
        </p:sp>
      </p:grpSp>
      <p:graphicFrame>
        <p:nvGraphicFramePr>
          <p:cNvPr id="4" name="表 3">
            <a:extLst>
              <a:ext uri="{FF2B5EF4-FFF2-40B4-BE49-F238E27FC236}">
                <a16:creationId xmlns:a16="http://schemas.microsoft.com/office/drawing/2014/main" id="{1A19ADAA-10E8-2BA7-542B-C9159A1EEE0D}"/>
              </a:ext>
            </a:extLst>
          </p:cNvPr>
          <p:cNvGraphicFramePr>
            <a:graphicFrameLocks noGrp="1"/>
          </p:cNvGraphicFramePr>
          <p:nvPr>
            <p:extLst>
              <p:ext uri="{D42A27DB-BD31-4B8C-83A1-F6EECF244321}">
                <p14:modId xmlns:p14="http://schemas.microsoft.com/office/powerpoint/2010/main" val="1285899552"/>
              </p:ext>
            </p:extLst>
          </p:nvPr>
        </p:nvGraphicFramePr>
        <p:xfrm>
          <a:off x="336549" y="-12466"/>
          <a:ext cx="8443851" cy="432000"/>
        </p:xfrm>
        <a:graphic>
          <a:graphicData uri="http://schemas.openxmlformats.org/drawingml/2006/table">
            <a:tbl>
              <a:tblPr firstRow="1" bandRow="1">
                <a:tableStyleId>{5C22544A-7EE6-4342-B048-85BDC9FD1C3A}</a:tableStyleId>
              </a:tblPr>
              <a:tblGrid>
                <a:gridCol w="6576343">
                  <a:extLst>
                    <a:ext uri="{9D8B030D-6E8A-4147-A177-3AD203B41FA5}">
                      <a16:colId xmlns:a16="http://schemas.microsoft.com/office/drawing/2014/main" val="20000"/>
                    </a:ext>
                  </a:extLst>
                </a:gridCol>
                <a:gridCol w="1867508">
                  <a:extLst>
                    <a:ext uri="{9D8B030D-6E8A-4147-A177-3AD203B41FA5}">
                      <a16:colId xmlns:a16="http://schemas.microsoft.com/office/drawing/2014/main" val="4239872661"/>
                    </a:ext>
                  </a:extLst>
                </a:gridCol>
              </a:tblGrid>
              <a:tr h="432000">
                <a:tc>
                  <a:txBody>
                    <a:bodyPr/>
                    <a:lstStyle/>
                    <a:p>
                      <a:pPr marL="0" marR="0" lvl="0" indent="0" algn="l"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周囲の人が「消費者トラブル」に遭いそうになったら</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r" defTabSz="914400" rtl="0" eaLnBrk="1" fontAlgn="auto" latinLnBrk="0" hangingPunct="1">
                        <a:lnSpc>
                          <a:spcPts val="1800"/>
                        </a:lnSpc>
                        <a:spcBef>
                          <a:spcPts val="0"/>
                        </a:spcBef>
                        <a:spcAft>
                          <a:spcPts val="0"/>
                        </a:spcAft>
                        <a:buClrTx/>
                        <a:buSzTx/>
                        <a:buFontTx/>
                        <a:buNone/>
                        <a:tabLst/>
                        <a:defRPr/>
                      </a:pPr>
                      <a:r>
                        <a:rPr kumimoji="1" lang="ja-JP" altLang="en-US" sz="1200" b="1" baseline="0" dirty="0">
                          <a:solidFill>
                            <a:schemeClr val="bg1"/>
                          </a:solidFill>
                          <a:latin typeface="BIZ UDPゴシック" panose="020B0400000000000000" pitchFamily="50" charset="-128"/>
                          <a:ea typeface="BIZ UDPゴシック" panose="020B0400000000000000" pitchFamily="50" charset="-128"/>
                        </a:rPr>
                        <a:t>相談先・周囲への働きかけ</a:t>
                      </a:r>
                    </a:p>
                  </a:txBody>
                  <a:tcPr marL="72000" marR="0" marT="0" marB="72000" anchor="b">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2583905175"/>
      </p:ext>
    </p:extLst>
  </p:cSld>
  <p:clrMapOvr>
    <a:masterClrMapping/>
  </p:clrMapOvr>
</p:sld>
</file>

<file path=ppt/theme/theme1.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ドキュメント" ma:contentTypeID="0x010100DD8260ADBB959D46AC6D81730F23702D" ma:contentTypeVersion="5" ma:contentTypeDescription="新しいドキュメントを作成します。" ma:contentTypeScope="" ma:versionID="0d6c78c157adcad0269484e6f4679bd8">
  <xsd:schema xmlns:xsd="http://www.w3.org/2001/XMLSchema" xmlns:xs="http://www.w3.org/2001/XMLSchema" xmlns:p="http://schemas.microsoft.com/office/2006/metadata/properties" xmlns:ns3="2df06ef0-b8e3-4299-a963-1b3ec9fc1c82" targetNamespace="http://schemas.microsoft.com/office/2006/metadata/properties" ma:root="true" ma:fieldsID="3063c17de1ebe035902acdd2e05df2b8" ns3:_="">
    <xsd:import namespace="2df06ef0-b8e3-4299-a963-1b3ec9fc1c8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f06ef0-b8e3-4299-a963-1b3ec9fc1c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activity xmlns="2df06ef0-b8e3-4299-a963-1b3ec9fc1c82" xsi:nil="true"/>
  </documentManagement>
</p:properties>
</file>

<file path=customXml/itemProps1.xml><?xml version="1.0" encoding="utf-8"?>
<ds:datastoreItem xmlns:ds="http://schemas.openxmlformats.org/officeDocument/2006/customXml" ds:itemID="{937A708B-93C7-4BFB-AF2E-C16A46338C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f06ef0-b8e3-4299-a963-1b3ec9fc1c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980FE7-15FB-4D7F-89EA-AEF34CCC09B9}">
  <ds:schemaRefs>
    <ds:schemaRef ds:uri="http://schemas.microsoft.com/sharepoint/v3/contenttype/forms"/>
  </ds:schemaRefs>
</ds:datastoreItem>
</file>

<file path=customXml/itemProps3.xml><?xml version="1.0" encoding="utf-8"?>
<ds:datastoreItem xmlns:ds="http://schemas.openxmlformats.org/officeDocument/2006/customXml" ds:itemID="{3E9FD8C6-80D3-4AEA-A9B7-84F457F6B1E3}">
  <ds:schemaRefs>
    <ds:schemaRef ds:uri="http://purl.org/dc/dcmitype/"/>
    <ds:schemaRef ds:uri="http://purl.org/dc/terms/"/>
    <ds:schemaRef ds:uri="http://schemas.microsoft.com/office/2006/documentManagement/types"/>
    <ds:schemaRef ds:uri="http://schemas.openxmlformats.org/package/2006/metadata/core-properties"/>
    <ds:schemaRef ds:uri="http://schemas.microsoft.com/office/2006/metadata/properties"/>
    <ds:schemaRef ds:uri="2df06ef0-b8e3-4299-a963-1b3ec9fc1c82"/>
    <ds:schemaRef ds:uri="http://www.w3.org/XML/1998/namespace"/>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4117</TotalTime>
  <Words>5683</Words>
  <PresentationFormat>画面に合わせる (4:3)</PresentationFormat>
  <Paragraphs>587</Paragraphs>
  <Slides>49</Slides>
  <Notes>4</Notes>
  <HiddenSlides>0</HiddenSlides>
  <MMClips>0</MMClips>
  <ScaleCrop>false</ScaleCrop>
  <HeadingPairs>
    <vt:vector size="6" baseType="variant">
      <vt:variant>
        <vt:lpstr>使用されているフォント</vt:lpstr>
      </vt:variant>
      <vt:variant>
        <vt:i4>9</vt:i4>
      </vt:variant>
      <vt:variant>
        <vt:lpstr>テーマ</vt:lpstr>
      </vt:variant>
      <vt:variant>
        <vt:i4>3</vt:i4>
      </vt:variant>
      <vt:variant>
        <vt:lpstr>スライド タイトル</vt:lpstr>
      </vt:variant>
      <vt:variant>
        <vt:i4>49</vt:i4>
      </vt:variant>
    </vt:vector>
  </HeadingPairs>
  <TitlesOfParts>
    <vt:vector size="61" baseType="lpstr">
      <vt:lpstr>BIZ UDPゴシック</vt:lpstr>
      <vt:lpstr>BIZ UDP明朝 Medium</vt:lpstr>
      <vt:lpstr>BIZ UDGothic</vt:lpstr>
      <vt:lpstr>HGPｺﾞｼｯｸE</vt:lpstr>
      <vt:lpstr>Meiryo UI</vt:lpstr>
      <vt:lpstr>ＭＳ Ｐゴシック</vt:lpstr>
      <vt:lpstr>游ゴシック</vt:lpstr>
      <vt:lpstr>Arial</vt:lpstr>
      <vt:lpstr>Wingdings</vt:lpstr>
      <vt:lpstr>デザインの設定</vt:lpstr>
      <vt:lpstr>1_デザインの設定</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subject/>
  <dc:creator/>
  <cp:keywords/>
  <dc:description/>
  <cp:lastPrinted>2024-02-21T09:38:06Z</cp:lastPrinted>
  <dcterms:created xsi:type="dcterms:W3CDTF">2020-08-21T08:47:09Z</dcterms:created>
  <dcterms:modified xsi:type="dcterms:W3CDTF">2024-03-25T06:09:26Z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0x010100DD8260ADBB959D46AC6D81730F23702D</vt:lpwstr>
  </property>
</Properties>
</file>