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664" r:id="rId4"/>
    <p:sldMasterId id="2147483679" r:id="rId5"/>
    <p:sldMasterId id="2147483740" r:id="rId6"/>
  </p:sldMasterIdLst>
  <p:notesMasterIdLst>
    <p:notesMasterId r:id="rId54"/>
  </p:notesMasterIdLst>
  <p:sldIdLst>
    <p:sldId id="317" r:id="rId7"/>
    <p:sldId id="289" r:id="rId8"/>
    <p:sldId id="268" r:id="rId9"/>
    <p:sldId id="354" r:id="rId10"/>
    <p:sldId id="355" r:id="rId11"/>
    <p:sldId id="285" r:id="rId12"/>
    <p:sldId id="356" r:id="rId13"/>
    <p:sldId id="357" r:id="rId14"/>
    <p:sldId id="286" r:id="rId15"/>
    <p:sldId id="358" r:id="rId16"/>
    <p:sldId id="359" r:id="rId17"/>
    <p:sldId id="287" r:id="rId18"/>
    <p:sldId id="288" r:id="rId19"/>
    <p:sldId id="290" r:id="rId20"/>
    <p:sldId id="294" r:id="rId21"/>
    <p:sldId id="292" r:id="rId22"/>
    <p:sldId id="338" r:id="rId23"/>
    <p:sldId id="327" r:id="rId24"/>
    <p:sldId id="293" r:id="rId25"/>
    <p:sldId id="339" r:id="rId26"/>
    <p:sldId id="340" r:id="rId27"/>
    <p:sldId id="297" r:id="rId28"/>
    <p:sldId id="341" r:id="rId29"/>
    <p:sldId id="328" r:id="rId30"/>
    <p:sldId id="329" r:id="rId31"/>
    <p:sldId id="303" r:id="rId32"/>
    <p:sldId id="304" r:id="rId33"/>
    <p:sldId id="305" r:id="rId34"/>
    <p:sldId id="342" r:id="rId35"/>
    <p:sldId id="306" r:id="rId36"/>
    <p:sldId id="307" r:id="rId37"/>
    <p:sldId id="343" r:id="rId38"/>
    <p:sldId id="344" r:id="rId39"/>
    <p:sldId id="345" r:id="rId40"/>
    <p:sldId id="346" r:id="rId41"/>
    <p:sldId id="311" r:id="rId42"/>
    <p:sldId id="312" r:id="rId43"/>
    <p:sldId id="347" r:id="rId44"/>
    <p:sldId id="310" r:id="rId45"/>
    <p:sldId id="348" r:id="rId46"/>
    <p:sldId id="315" r:id="rId47"/>
    <p:sldId id="318" r:id="rId48"/>
    <p:sldId id="349" r:id="rId49"/>
    <p:sldId id="350" r:id="rId50"/>
    <p:sldId id="351" r:id="rId51"/>
    <p:sldId id="352" r:id="rId52"/>
    <p:sldId id="353" r:id="rId53"/>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5"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DAA"/>
    <a:srgbClr val="FF6600"/>
    <a:srgbClr val="E695F3"/>
    <a:srgbClr val="FF99FF"/>
    <a:srgbClr val="F0DC61"/>
    <a:srgbClr val="F08761"/>
    <a:srgbClr val="57BD63"/>
    <a:srgbClr val="008000"/>
    <a:srgbClr val="FFB9FF"/>
    <a:srgbClr val="FADA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1837" autoAdjust="0"/>
  </p:normalViewPr>
  <p:slideViewPr>
    <p:cSldViewPr snapToGrid="0" showGuides="1">
      <p:cViewPr varScale="1">
        <p:scale>
          <a:sx n="117" d="100"/>
          <a:sy n="117" d="100"/>
        </p:scale>
        <p:origin x="2376" y="11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2" d="100"/>
          <a:sy n="72" d="100"/>
        </p:scale>
        <p:origin x="4074" y="54"/>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3076363" cy="513507"/>
          </a:xfrm>
          <a:prstGeom prst="rect">
            <a:avLst/>
          </a:prstGeom>
        </p:spPr>
        <p:txBody>
          <a:bodyPr vert="horz" lIns="99018" tIns="49510" rIns="99018" bIns="4951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8" y="3"/>
            <a:ext cx="3076363" cy="513507"/>
          </a:xfrm>
          <a:prstGeom prst="rect">
            <a:avLst/>
          </a:prstGeom>
        </p:spPr>
        <p:txBody>
          <a:bodyPr vert="horz" lIns="99018" tIns="49510" rIns="99018" bIns="49510" rtlCol="0"/>
          <a:lstStyle>
            <a:lvl1pPr algn="r">
              <a:defRPr sz="1200"/>
            </a:lvl1pPr>
          </a:lstStyle>
          <a:p>
            <a:fld id="{0F4F8169-28DE-4F09-A6CA-E213F46047D9}"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18" tIns="49510" rIns="99018" bIns="49510" rtlCol="0" anchor="ctr"/>
          <a:lstStyle/>
          <a:p>
            <a:endParaRPr lang="ja-JP" altLang="en-US"/>
          </a:p>
        </p:txBody>
      </p:sp>
      <p:sp>
        <p:nvSpPr>
          <p:cNvPr id="5" name="ノート プレースホルダー 4"/>
          <p:cNvSpPr>
            <a:spLocks noGrp="1"/>
          </p:cNvSpPr>
          <p:nvPr>
            <p:ph type="body" sz="quarter" idx="3"/>
          </p:nvPr>
        </p:nvSpPr>
        <p:spPr>
          <a:xfrm>
            <a:off x="709930" y="4925412"/>
            <a:ext cx="5679440" cy="4029879"/>
          </a:xfrm>
          <a:prstGeom prst="rect">
            <a:avLst/>
          </a:prstGeom>
        </p:spPr>
        <p:txBody>
          <a:bodyPr vert="horz" lIns="99018" tIns="49510" rIns="99018" bIns="495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721110"/>
            <a:ext cx="3076363" cy="513507"/>
          </a:xfrm>
          <a:prstGeom prst="rect">
            <a:avLst/>
          </a:prstGeom>
        </p:spPr>
        <p:txBody>
          <a:bodyPr vert="horz" lIns="99018" tIns="49510" rIns="99018" bIns="495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8" y="9721110"/>
            <a:ext cx="3076363" cy="513507"/>
          </a:xfrm>
          <a:prstGeom prst="rect">
            <a:avLst/>
          </a:prstGeom>
        </p:spPr>
        <p:txBody>
          <a:bodyPr vert="horz" lIns="99018" tIns="49510" rIns="99018" bIns="49510" rtlCol="0" anchor="b"/>
          <a:lstStyle>
            <a:lvl1pPr algn="r">
              <a:defRPr sz="1200"/>
            </a:lvl1pPr>
          </a:lstStyle>
          <a:p>
            <a:fld id="{A7A0DE74-9FCA-4082-8ABA-73C9EA963DF7}" type="slidenum">
              <a:rPr kumimoji="1" lang="ja-JP" altLang="en-US" smtClean="0"/>
              <a:t>‹#›</a:t>
            </a:fld>
            <a:endParaRPr kumimoji="1" lang="ja-JP" altLang="en-US"/>
          </a:p>
        </p:txBody>
      </p:sp>
    </p:spTree>
    <p:extLst>
      <p:ext uri="{BB962C8B-B14F-4D97-AF65-F5344CB8AC3E}">
        <p14:creationId xmlns:p14="http://schemas.microsoft.com/office/powerpoint/2010/main" val="29556964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5"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a:t>
            </a:fld>
            <a:endParaRPr kumimoji="1" lang="ja-JP" altLang="en-US"/>
          </a:p>
        </p:txBody>
      </p:sp>
    </p:spTree>
    <p:extLst>
      <p:ext uri="{BB962C8B-B14F-4D97-AF65-F5344CB8AC3E}">
        <p14:creationId xmlns:p14="http://schemas.microsoft.com/office/powerpoint/2010/main" val="24837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11</a:t>
            </a:fld>
            <a:endParaRPr kumimoji="1" lang="ja-JP" altLang="en-US"/>
          </a:p>
        </p:txBody>
      </p:sp>
    </p:spTree>
    <p:extLst>
      <p:ext uri="{BB962C8B-B14F-4D97-AF65-F5344CB8AC3E}">
        <p14:creationId xmlns:p14="http://schemas.microsoft.com/office/powerpoint/2010/main" val="144887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12</a:t>
            </a:fld>
            <a:endParaRPr kumimoji="1" lang="ja-JP" altLang="en-US"/>
          </a:p>
        </p:txBody>
      </p:sp>
    </p:spTree>
    <p:extLst>
      <p:ext uri="{BB962C8B-B14F-4D97-AF65-F5344CB8AC3E}">
        <p14:creationId xmlns:p14="http://schemas.microsoft.com/office/powerpoint/2010/main" val="156740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21</a:t>
            </a:fld>
            <a:endParaRPr kumimoji="1" lang="ja-JP" altLang="en-US"/>
          </a:p>
        </p:txBody>
      </p:sp>
    </p:spTree>
    <p:extLst>
      <p:ext uri="{BB962C8B-B14F-4D97-AF65-F5344CB8AC3E}">
        <p14:creationId xmlns:p14="http://schemas.microsoft.com/office/powerpoint/2010/main" val="3928479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D3BB-BB2D-DC3C-FFCD-FEF3A22B0A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AB6939-28F2-9B5B-C883-8E8A14A1217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171D16-12F7-F055-25E7-9E17A464293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B57147E-A257-0057-601B-A978D53EB1FC}"/>
              </a:ext>
            </a:extLst>
          </p:cNvPr>
          <p:cNvSpPr>
            <a:spLocks noGrp="1"/>
          </p:cNvSpPr>
          <p:nvPr>
            <p:ph type="sldNum" sz="quarter" idx="5"/>
          </p:nvPr>
        </p:nvSpPr>
        <p:spPr/>
        <p:txBody>
          <a:bodyPr/>
          <a:lstStyle/>
          <a:p>
            <a:fld id="{A7A0DE74-9FCA-4082-8ABA-73C9EA963DF7}" type="slidenum">
              <a:rPr kumimoji="1" lang="ja-JP" altLang="en-US" smtClean="0"/>
              <a:t>22</a:t>
            </a:fld>
            <a:endParaRPr kumimoji="1" lang="ja-JP" altLang="en-US"/>
          </a:p>
        </p:txBody>
      </p:sp>
    </p:spTree>
    <p:extLst>
      <p:ext uri="{BB962C8B-B14F-4D97-AF65-F5344CB8AC3E}">
        <p14:creationId xmlns:p14="http://schemas.microsoft.com/office/powerpoint/2010/main" val="134613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27</a:t>
            </a:fld>
            <a:endParaRPr kumimoji="1" lang="ja-JP" altLang="en-US"/>
          </a:p>
        </p:txBody>
      </p:sp>
    </p:spTree>
    <p:extLst>
      <p:ext uri="{BB962C8B-B14F-4D97-AF65-F5344CB8AC3E}">
        <p14:creationId xmlns:p14="http://schemas.microsoft.com/office/powerpoint/2010/main" val="3430951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98FFF-B777-EB74-1FDC-233FBA3211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342991-E8F5-CE3F-2FD9-DB59DE5FB5D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ED68E1-CB55-A19D-0612-EBCD7D1DD37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D6D1424-7CFB-E549-09AD-EEE45876B82C}"/>
              </a:ext>
            </a:extLst>
          </p:cNvPr>
          <p:cNvSpPr>
            <a:spLocks noGrp="1"/>
          </p:cNvSpPr>
          <p:nvPr>
            <p:ph type="sldNum" sz="quarter" idx="5"/>
          </p:nvPr>
        </p:nvSpPr>
        <p:spPr/>
        <p:txBody>
          <a:bodyPr/>
          <a:lstStyle/>
          <a:p>
            <a:fld id="{A7A0DE74-9FCA-4082-8ABA-73C9EA963DF7}" type="slidenum">
              <a:rPr kumimoji="1" lang="ja-JP" altLang="en-US" smtClean="0"/>
              <a:t>28</a:t>
            </a:fld>
            <a:endParaRPr kumimoji="1" lang="ja-JP" altLang="en-US"/>
          </a:p>
        </p:txBody>
      </p:sp>
    </p:spTree>
    <p:extLst>
      <p:ext uri="{BB962C8B-B14F-4D97-AF65-F5344CB8AC3E}">
        <p14:creationId xmlns:p14="http://schemas.microsoft.com/office/powerpoint/2010/main" val="57258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40</a:t>
            </a:fld>
            <a:endParaRPr kumimoji="1" lang="ja-JP" altLang="en-US"/>
          </a:p>
        </p:txBody>
      </p:sp>
    </p:spTree>
    <p:extLst>
      <p:ext uri="{BB962C8B-B14F-4D97-AF65-F5344CB8AC3E}">
        <p14:creationId xmlns:p14="http://schemas.microsoft.com/office/powerpoint/2010/main" val="360718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3</a:t>
            </a:fld>
            <a:endParaRPr kumimoji="1" lang="ja-JP" altLang="en-US"/>
          </a:p>
        </p:txBody>
      </p:sp>
    </p:spTree>
    <p:extLst>
      <p:ext uri="{BB962C8B-B14F-4D97-AF65-F5344CB8AC3E}">
        <p14:creationId xmlns:p14="http://schemas.microsoft.com/office/powerpoint/2010/main" val="281178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4</a:t>
            </a:fld>
            <a:endParaRPr kumimoji="1" lang="ja-JP" altLang="en-US"/>
          </a:p>
        </p:txBody>
      </p:sp>
    </p:spTree>
    <p:extLst>
      <p:ext uri="{BB962C8B-B14F-4D97-AF65-F5344CB8AC3E}">
        <p14:creationId xmlns:p14="http://schemas.microsoft.com/office/powerpoint/2010/main" val="362992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5</a:t>
            </a:fld>
            <a:endParaRPr kumimoji="1" lang="ja-JP" altLang="en-US"/>
          </a:p>
        </p:txBody>
      </p:sp>
    </p:spTree>
    <p:extLst>
      <p:ext uri="{BB962C8B-B14F-4D97-AF65-F5344CB8AC3E}">
        <p14:creationId xmlns:p14="http://schemas.microsoft.com/office/powerpoint/2010/main" val="209153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6</a:t>
            </a:fld>
            <a:endParaRPr kumimoji="1" lang="ja-JP" altLang="en-US"/>
          </a:p>
        </p:txBody>
      </p:sp>
    </p:spTree>
    <p:extLst>
      <p:ext uri="{BB962C8B-B14F-4D97-AF65-F5344CB8AC3E}">
        <p14:creationId xmlns:p14="http://schemas.microsoft.com/office/powerpoint/2010/main" val="344900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7</a:t>
            </a:fld>
            <a:endParaRPr kumimoji="1" lang="ja-JP" altLang="en-US"/>
          </a:p>
        </p:txBody>
      </p:sp>
    </p:spTree>
    <p:extLst>
      <p:ext uri="{BB962C8B-B14F-4D97-AF65-F5344CB8AC3E}">
        <p14:creationId xmlns:p14="http://schemas.microsoft.com/office/powerpoint/2010/main" val="120393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8</a:t>
            </a:fld>
            <a:endParaRPr kumimoji="1" lang="ja-JP" altLang="en-US"/>
          </a:p>
        </p:txBody>
      </p:sp>
    </p:spTree>
    <p:extLst>
      <p:ext uri="{BB962C8B-B14F-4D97-AF65-F5344CB8AC3E}">
        <p14:creationId xmlns:p14="http://schemas.microsoft.com/office/powerpoint/2010/main" val="331781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9</a:t>
            </a:fld>
            <a:endParaRPr kumimoji="1" lang="ja-JP" altLang="en-US"/>
          </a:p>
        </p:txBody>
      </p:sp>
    </p:spTree>
    <p:extLst>
      <p:ext uri="{BB962C8B-B14F-4D97-AF65-F5344CB8AC3E}">
        <p14:creationId xmlns:p14="http://schemas.microsoft.com/office/powerpoint/2010/main" val="3506534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10</a:t>
            </a:fld>
            <a:endParaRPr kumimoji="1" lang="ja-JP" altLang="en-US"/>
          </a:p>
        </p:txBody>
      </p:sp>
    </p:spTree>
    <p:extLst>
      <p:ext uri="{BB962C8B-B14F-4D97-AF65-F5344CB8AC3E}">
        <p14:creationId xmlns:p14="http://schemas.microsoft.com/office/powerpoint/2010/main" val="297510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2581820193"/>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CBCFF">
                        <a:alpha val="89804"/>
                      </a:srgbClr>
                    </a:solidFill>
                  </a:tcPr>
                </a:tc>
                <a:extLst>
                  <a:ext uri="{0D108BD9-81ED-4DB2-BD59-A6C34878D82A}">
                    <a16:rowId xmlns:a16="http://schemas.microsoft.com/office/drawing/2014/main" val="10000"/>
                  </a:ext>
                </a:extLst>
              </a:tr>
            </a:tbl>
          </a:graphicData>
        </a:graphic>
      </p:graphicFrame>
      <p:sp>
        <p:nvSpPr>
          <p:cNvPr id="4" name="スライド番号プレースホルダー 5">
            <a:extLst>
              <a:ext uri="{FF2B5EF4-FFF2-40B4-BE49-F238E27FC236}">
                <a16:creationId xmlns:a16="http://schemas.microsoft.com/office/drawing/2014/main" id="{647AFF19-6FFB-5E36-0790-BAE5BF5A527F}"/>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DB4B848-A046-604A-8CD6-7848CDB38A78}"/>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379404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1442064937"/>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08761"/>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F452554-28ED-FB25-957F-4621ECDA0847}"/>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BDB319B1-40B8-ACF7-BA19-6183DD4692E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6548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3524762888"/>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F016D14F-40CF-36C2-EA79-4FB7216BA6A4}"/>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F0CC598-0919-4656-A6A3-87C3DCB8C2C7}"/>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91455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2821845475"/>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695F3"/>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8654188-260B-357F-9D7D-339F100875AB}"/>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5">
            <a:extLst>
              <a:ext uri="{FF2B5EF4-FFF2-40B4-BE49-F238E27FC236}">
                <a16:creationId xmlns:a16="http://schemas.microsoft.com/office/drawing/2014/main" id="{EEFC0F02-C4D0-D17F-9D40-9BCED387C81D}"/>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0943CAE-9C3C-884E-9DDB-8FC87F632BD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94110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2487C10C-213E-E3D9-8298-67E153D13DD0}"/>
              </a:ext>
            </a:extLst>
          </p:cNvPr>
          <p:cNvGraphicFramePr>
            <a:graphicFrameLocks noGrp="1"/>
          </p:cNvGraphicFramePr>
          <p:nvPr userDrawn="1">
            <p:extLst>
              <p:ext uri="{D42A27DB-BD31-4B8C-83A1-F6EECF244321}">
                <p14:modId xmlns:p14="http://schemas.microsoft.com/office/powerpoint/2010/main" val="450296803"/>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4ABF4"/>
                    </a:solidFill>
                  </a:tcPr>
                </a:tc>
                <a:extLst>
                  <a:ext uri="{0D108BD9-81ED-4DB2-BD59-A6C34878D82A}">
                    <a16:rowId xmlns:a16="http://schemas.microsoft.com/office/drawing/2014/main" val="10000"/>
                  </a:ext>
                </a:extLst>
              </a:tr>
            </a:tbl>
          </a:graphicData>
        </a:graphic>
      </p:graphicFrame>
      <p:sp>
        <p:nvSpPr>
          <p:cNvPr id="7" name="スライド番号プレースホルダー 5">
            <a:extLst>
              <a:ext uri="{FF2B5EF4-FFF2-40B4-BE49-F238E27FC236}">
                <a16:creationId xmlns:a16="http://schemas.microsoft.com/office/drawing/2014/main" id="{1317A374-01C9-0CB0-AE36-404CA6B28790}"/>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8EC7784D-8FD6-E227-8894-359D82BA613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24956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2226195059"/>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08761">
                        <a:alpha val="6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66F654AF-32CF-9F79-8845-8B6AE975E659}"/>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7E7AEB27-2275-7923-5824-5A7F6D5D8E9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05623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3898226323"/>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alpha val="8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6F92A669-78D7-B3F6-4460-1156A3001D31}"/>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FD4C538-8272-4084-AE03-892BDDF803D2}"/>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9144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686806201"/>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695F3">
                        <a:alpha val="89804"/>
                      </a:srgbClr>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AF19E3C8-69C1-23D0-E702-779067CE2A4E}"/>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47CEE6C-7DA2-4D51-08FC-4DF879D93EE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639942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AF19E3C8-69C1-23D0-E702-779067CE2A4E}"/>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47CEE6C-7DA2-4D51-08FC-4DF879D93EE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graphicFrame>
        <p:nvGraphicFramePr>
          <p:cNvPr id="8" name="表 7">
            <a:extLst>
              <a:ext uri="{FF2B5EF4-FFF2-40B4-BE49-F238E27FC236}">
                <a16:creationId xmlns:a16="http://schemas.microsoft.com/office/drawing/2014/main" id="{1C839F5C-4009-57A5-1F4C-F871C8D60B01}"/>
              </a:ext>
            </a:extLst>
          </p:cNvPr>
          <p:cNvGraphicFramePr>
            <a:graphicFrameLocks noGrp="1"/>
          </p:cNvGraphicFramePr>
          <p:nvPr userDrawn="1">
            <p:extLst>
              <p:ext uri="{D42A27DB-BD31-4B8C-83A1-F6EECF244321}">
                <p14:modId xmlns:p14="http://schemas.microsoft.com/office/powerpoint/2010/main" val="1810981591"/>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4ABF4">
                        <a:alpha val="89804"/>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7006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03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3515892371"/>
              </p:ext>
            </p:extLst>
          </p:nvPr>
        </p:nvGraphicFramePr>
        <p:xfrm>
          <a:off x="-71438" y="-63000"/>
          <a:ext cx="9315450" cy="6530400"/>
        </p:xfrm>
        <a:graphic>
          <a:graphicData uri="http://schemas.openxmlformats.org/drawingml/2006/table">
            <a:tbl>
              <a:tblPr firstRow="1" bandRow="1">
                <a:tableStyleId>{5C22544A-7EE6-4342-B048-85BDC9FD1C3A}</a:tableStyleId>
              </a:tblPr>
              <a:tblGrid>
                <a:gridCol w="9315450">
                  <a:extLst>
                    <a:ext uri="{9D8B030D-6E8A-4147-A177-3AD203B41FA5}">
                      <a16:colId xmlns:a16="http://schemas.microsoft.com/office/drawing/2014/main" val="20000"/>
                    </a:ext>
                  </a:extLst>
                </a:gridCol>
              </a:tblGrid>
              <a:tr h="6530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2335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縦書きタイトルと&#10;縦書き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922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AF51E5E3-5DAD-17DA-5C3A-374231410517}"/>
              </a:ext>
            </a:extLst>
          </p:cNvPr>
          <p:cNvGraphicFramePr>
            <a:graphicFrameLocks noGrp="1"/>
          </p:cNvGraphicFramePr>
          <p:nvPr userDrawn="1">
            <p:extLst>
              <p:ext uri="{D42A27DB-BD31-4B8C-83A1-F6EECF244321}">
                <p14:modId xmlns:p14="http://schemas.microsoft.com/office/powerpoint/2010/main" val="2317039774"/>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CBCFF"/>
                    </a:solidFill>
                  </a:tcPr>
                </a:tc>
                <a:extLst>
                  <a:ext uri="{0D108BD9-81ED-4DB2-BD59-A6C34878D82A}">
                    <a16:rowId xmlns:a16="http://schemas.microsoft.com/office/drawing/2014/main" val="10000"/>
                  </a:ext>
                </a:extLst>
              </a:tr>
            </a:tbl>
          </a:graphicData>
        </a:graphic>
      </p:graphicFrame>
      <p:sp>
        <p:nvSpPr>
          <p:cNvPr id="2" name="スライド番号プレースホルダー 5">
            <a:extLst>
              <a:ext uri="{FF2B5EF4-FFF2-40B4-BE49-F238E27FC236}">
                <a16:creationId xmlns:a16="http://schemas.microsoft.com/office/drawing/2014/main" id="{9C75EC74-53FF-23AD-6EB8-9E987B0A4927}"/>
              </a:ext>
            </a:extLst>
          </p:cNvPr>
          <p:cNvSpPr txBox="1">
            <a:spLocks/>
          </p:cNvSpPr>
          <p:nvPr userDrawn="1"/>
        </p:nvSpPr>
        <p:spPr>
          <a:xfrm>
            <a:off x="8513231" y="6656724"/>
            <a:ext cx="469900" cy="169726"/>
          </a:xfrm>
          <a:prstGeom prst="rect">
            <a:avLst/>
          </a:prstGeom>
        </p:spPr>
        <p:txBody>
          <a:bodyPr vert="horz" lIns="0" tIns="0" rIns="0" bIns="0" rtlCol="0" anchor="ctr">
            <a:spAutoFit/>
          </a:bodyPr>
          <a:lstStyle>
            <a:defPPr>
              <a:defRPr lang="en-US"/>
            </a:defPPr>
            <a:lvl1pPr marL="0" algn="ctr" defTabSz="457200" rtl="0" eaLnBrk="1" latinLnBrk="0" hangingPunct="1">
              <a:lnSpc>
                <a:spcPts val="1500"/>
              </a:lnSpc>
              <a:defRPr sz="1000" b="1" kern="1200">
                <a:solidFill>
                  <a:schemeClr val="bg1"/>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20A515F-E5E6-43F8-B090-E4222364D933}" type="slidenum">
              <a:rPr kumimoji="1" lang="ja-JP" altLang="en-US" sz="1050">
                <a:solidFill>
                  <a:schemeClr val="tx1"/>
                </a:solidFill>
                <a:latin typeface="BIZ UDPゴシック" panose="020B0400000000000000" pitchFamily="50" charset="-128"/>
                <a:ea typeface="BIZ UDPゴシック" panose="020B0400000000000000" pitchFamily="50" charset="-128"/>
              </a:rPr>
              <a:pPr algn="r"/>
              <a:t>‹#›</a:t>
            </a:fld>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084E558-F6DD-EB56-CA88-25F553C09DC1}"/>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38452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78155"/>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7" r:id="rId3"/>
    <p:sldLayoutId id="2147483676" r:id="rId4"/>
    <p:sldLayoutId id="2147483756"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D245E996-DE4E-F6C3-4227-74CC3957CAD8}"/>
              </a:ext>
            </a:extLst>
          </p:cNvPr>
          <p:cNvPicPr>
            <a:picLocks noChangeAspect="1"/>
          </p:cNvPicPr>
          <p:nvPr userDrawn="1"/>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30621" y="6538450"/>
            <a:ext cx="915321" cy="288000"/>
          </a:xfrm>
          <a:prstGeom prst="rect">
            <a:avLst/>
          </a:prstGeom>
        </p:spPr>
      </p:pic>
      <p:sp>
        <p:nvSpPr>
          <p:cNvPr id="2" name="テキスト ボックス 1">
            <a:extLst>
              <a:ext uri="{FF2B5EF4-FFF2-40B4-BE49-F238E27FC236}">
                <a16:creationId xmlns:a16="http://schemas.microsoft.com/office/drawing/2014/main" id="{024B8BC6-22CA-780C-CDD3-70A8FBD8D23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4679797"/>
      </p:ext>
    </p:extLst>
  </p:cSld>
  <p:clrMap bg1="lt1" tx1="dk1" bg2="lt2" tx2="dk2" accent1="accent1" accent2="accent2" accent3="accent3" accent4="accent4" accent5="accent5" accent6="accent6" hlink="hlink" folHlink="folHlink"/>
  <p:sldLayoutIdLst>
    <p:sldLayoutId id="2147483680" r:id="rId1"/>
    <p:sldLayoutId id="2147483755" r:id="rId2"/>
    <p:sldLayoutId id="2147483690" r:id="rId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94150"/>
      </p:ext>
    </p:extLst>
  </p:cSld>
  <p:clrMap bg1="lt1" tx1="dk1" bg2="lt2" tx2="dk2" accent1="accent1" accent2="accent2" accent3="accent3" accent4="accent4" accent5="accent5" accent6="accent6" hlink="hlink" folHlink="folHlink"/>
  <p:sldLayoutIdLst>
    <p:sldLayoutId id="2147483752" r:id="rId1"/>
    <p:sldLayoutId id="2147483661" r:id="rId2"/>
    <p:sldLayoutId id="2147483662" r:id="rId3"/>
    <p:sldLayoutId id="2147483663" r:id="rId4"/>
    <p:sldLayoutId id="2147483757"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ダイアグラム&#10;&#10;低い精度で自動的に生成された説明">
            <a:extLst>
              <a:ext uri="{FF2B5EF4-FFF2-40B4-BE49-F238E27FC236}">
                <a16:creationId xmlns:a16="http://schemas.microsoft.com/office/drawing/2014/main" id="{8DA7EDEA-D6DC-C257-A292-325F2305A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849" y="3445466"/>
            <a:ext cx="3152302" cy="2400931"/>
          </a:xfrm>
          <a:prstGeom prst="rect">
            <a:avLst/>
          </a:prstGeom>
        </p:spPr>
      </p:pic>
      <p:sp>
        <p:nvSpPr>
          <p:cNvPr id="6" name="テキスト ボックス 5">
            <a:extLst>
              <a:ext uri="{FF2B5EF4-FFF2-40B4-BE49-F238E27FC236}">
                <a16:creationId xmlns:a16="http://schemas.microsoft.com/office/drawing/2014/main" id="{0FD8547B-8E3E-9D02-82FE-E793B9850004}"/>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b="1" dirty="0">
                <a:solidFill>
                  <a:schemeClr val="bg1"/>
                </a:solidFill>
                <a:latin typeface="BIZ UDPゴシック" panose="020B0400000000000000" pitchFamily="50" charset="-128"/>
                <a:ea typeface="BIZ UDPゴシック" panose="020B0400000000000000" pitchFamily="50" charset="-128"/>
              </a:rPr>
              <a:t>高齢者向け</a:t>
            </a:r>
            <a:endParaRPr lang="en-US" altLang="ja-JP" sz="1400" b="1" dirty="0">
              <a:solidFill>
                <a:schemeClr val="bg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0010F7D3-E970-91C1-9497-63EB11184062}"/>
              </a:ext>
            </a:extLst>
          </p:cNvPr>
          <p:cNvSpPr txBox="1"/>
          <p:nvPr/>
        </p:nvSpPr>
        <p:spPr>
          <a:xfrm>
            <a:off x="1306286" y="1819405"/>
            <a:ext cx="6840187" cy="811367"/>
          </a:xfrm>
          <a:prstGeom prst="rect">
            <a:avLst/>
          </a:prstGeom>
          <a:noFill/>
        </p:spPr>
        <p:txBody>
          <a:bodyPr wrap="square" lIns="36000" tIns="36000" rIns="36000" bIns="36000">
            <a:spAutoFit/>
          </a:bodyPr>
          <a:lstStyle/>
          <a:p>
            <a:pPr algn="ctr"/>
            <a:r>
              <a:rPr lang="zh-TW" altLang="en-US" sz="4800" b="1" dirty="0">
                <a:solidFill>
                  <a:schemeClr val="bg1"/>
                </a:solidFill>
                <a:latin typeface="BIZ UDPゴシック" panose="020B0400000000000000" pitchFamily="50" charset="-128"/>
                <a:ea typeface="BIZ UDPゴシック" panose="020B0400000000000000" pitchFamily="50" charset="-128"/>
              </a:rPr>
              <a:t>訪問販売（点検商法）</a:t>
            </a:r>
            <a:endParaRPr lang="en-US" altLang="ja-JP" sz="4800"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28751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646A0D7-88D8-5D77-A27B-407FBDC1346F}"/>
              </a:ext>
            </a:extLst>
          </p:cNvPr>
          <p:cNvGraphicFramePr>
            <a:graphicFrameLocks noGrp="1"/>
          </p:cNvGraphicFramePr>
          <p:nvPr>
            <p:extLst>
              <p:ext uri="{D42A27DB-BD31-4B8C-83A1-F6EECF244321}">
                <p14:modId xmlns:p14="http://schemas.microsoft.com/office/powerpoint/2010/main" val="91585944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8/9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図 4" descr="テキスト が含まれている画像&#10;&#10;自動的に生成された説明">
            <a:extLst>
              <a:ext uri="{FF2B5EF4-FFF2-40B4-BE49-F238E27FC236}">
                <a16:creationId xmlns:a16="http://schemas.microsoft.com/office/drawing/2014/main" id="{CB73F3B6-B4CE-E62C-3D6F-FBD9AE563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40" y="1570039"/>
            <a:ext cx="7980521" cy="2272189"/>
          </a:xfrm>
          <a:prstGeom prst="rect">
            <a:avLst/>
          </a:prstGeom>
        </p:spPr>
      </p:pic>
    </p:spTree>
    <p:extLst>
      <p:ext uri="{BB962C8B-B14F-4D97-AF65-F5344CB8AC3E}">
        <p14:creationId xmlns:p14="http://schemas.microsoft.com/office/powerpoint/2010/main" val="279597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646A0D7-88D8-5D77-A27B-407FBDC1346F}"/>
              </a:ext>
            </a:extLst>
          </p:cNvPr>
          <p:cNvGraphicFramePr>
            <a:graphicFrameLocks noGrp="1"/>
          </p:cNvGraphicFramePr>
          <p:nvPr>
            <p:extLst>
              <p:ext uri="{D42A27DB-BD31-4B8C-83A1-F6EECF244321}">
                <p14:modId xmlns:p14="http://schemas.microsoft.com/office/powerpoint/2010/main" val="151456119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9/9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図 4" descr="設計図 が含まれている画像&#10;&#10;自動的に生成された説明">
            <a:extLst>
              <a:ext uri="{FF2B5EF4-FFF2-40B4-BE49-F238E27FC236}">
                <a16:creationId xmlns:a16="http://schemas.microsoft.com/office/drawing/2014/main" id="{28D8B938-9570-0224-AD72-EA482272E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9"/>
            <a:ext cx="6840000" cy="4016975"/>
          </a:xfrm>
          <a:prstGeom prst="rect">
            <a:avLst/>
          </a:prstGeom>
        </p:spPr>
      </p:pic>
    </p:spTree>
    <p:extLst>
      <p:ext uri="{BB962C8B-B14F-4D97-AF65-F5344CB8AC3E}">
        <p14:creationId xmlns:p14="http://schemas.microsoft.com/office/powerpoint/2010/main" val="4093983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46CF99EE-FA38-8618-9B01-F4D6E960EA63}"/>
              </a:ext>
            </a:extLst>
          </p:cNvPr>
          <p:cNvSpPr/>
          <p:nvPr/>
        </p:nvSpPr>
        <p:spPr>
          <a:xfrm>
            <a:off x="323850" y="2114162"/>
            <a:ext cx="8496300" cy="3888000"/>
          </a:xfrm>
          <a:prstGeom prst="roundRect">
            <a:avLst>
              <a:gd name="adj" fmla="val 4489"/>
            </a:avLst>
          </a:prstGeom>
          <a:solidFill>
            <a:schemeClr val="bg1"/>
          </a:solidFill>
          <a:ln w="19050">
            <a:solidFill>
              <a:srgbClr val="155CA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grpSp>
        <p:nvGrpSpPr>
          <p:cNvPr id="15" name="グループ化 14">
            <a:extLst>
              <a:ext uri="{FF2B5EF4-FFF2-40B4-BE49-F238E27FC236}">
                <a16:creationId xmlns:a16="http://schemas.microsoft.com/office/drawing/2014/main" id="{A33A85E7-6EEB-5D4B-6DA9-A7AD690A557E}"/>
              </a:ext>
            </a:extLst>
          </p:cNvPr>
          <p:cNvGrpSpPr/>
          <p:nvPr/>
        </p:nvGrpSpPr>
        <p:grpSpPr>
          <a:xfrm>
            <a:off x="3672000" y="640406"/>
            <a:ext cx="1800000" cy="510832"/>
            <a:chOff x="3609000" y="753420"/>
            <a:chExt cx="1800000" cy="510832"/>
          </a:xfrm>
        </p:grpSpPr>
        <p:grpSp>
          <p:nvGrpSpPr>
            <p:cNvPr id="3" name="グループ化 2">
              <a:extLst>
                <a:ext uri="{FF2B5EF4-FFF2-40B4-BE49-F238E27FC236}">
                  <a16:creationId xmlns:a16="http://schemas.microsoft.com/office/drawing/2014/main" id="{A6EB97BE-151A-7570-5092-4DEA2F5AA2DF}"/>
                </a:ext>
              </a:extLst>
            </p:cNvPr>
            <p:cNvGrpSpPr/>
            <p:nvPr/>
          </p:nvGrpSpPr>
          <p:grpSpPr>
            <a:xfrm>
              <a:off x="3609000" y="1120252"/>
              <a:ext cx="1800000" cy="144000"/>
              <a:chOff x="1308006" y="8177730"/>
              <a:chExt cx="4359368" cy="345540"/>
            </a:xfrm>
          </p:grpSpPr>
          <p:sp>
            <p:nvSpPr>
              <p:cNvPr id="4" name="フリーフォーム: 図形 3">
                <a:extLst>
                  <a:ext uri="{FF2B5EF4-FFF2-40B4-BE49-F238E27FC236}">
                    <a16:creationId xmlns:a16="http://schemas.microsoft.com/office/drawing/2014/main" id="{DA8F4816-55B4-09BF-7CA5-71869EFA9F39}"/>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155CAF"/>
                </a:solidFill>
                <a:prstDash val="solid"/>
                <a:round/>
              </a:ln>
            </p:spPr>
            <p:txBody>
              <a:bodyPr rtlCol="0" anchor="ctr"/>
              <a:lstStyle/>
              <a:p>
                <a:endParaRPr lang="ja-JP" altLang="en-US">
                  <a:solidFill>
                    <a:srgbClr val="00B0F0"/>
                  </a:solidFill>
                </a:endParaRPr>
              </a:p>
            </p:txBody>
          </p:sp>
          <p:cxnSp>
            <p:nvCxnSpPr>
              <p:cNvPr id="6" name="直線コネクタ 5">
                <a:extLst>
                  <a:ext uri="{FF2B5EF4-FFF2-40B4-BE49-F238E27FC236}">
                    <a16:creationId xmlns:a16="http://schemas.microsoft.com/office/drawing/2014/main" id="{00F08C7B-CDBB-FBDE-AF2B-B1F4EF886207}"/>
                  </a:ext>
                </a:extLst>
              </p:cNvPr>
              <p:cNvCxnSpPr>
                <a:cxnSpLocks/>
              </p:cNvCxnSpPr>
              <p:nvPr/>
            </p:nvCxnSpPr>
            <p:spPr>
              <a:xfrm>
                <a:off x="1308006" y="8177730"/>
                <a:ext cx="1655659" cy="0"/>
              </a:xfrm>
              <a:prstGeom prst="line">
                <a:avLst/>
              </a:prstGeom>
              <a:ln w="28575" cap="rnd">
                <a:solidFill>
                  <a:srgbClr val="155CAF"/>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6169E4F-BE91-3E15-38EF-82DD9FF54FFD}"/>
                  </a:ext>
                </a:extLst>
              </p:cNvPr>
              <p:cNvCxnSpPr/>
              <p:nvPr/>
            </p:nvCxnSpPr>
            <p:spPr>
              <a:xfrm>
                <a:off x="4011715" y="8177730"/>
                <a:ext cx="1655659" cy="0"/>
              </a:xfrm>
              <a:prstGeom prst="line">
                <a:avLst/>
              </a:prstGeom>
              <a:ln w="28575">
                <a:solidFill>
                  <a:srgbClr val="155CAF"/>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a:extLst>
                <a:ext uri="{FF2B5EF4-FFF2-40B4-BE49-F238E27FC236}">
                  <a16:creationId xmlns:a16="http://schemas.microsoft.com/office/drawing/2014/main" id="{BB81A0DE-6961-79DD-F260-2B11F2E372CF}"/>
                </a:ext>
              </a:extLst>
            </p:cNvPr>
            <p:cNvCxnSpPr>
              <a:cxnSpLocks/>
            </p:cNvCxnSpPr>
            <p:nvPr/>
          </p:nvCxnSpPr>
          <p:spPr>
            <a:xfrm>
              <a:off x="3609000" y="753420"/>
              <a:ext cx="1800000" cy="0"/>
            </a:xfrm>
            <a:prstGeom prst="line">
              <a:avLst/>
            </a:prstGeom>
            <a:ln w="28575" cap="rnd">
              <a:solidFill>
                <a:srgbClr val="155CAF"/>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7A1038E-E413-E868-9FCB-7A5F26B8C874}"/>
                </a:ext>
              </a:extLst>
            </p:cNvPr>
            <p:cNvSpPr txBox="1"/>
            <p:nvPr/>
          </p:nvSpPr>
          <p:spPr>
            <a:xfrm>
              <a:off x="3609000" y="773968"/>
              <a:ext cx="1800000" cy="300522"/>
            </a:xfrm>
            <a:prstGeom prst="rect">
              <a:avLst/>
            </a:prstGeom>
            <a:noFill/>
          </p:spPr>
          <p:txBody>
            <a:bodyPr wrap="square" lIns="0" tIns="36000" rIns="0" bIns="36000" rtlCol="0">
              <a:spAutoFit/>
            </a:bodyPr>
            <a:lstStyle/>
            <a:p>
              <a:pPr algn="ctr">
                <a:lnSpc>
                  <a:spcPts val="2100"/>
                </a:lnSpc>
              </a:pPr>
              <a:r>
                <a:rPr lang="ja-JP" altLang="en-US" sz="1400" b="1" dirty="0">
                  <a:solidFill>
                    <a:srgbClr val="155CAF"/>
                  </a:solidFill>
                  <a:latin typeface="BIZ UDPゴシック" panose="020B0400000000000000" pitchFamily="50" charset="-128"/>
                  <a:ea typeface="BIZ UDPゴシック" panose="020B0400000000000000" pitchFamily="50" charset="-128"/>
                </a:rPr>
                <a:t>振り返り問題</a:t>
              </a:r>
              <a:endParaRPr kumimoji="1" lang="ja-JP" altLang="en-US" sz="1400" b="1" dirty="0">
                <a:solidFill>
                  <a:srgbClr val="155CAF"/>
                </a:solidFill>
                <a:latin typeface="BIZ UDPゴシック" panose="020B0400000000000000" pitchFamily="50" charset="-128"/>
                <a:ea typeface="BIZ UDPゴシック" panose="020B0400000000000000" pitchFamily="50" charset="-128"/>
              </a:endParaRPr>
            </a:p>
          </p:txBody>
        </p:sp>
      </p:grpSp>
      <p:grpSp>
        <p:nvGrpSpPr>
          <p:cNvPr id="13" name="グループ化 12">
            <a:extLst>
              <a:ext uri="{FF2B5EF4-FFF2-40B4-BE49-F238E27FC236}">
                <a16:creationId xmlns:a16="http://schemas.microsoft.com/office/drawing/2014/main" id="{14608ACA-0555-1B36-BFD8-995367B39E59}"/>
              </a:ext>
            </a:extLst>
          </p:cNvPr>
          <p:cNvGrpSpPr/>
          <p:nvPr/>
        </p:nvGrpSpPr>
        <p:grpSpPr>
          <a:xfrm>
            <a:off x="375069" y="1197159"/>
            <a:ext cx="8394280" cy="782898"/>
            <a:chOff x="375069" y="1286059"/>
            <a:chExt cx="8394280" cy="782898"/>
          </a:xfrm>
        </p:grpSpPr>
        <p:grpSp>
          <p:nvGrpSpPr>
            <p:cNvPr id="2" name="グループ化 1">
              <a:extLst>
                <a:ext uri="{FF2B5EF4-FFF2-40B4-BE49-F238E27FC236}">
                  <a16:creationId xmlns:a16="http://schemas.microsoft.com/office/drawing/2014/main" id="{74BBB8D7-B96F-A13B-29A5-214CF3391F56}"/>
                </a:ext>
              </a:extLst>
            </p:cNvPr>
            <p:cNvGrpSpPr/>
            <p:nvPr/>
          </p:nvGrpSpPr>
          <p:grpSpPr>
            <a:xfrm>
              <a:off x="375069" y="1317508"/>
              <a:ext cx="720000" cy="720000"/>
              <a:chOff x="375069" y="1317508"/>
              <a:chExt cx="720000" cy="720000"/>
            </a:xfrm>
          </p:grpSpPr>
          <p:sp>
            <p:nvSpPr>
              <p:cNvPr id="35" name="四角形: 角を丸くする 34">
                <a:extLst>
                  <a:ext uri="{FF2B5EF4-FFF2-40B4-BE49-F238E27FC236}">
                    <a16:creationId xmlns:a16="http://schemas.microsoft.com/office/drawing/2014/main" id="{EDF375CD-FA17-9BB1-5249-7ED62C4499F5}"/>
                  </a:ext>
                </a:extLst>
              </p:cNvPr>
              <p:cNvSpPr/>
              <p:nvPr/>
            </p:nvSpPr>
            <p:spPr>
              <a:xfrm>
                <a:off x="375069" y="1317508"/>
                <a:ext cx="720000" cy="720000"/>
              </a:xfrm>
              <a:prstGeom prst="roundRect">
                <a:avLst/>
              </a:prstGeom>
              <a:solidFill>
                <a:schemeClr val="bg1">
                  <a:lumMod val="95000"/>
                </a:schemeClr>
              </a:solidFill>
              <a:ln w="5715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4D8570F-FFF5-FED9-600B-283A71965C9D}"/>
                  </a:ext>
                </a:extLst>
              </p:cNvPr>
              <p:cNvSpPr txBox="1"/>
              <p:nvPr/>
            </p:nvSpPr>
            <p:spPr>
              <a:xfrm>
                <a:off x="467941" y="1329890"/>
                <a:ext cx="534256" cy="618503"/>
              </a:xfrm>
              <a:prstGeom prst="rect">
                <a:avLst/>
              </a:prstGeom>
              <a:noFill/>
            </p:spPr>
            <p:txBody>
              <a:bodyPr wrap="square" lIns="0" tIns="0" rIns="0" bIns="0" rtlCol="0">
                <a:spAutoFit/>
              </a:bodyPr>
              <a:lstStyle/>
              <a:p>
                <a:pPr algn="ctr">
                  <a:lnSpc>
                    <a:spcPts val="5700"/>
                  </a:lnSpc>
                </a:pPr>
                <a:r>
                  <a:rPr kumimoji="1" lang="ja-JP" altLang="en-US" sz="3800" b="1" dirty="0">
                    <a:solidFill>
                      <a:srgbClr val="FF6600"/>
                    </a:solidFill>
                    <a:latin typeface="BIZ UDPゴシック" panose="020B0400000000000000" pitchFamily="50" charset="-128"/>
                    <a:ea typeface="BIZ UDPゴシック" panose="020B0400000000000000" pitchFamily="50" charset="-128"/>
                  </a:rPr>
                  <a:t>問</a:t>
                </a:r>
              </a:p>
            </p:txBody>
          </p:sp>
        </p:grpSp>
        <p:sp>
          <p:nvSpPr>
            <p:cNvPr id="25" name="テキスト ボックス 24">
              <a:extLst>
                <a:ext uri="{FF2B5EF4-FFF2-40B4-BE49-F238E27FC236}">
                  <a16:creationId xmlns:a16="http://schemas.microsoft.com/office/drawing/2014/main" id="{5FFBBA4D-2976-AE70-1ECC-61F136C2C455}"/>
                </a:ext>
              </a:extLst>
            </p:cNvPr>
            <p:cNvSpPr txBox="1"/>
            <p:nvPr/>
          </p:nvSpPr>
          <p:spPr>
            <a:xfrm>
              <a:off x="1413382" y="1286059"/>
              <a:ext cx="7355967" cy="782898"/>
            </a:xfrm>
            <a:prstGeom prst="rect">
              <a:avLst/>
            </a:prstGeom>
            <a:noFill/>
          </p:spPr>
          <p:txBody>
            <a:bodyPr wrap="square" lIns="36000" tIns="36000" rIns="36000" bIns="36000" anchor="t" anchorCtr="0">
              <a:spAutoFit/>
            </a:bodyPr>
            <a:lstStyle/>
            <a:p>
              <a:pPr>
                <a:lnSpc>
                  <a:spcPts val="3000"/>
                </a:lnSpc>
              </a:pPr>
              <a:r>
                <a:rPr lang="ja-JP" altLang="en-US" sz="2000" b="1" dirty="0">
                  <a:latin typeface="BIZ UDPゴシック" panose="020B0400000000000000" pitchFamily="50" charset="-128"/>
                  <a:ea typeface="BIZ UDPゴシック" panose="020B0400000000000000" pitchFamily="50" charset="-128"/>
                </a:rPr>
                <a:t>事例のように屋根工事の点検を持ち掛ける業者の「よくある手口」は次のうちどれ？</a:t>
              </a:r>
            </a:p>
          </p:txBody>
        </p:sp>
      </p:grpSp>
      <p:sp>
        <p:nvSpPr>
          <p:cNvPr id="39" name="テキスト ボックス 38">
            <a:extLst>
              <a:ext uri="{FF2B5EF4-FFF2-40B4-BE49-F238E27FC236}">
                <a16:creationId xmlns:a16="http://schemas.microsoft.com/office/drawing/2014/main" id="{5B372DE0-D9AD-159B-99D2-E7B1D55BED20}"/>
              </a:ext>
            </a:extLst>
          </p:cNvPr>
          <p:cNvSpPr txBox="1"/>
          <p:nvPr/>
        </p:nvSpPr>
        <p:spPr>
          <a:xfrm>
            <a:off x="305408" y="6036903"/>
            <a:ext cx="8533184" cy="403628"/>
          </a:xfrm>
          <a:prstGeom prst="rect">
            <a:avLst/>
          </a:prstGeom>
          <a:noFill/>
        </p:spPr>
        <p:txBody>
          <a:bodyPr wrap="square" lIns="36000" tIns="36000" rIns="36000" bIns="36000" anchor="t" anchorCtr="0">
            <a:spAutoFit/>
          </a:bodyPr>
          <a:lstStyle/>
          <a:p>
            <a:pPr algn="ctr">
              <a:lnSpc>
                <a:spcPts val="3000"/>
              </a:lnSpc>
            </a:pPr>
            <a:r>
              <a:rPr lang="ja-JP" altLang="en-US" sz="2000" b="1" dirty="0">
                <a:solidFill>
                  <a:srgbClr val="FF6600"/>
                </a:solidFill>
                <a:latin typeface="ＭＳ Ｐゴシック" panose="020B0600070205080204" pitchFamily="50" charset="-128"/>
                <a:ea typeface="ＭＳ Ｐゴシック" panose="020B0600070205080204" pitchFamily="50" charset="-128"/>
              </a:rPr>
              <a:t>Ⓐ～Ⓓ</a:t>
            </a:r>
            <a:r>
              <a:rPr lang="ja-JP" altLang="en-US" sz="2000" b="1" dirty="0">
                <a:solidFill>
                  <a:srgbClr val="FF6600"/>
                </a:solidFill>
                <a:latin typeface="BIZ UDPゴシック" panose="020B0400000000000000" pitchFamily="50" charset="-128"/>
                <a:ea typeface="BIZ UDPゴシック" panose="020B0400000000000000" pitchFamily="50" charset="-128"/>
              </a:rPr>
              <a:t>のうち、当てはまると思う記号を選択してみよう！</a:t>
            </a:r>
            <a:endParaRPr lang="en-US" altLang="ja-JP" sz="2000" b="1" dirty="0">
              <a:solidFill>
                <a:srgbClr val="FF6600"/>
              </a:solidFill>
              <a:latin typeface="BIZ UDPゴシック" panose="020B0400000000000000" pitchFamily="50" charset="-128"/>
              <a:ea typeface="BIZ UDPゴシック" panose="020B0400000000000000" pitchFamily="50" charset="-128"/>
            </a:endParaRPr>
          </a:p>
        </p:txBody>
      </p:sp>
      <p:graphicFrame>
        <p:nvGraphicFramePr>
          <p:cNvPr id="5" name="表 4">
            <a:extLst>
              <a:ext uri="{FF2B5EF4-FFF2-40B4-BE49-F238E27FC236}">
                <a16:creationId xmlns:a16="http://schemas.microsoft.com/office/drawing/2014/main" id="{5D28C9DF-0D60-FE8F-734D-1EE144B61CE2}"/>
              </a:ext>
            </a:extLst>
          </p:cNvPr>
          <p:cNvGraphicFramePr>
            <a:graphicFrameLocks noGrp="1"/>
          </p:cNvGraphicFramePr>
          <p:nvPr>
            <p:extLst>
              <p:ext uri="{D42A27DB-BD31-4B8C-83A1-F6EECF244321}">
                <p14:modId xmlns:p14="http://schemas.microsoft.com/office/powerpoint/2010/main" val="2821701592"/>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問▕　事例のように屋根工事の点検を持ち掛ける業者の「よくある手口」は次のうちどれ？</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8" name="表 7">
            <a:extLst>
              <a:ext uri="{FF2B5EF4-FFF2-40B4-BE49-F238E27FC236}">
                <a16:creationId xmlns:a16="http://schemas.microsoft.com/office/drawing/2014/main" id="{24137367-93DA-0AE5-D1F8-643DFACA4BBA}"/>
              </a:ext>
            </a:extLst>
          </p:cNvPr>
          <p:cNvGraphicFramePr>
            <a:graphicFrameLocks noGrp="1"/>
          </p:cNvGraphicFramePr>
          <p:nvPr>
            <p:extLst>
              <p:ext uri="{D42A27DB-BD31-4B8C-83A1-F6EECF244321}">
                <p14:modId xmlns:p14="http://schemas.microsoft.com/office/powerpoint/2010/main" val="2007025483"/>
              </p:ext>
            </p:extLst>
          </p:nvPr>
        </p:nvGraphicFramePr>
        <p:xfrm>
          <a:off x="702000" y="2207177"/>
          <a:ext cx="7740000" cy="3640326"/>
        </p:xfrm>
        <a:graphic>
          <a:graphicData uri="http://schemas.openxmlformats.org/drawingml/2006/table">
            <a:tbl>
              <a:tblPr firstRow="1" bandRow="1"/>
              <a:tblGrid>
                <a:gridCol w="540000">
                  <a:extLst>
                    <a:ext uri="{9D8B030D-6E8A-4147-A177-3AD203B41FA5}">
                      <a16:colId xmlns:a16="http://schemas.microsoft.com/office/drawing/2014/main" val="20000"/>
                    </a:ext>
                  </a:extLst>
                </a:gridCol>
                <a:gridCol w="7200000">
                  <a:extLst>
                    <a:ext uri="{9D8B030D-6E8A-4147-A177-3AD203B41FA5}">
                      <a16:colId xmlns:a16="http://schemas.microsoft.com/office/drawing/2014/main" val="20001"/>
                    </a:ext>
                  </a:extLst>
                </a:gridCol>
              </a:tblGrid>
              <a:tr h="90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ターゲットが一人暮らしであることを事前に確認したうえで、</a:t>
                      </a:r>
                    </a:p>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偶然を装ってターゲットに近づく。</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00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「タダで点検する」と言って“貸し”を作ることで、費用のかかる</a:t>
                      </a:r>
                      <a:br>
                        <a:rPr kumimoji="1" lang="en-US" altLang="ja-JP"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契約も断りづらくさせる。</a:t>
                      </a:r>
                    </a:p>
                  </a:txBody>
                  <a:tcPr marL="108000" marR="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798894"/>
                  </a:ext>
                </a:extLst>
              </a:tr>
              <a:tr h="864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スマホでニセモノの画像（屋根瓦が壊れている写真）を見せて、「このままだとご近所に迷惑がかかる」と不安をあおり、工事が必要だと迫る。</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647918"/>
                  </a:ext>
                </a:extLst>
              </a:tr>
              <a:tr h="648000">
                <a:tc>
                  <a:txBody>
                    <a:bodyPr/>
                    <a:lstStyle/>
                    <a:p>
                      <a:pPr algn="ctr">
                        <a:lnSpc>
                          <a:spcPts val="3000"/>
                        </a:lnSpc>
                      </a:pPr>
                      <a:r>
                        <a:rPr kumimoji="1" lang="ja-JP" altLang="en-US" sz="2400" b="1" dirty="0">
                          <a:solidFill>
                            <a:srgbClr val="FF6600"/>
                          </a:solidFill>
                          <a:latin typeface="ＭＳ Ｐゴシック" panose="020B0600070205080204" pitchFamily="50" charset="-128"/>
                          <a:ea typeface="ＭＳ Ｐゴシック" panose="020B0600070205080204" pitchFamily="50" charset="-128"/>
                        </a:rPr>
                        <a: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断られそうになったら大声を出して脅す。</a:t>
                      </a:r>
                    </a:p>
                  </a:txBody>
                  <a:tcPr marL="108000" marR="36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155CAF"/>
                      </a:solidFill>
                      <a:prstDash val="solid"/>
                      <a:round/>
                      <a:headEnd type="none" w="med" len="med"/>
                      <a:tailEnd type="none" w="med" len="med"/>
                    </a:lnT>
                    <a:lnB w="19050" cap="flat" cmpd="sng" algn="ctr">
                      <a:solidFill>
                        <a:srgbClr val="155C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2160671"/>
                  </a:ext>
                </a:extLst>
              </a:tr>
            </a:tbl>
          </a:graphicData>
        </a:graphic>
      </p:graphicFrame>
    </p:spTree>
    <p:extLst>
      <p:ext uri="{BB962C8B-B14F-4D97-AF65-F5344CB8AC3E}">
        <p14:creationId xmlns:p14="http://schemas.microsoft.com/office/powerpoint/2010/main" val="253683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A33A85E7-6EEB-5D4B-6DA9-A7AD690A557E}"/>
              </a:ext>
            </a:extLst>
          </p:cNvPr>
          <p:cNvGrpSpPr/>
          <p:nvPr/>
        </p:nvGrpSpPr>
        <p:grpSpPr>
          <a:xfrm>
            <a:off x="3672000" y="640406"/>
            <a:ext cx="1800000" cy="510832"/>
            <a:chOff x="3609000" y="753420"/>
            <a:chExt cx="1800000" cy="510832"/>
          </a:xfrm>
        </p:grpSpPr>
        <p:grpSp>
          <p:nvGrpSpPr>
            <p:cNvPr id="3" name="グループ化 2">
              <a:extLst>
                <a:ext uri="{FF2B5EF4-FFF2-40B4-BE49-F238E27FC236}">
                  <a16:creationId xmlns:a16="http://schemas.microsoft.com/office/drawing/2014/main" id="{A6EB97BE-151A-7570-5092-4DEA2F5AA2DF}"/>
                </a:ext>
              </a:extLst>
            </p:cNvPr>
            <p:cNvGrpSpPr/>
            <p:nvPr/>
          </p:nvGrpSpPr>
          <p:grpSpPr>
            <a:xfrm>
              <a:off x="3609000" y="1120252"/>
              <a:ext cx="1800000" cy="144000"/>
              <a:chOff x="1308006" y="8177730"/>
              <a:chExt cx="4359368" cy="345540"/>
            </a:xfrm>
          </p:grpSpPr>
          <p:sp>
            <p:nvSpPr>
              <p:cNvPr id="4" name="フリーフォーム: 図形 3">
                <a:extLst>
                  <a:ext uri="{FF2B5EF4-FFF2-40B4-BE49-F238E27FC236}">
                    <a16:creationId xmlns:a16="http://schemas.microsoft.com/office/drawing/2014/main" id="{DA8F4816-55B4-09BF-7CA5-71869EFA9F39}"/>
                  </a:ext>
                </a:extLst>
              </p:cNvPr>
              <p:cNvSpPr/>
              <p:nvPr/>
            </p:nvSpPr>
            <p:spPr>
              <a:xfrm>
                <a:off x="2964850" y="8177730"/>
                <a:ext cx="1045680" cy="345540"/>
              </a:xfrm>
              <a:custGeom>
                <a:avLst/>
                <a:gdLst>
                  <a:gd name="connsiteX0" fmla="*/ -224 w 5676900"/>
                  <a:gd name="connsiteY0" fmla="*/ -237 h 2047875"/>
                  <a:gd name="connsiteX1" fmla="*/ 1419001 w 5676900"/>
                  <a:gd name="connsiteY1" fmla="*/ -237 h 2047875"/>
                  <a:gd name="connsiteX2" fmla="*/ 2838226 w 5676900"/>
                  <a:gd name="connsiteY2" fmla="*/ 2047638 h 2047875"/>
                  <a:gd name="connsiteX3" fmla="*/ 4257451 w 5676900"/>
                  <a:gd name="connsiteY3" fmla="*/ -237 h 2047875"/>
                  <a:gd name="connsiteX4" fmla="*/ 5676676 w 5676900"/>
                  <a:gd name="connsiteY4" fmla="*/ -237 h 204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2047875">
                    <a:moveTo>
                      <a:pt x="-224" y="-237"/>
                    </a:moveTo>
                    <a:lnTo>
                      <a:pt x="1419001" y="-237"/>
                    </a:lnTo>
                    <a:lnTo>
                      <a:pt x="2838226" y="2047638"/>
                    </a:lnTo>
                    <a:lnTo>
                      <a:pt x="4257451" y="-237"/>
                    </a:lnTo>
                    <a:lnTo>
                      <a:pt x="5676676" y="-237"/>
                    </a:lnTo>
                  </a:path>
                </a:pathLst>
              </a:custGeom>
              <a:noFill/>
              <a:ln w="28575" cap="rnd">
                <a:solidFill>
                  <a:srgbClr val="155CAF"/>
                </a:solidFill>
                <a:prstDash val="solid"/>
                <a:round/>
              </a:ln>
            </p:spPr>
            <p:txBody>
              <a:bodyPr rtlCol="0" anchor="ctr"/>
              <a:lstStyle/>
              <a:p>
                <a:endParaRPr lang="ja-JP" altLang="en-US">
                  <a:solidFill>
                    <a:srgbClr val="00B0F0"/>
                  </a:solidFill>
                </a:endParaRPr>
              </a:p>
            </p:txBody>
          </p:sp>
          <p:cxnSp>
            <p:nvCxnSpPr>
              <p:cNvPr id="6" name="直線コネクタ 5">
                <a:extLst>
                  <a:ext uri="{FF2B5EF4-FFF2-40B4-BE49-F238E27FC236}">
                    <a16:creationId xmlns:a16="http://schemas.microsoft.com/office/drawing/2014/main" id="{00F08C7B-CDBB-FBDE-AF2B-B1F4EF886207}"/>
                  </a:ext>
                </a:extLst>
              </p:cNvPr>
              <p:cNvCxnSpPr>
                <a:cxnSpLocks/>
              </p:cNvCxnSpPr>
              <p:nvPr/>
            </p:nvCxnSpPr>
            <p:spPr>
              <a:xfrm>
                <a:off x="1308006" y="8177730"/>
                <a:ext cx="1655659" cy="0"/>
              </a:xfrm>
              <a:prstGeom prst="line">
                <a:avLst/>
              </a:prstGeom>
              <a:ln w="28575" cap="rnd">
                <a:solidFill>
                  <a:srgbClr val="155CAF"/>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6169E4F-BE91-3E15-38EF-82DD9FF54FFD}"/>
                  </a:ext>
                </a:extLst>
              </p:cNvPr>
              <p:cNvCxnSpPr/>
              <p:nvPr/>
            </p:nvCxnSpPr>
            <p:spPr>
              <a:xfrm>
                <a:off x="4011715" y="8177730"/>
                <a:ext cx="1655659" cy="0"/>
              </a:xfrm>
              <a:prstGeom prst="line">
                <a:avLst/>
              </a:prstGeom>
              <a:ln w="28575">
                <a:solidFill>
                  <a:srgbClr val="155CAF"/>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a:extLst>
                <a:ext uri="{FF2B5EF4-FFF2-40B4-BE49-F238E27FC236}">
                  <a16:creationId xmlns:a16="http://schemas.microsoft.com/office/drawing/2014/main" id="{BB81A0DE-6961-79DD-F260-2B11F2E372CF}"/>
                </a:ext>
              </a:extLst>
            </p:cNvPr>
            <p:cNvCxnSpPr>
              <a:cxnSpLocks/>
            </p:cNvCxnSpPr>
            <p:nvPr/>
          </p:nvCxnSpPr>
          <p:spPr>
            <a:xfrm>
              <a:off x="3609000" y="753420"/>
              <a:ext cx="1800000" cy="0"/>
            </a:xfrm>
            <a:prstGeom prst="line">
              <a:avLst/>
            </a:prstGeom>
            <a:ln w="28575" cap="rnd">
              <a:solidFill>
                <a:srgbClr val="155CAF"/>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7A1038E-E413-E868-9FCB-7A5F26B8C874}"/>
                </a:ext>
              </a:extLst>
            </p:cNvPr>
            <p:cNvSpPr txBox="1"/>
            <p:nvPr/>
          </p:nvSpPr>
          <p:spPr>
            <a:xfrm>
              <a:off x="3609000" y="773968"/>
              <a:ext cx="1800000" cy="300522"/>
            </a:xfrm>
            <a:prstGeom prst="rect">
              <a:avLst/>
            </a:prstGeom>
            <a:noFill/>
          </p:spPr>
          <p:txBody>
            <a:bodyPr wrap="square" lIns="0" tIns="36000" rIns="0" bIns="36000" rtlCol="0">
              <a:spAutoFit/>
            </a:bodyPr>
            <a:lstStyle/>
            <a:p>
              <a:pPr algn="ctr">
                <a:lnSpc>
                  <a:spcPts val="2100"/>
                </a:lnSpc>
              </a:pPr>
              <a:r>
                <a:rPr lang="ja-JP" altLang="en-US" sz="1400" b="1" dirty="0">
                  <a:solidFill>
                    <a:srgbClr val="155CAF"/>
                  </a:solidFill>
                  <a:latin typeface="BIZ UDPゴシック" panose="020B0400000000000000" pitchFamily="50" charset="-128"/>
                  <a:ea typeface="BIZ UDPゴシック" panose="020B0400000000000000" pitchFamily="50" charset="-128"/>
                </a:rPr>
                <a:t>振り返り問題の解答</a:t>
              </a:r>
              <a:endParaRPr kumimoji="1" lang="ja-JP" altLang="en-US" sz="1400" b="1" dirty="0">
                <a:solidFill>
                  <a:srgbClr val="155CAF"/>
                </a:solidFill>
                <a:latin typeface="BIZ UDPゴシック" panose="020B0400000000000000" pitchFamily="50" charset="-128"/>
                <a:ea typeface="BIZ UDPゴシック" panose="020B0400000000000000" pitchFamily="50" charset="-128"/>
              </a:endParaRPr>
            </a:p>
          </p:txBody>
        </p:sp>
      </p:grpSp>
      <p:sp>
        <p:nvSpPr>
          <p:cNvPr id="37" name="角丸四角形">
            <a:extLst>
              <a:ext uri="{FF2B5EF4-FFF2-40B4-BE49-F238E27FC236}">
                <a16:creationId xmlns:a16="http://schemas.microsoft.com/office/drawing/2014/main" id="{22CEC1EB-9D8D-18D7-FE8A-FAF8689CA99D}"/>
              </a:ext>
            </a:extLst>
          </p:cNvPr>
          <p:cNvSpPr/>
          <p:nvPr/>
        </p:nvSpPr>
        <p:spPr>
          <a:xfrm>
            <a:off x="305408" y="3049827"/>
            <a:ext cx="8676000" cy="2592000"/>
          </a:xfrm>
          <a:prstGeom prst="rect">
            <a:avLst/>
          </a:prstGeom>
          <a:solidFill>
            <a:srgbClr val="7CBCFF">
              <a:alpha val="49804"/>
            </a:srgbClr>
          </a:solidFill>
          <a:ln w="12700">
            <a:miter lim="400000"/>
          </a:ln>
        </p:spPr>
        <p:txBody>
          <a:bodyPr lIns="45718" tIns="45718" rIns="45718" bIns="45718" anchor="ctr"/>
          <a:lstStyle/>
          <a:p>
            <a:pPr>
              <a:defRPr>
                <a:latin typeface="+mn-lt"/>
                <a:ea typeface="+mn-ea"/>
                <a:cs typeface="+mn-cs"/>
                <a:sym typeface="BIZ UDPGothic"/>
              </a:defRPr>
            </a:pPr>
            <a:endParaRPr/>
          </a:p>
        </p:txBody>
      </p:sp>
      <p:sp>
        <p:nvSpPr>
          <p:cNvPr id="38" name="1年間預けて…">
            <a:extLst>
              <a:ext uri="{FF2B5EF4-FFF2-40B4-BE49-F238E27FC236}">
                <a16:creationId xmlns:a16="http://schemas.microsoft.com/office/drawing/2014/main" id="{7E3BE616-5DBD-A073-19A0-9C4FEB465F5B}"/>
              </a:ext>
            </a:extLst>
          </p:cNvPr>
          <p:cNvSpPr txBox="1"/>
          <p:nvPr/>
        </p:nvSpPr>
        <p:spPr>
          <a:xfrm>
            <a:off x="458083" y="3207459"/>
            <a:ext cx="8370651" cy="2296002"/>
          </a:xfrm>
          <a:prstGeom prst="roundRect">
            <a:avLst>
              <a:gd name="adj" fmla="val 3604"/>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8000" tIns="144000" rIns="108000" bIns="180000" numCol="1" anchor="t">
            <a:spAutoFit/>
          </a:bodyPr>
          <a:lstStyle/>
          <a:p>
            <a:pPr algn="just">
              <a:lnSpc>
                <a:spcPts val="31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突然訪問して「無料で点検する」などと言って点検。</a:t>
            </a:r>
            <a:endParaRPr lang="en-US" altLang="ja-JP" sz="2000" b="1" dirty="0">
              <a:latin typeface="BIZ UDPゴシック" panose="020B0400000000000000" pitchFamily="50" charset="-128"/>
              <a:ea typeface="BIZ UDPゴシック" panose="020B0400000000000000" pitchFamily="50" charset="-128"/>
            </a:endParaRPr>
          </a:p>
          <a:p>
            <a:pPr algn="just">
              <a:lnSpc>
                <a:spcPts val="31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その後、「このままだとご近所に迷惑がかかる」「今修理しないともっと</a:t>
            </a:r>
            <a:br>
              <a:rPr lang="en-US" altLang="ja-JP" sz="2000" b="1" dirty="0">
                <a:latin typeface="BIZ UDPゴシック" panose="020B0400000000000000" pitchFamily="50" charset="-128"/>
                <a:ea typeface="BIZ UDPゴシック" panose="020B0400000000000000" pitchFamily="50" charset="-128"/>
              </a:rPr>
            </a:br>
            <a:r>
              <a:rPr lang="ja-JP" altLang="en-US" sz="2000" b="1" dirty="0">
                <a:latin typeface="BIZ UDPゴシック" panose="020B0400000000000000" pitchFamily="50" charset="-128"/>
                <a:ea typeface="BIZ UDPゴシック" panose="020B0400000000000000" pitchFamily="50" charset="-128"/>
              </a:rPr>
              <a:t>悪くなる」などと不安をあおり、工事の契約をしようとするような訪問</a:t>
            </a:r>
            <a:br>
              <a:rPr lang="en-US" altLang="ja-JP" sz="2000" b="1" dirty="0">
                <a:latin typeface="BIZ UDPゴシック" panose="020B0400000000000000" pitchFamily="50" charset="-128"/>
                <a:ea typeface="BIZ UDPゴシック" panose="020B0400000000000000" pitchFamily="50" charset="-128"/>
              </a:rPr>
            </a:br>
            <a:r>
              <a:rPr lang="ja-JP" altLang="en-US" sz="2000" b="1" dirty="0">
                <a:latin typeface="BIZ UDPゴシック" panose="020B0400000000000000" pitchFamily="50" charset="-128"/>
                <a:ea typeface="BIZ UDPゴシック" panose="020B0400000000000000" pitchFamily="50" charset="-128"/>
              </a:rPr>
              <a:t>販売（</a:t>
            </a:r>
            <a:r>
              <a:rPr lang="zh-CN" altLang="en-US" sz="2000" b="1" dirty="0">
                <a:latin typeface="BIZ UDPゴシック" panose="020B0400000000000000" pitchFamily="50" charset="-128"/>
                <a:ea typeface="BIZ UDPゴシック" panose="020B0400000000000000" pitchFamily="50" charset="-128"/>
              </a:rPr>
              <a:t>点検商法）</a:t>
            </a:r>
            <a:r>
              <a:rPr lang="ja-JP" altLang="en-US" sz="2000" b="1" dirty="0">
                <a:latin typeface="BIZ UDPゴシック" panose="020B0400000000000000" pitchFamily="50" charset="-128"/>
                <a:ea typeface="BIZ UDPゴシック" panose="020B0400000000000000" pitchFamily="50" charset="-128"/>
              </a:rPr>
              <a:t>によるトラブルが増加しています。</a:t>
            </a:r>
            <a:endParaRPr lang="en-US" altLang="ja-JP" sz="2000" b="1" dirty="0">
              <a:latin typeface="BIZ UDPゴシック" panose="020B0400000000000000" pitchFamily="50" charset="-128"/>
              <a:ea typeface="BIZ UDPゴシック" panose="020B0400000000000000" pitchFamily="50" charset="-128"/>
            </a:endParaRPr>
          </a:p>
          <a:p>
            <a:pPr algn="just">
              <a:lnSpc>
                <a:spcPts val="3100"/>
              </a:lnSpc>
              <a:defRPr sz="2400">
                <a:latin typeface="+mn-lt"/>
                <a:ea typeface="+mn-ea"/>
                <a:cs typeface="+mn-cs"/>
                <a:sym typeface="BIZ UDPGothic"/>
              </a:defRPr>
            </a:pPr>
            <a:r>
              <a:rPr lang="ja-JP" altLang="en-US" sz="2000" b="1" dirty="0">
                <a:solidFill>
                  <a:srgbClr val="FF6600"/>
                </a:solidFill>
                <a:latin typeface="BIZ UDPゴシック" panose="020B0400000000000000" pitchFamily="50" charset="-128"/>
                <a:ea typeface="BIZ UDPゴシック" panose="020B0400000000000000" pitchFamily="50" charset="-128"/>
              </a:rPr>
              <a:t>契約当事者が高齢者であることも多く、特に注意が必要</a:t>
            </a:r>
            <a:r>
              <a:rPr lang="ja-JP" altLang="en-US" sz="2000" b="1" dirty="0">
                <a:latin typeface="BIZ UDPゴシック" panose="020B0400000000000000" pitchFamily="50" charset="-128"/>
                <a:ea typeface="BIZ UDPゴシック" panose="020B0400000000000000" pitchFamily="50" charset="-128"/>
              </a:rPr>
              <a:t>です。</a:t>
            </a:r>
          </a:p>
        </p:txBody>
      </p:sp>
      <p:grpSp>
        <p:nvGrpSpPr>
          <p:cNvPr id="40" name="グループ化 39">
            <a:extLst>
              <a:ext uri="{FF2B5EF4-FFF2-40B4-BE49-F238E27FC236}">
                <a16:creationId xmlns:a16="http://schemas.microsoft.com/office/drawing/2014/main" id="{77EBBFE8-62EE-740E-F7BF-D7C5343501B3}"/>
              </a:ext>
            </a:extLst>
          </p:cNvPr>
          <p:cNvGrpSpPr/>
          <p:nvPr/>
        </p:nvGrpSpPr>
        <p:grpSpPr>
          <a:xfrm>
            <a:off x="305408" y="2509078"/>
            <a:ext cx="8677272" cy="540000"/>
            <a:chOff x="305408" y="2445578"/>
            <a:chExt cx="8677272" cy="540000"/>
          </a:xfrm>
        </p:grpSpPr>
        <p:sp>
          <p:nvSpPr>
            <p:cNvPr id="41" name="角丸四角形 8">
              <a:extLst>
                <a:ext uri="{FF2B5EF4-FFF2-40B4-BE49-F238E27FC236}">
                  <a16:creationId xmlns:a16="http://schemas.microsoft.com/office/drawing/2014/main" id="{E0EF4E47-D144-105C-34E4-8968A35EC853}"/>
                </a:ext>
              </a:extLst>
            </p:cNvPr>
            <p:cNvSpPr/>
            <p:nvPr/>
          </p:nvSpPr>
          <p:spPr bwMode="auto">
            <a:xfrm rot="10800000" flipH="1" flipV="1">
              <a:off x="305408" y="2445578"/>
              <a:ext cx="8677272" cy="540000"/>
            </a:xfrm>
            <a:prstGeom prst="roundRect">
              <a:avLst>
                <a:gd name="adj" fmla="val 4440"/>
              </a:avLst>
            </a:prstGeom>
            <a:solidFill>
              <a:srgbClr val="155CA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A95DE44A-C57A-23DF-C539-FF09C6668AA6}"/>
                </a:ext>
              </a:extLst>
            </p:cNvPr>
            <p:cNvSpPr txBox="1"/>
            <p:nvPr/>
          </p:nvSpPr>
          <p:spPr>
            <a:xfrm>
              <a:off x="1532825" y="2530307"/>
              <a:ext cx="7305767" cy="370542"/>
            </a:xfrm>
            <a:prstGeom prst="rect">
              <a:avLst/>
            </a:prstGeom>
            <a:noFill/>
          </p:spPr>
          <p:txBody>
            <a:bodyPr wrap="square" lIns="36000" tIns="36000" rIns="36000" bIns="36000" anchor="t" anchorCtr="0">
              <a:spAutoFit/>
            </a:bodyPr>
            <a:lstStyle/>
            <a:p>
              <a:pPr>
                <a:lnSpc>
                  <a:spcPts val="2700"/>
                </a:lnSpc>
              </a:pPr>
              <a:r>
                <a:rPr lang="zh-TW" altLang="en-US" b="1" dirty="0">
                  <a:solidFill>
                    <a:schemeClr val="bg1"/>
                  </a:solidFill>
                  <a:latin typeface="BIZ UDPゴシック" panose="020B0400000000000000" pitchFamily="50" charset="-128"/>
                  <a:ea typeface="BIZ UDPゴシック" panose="020B0400000000000000" pitchFamily="50" charset="-128"/>
                </a:rPr>
                <a:t>訪問販売（点検商法）</a:t>
              </a:r>
              <a:r>
                <a:rPr lang="ja-JP" altLang="en-US" b="1" dirty="0">
                  <a:solidFill>
                    <a:schemeClr val="bg1"/>
                  </a:solidFill>
                  <a:latin typeface="BIZ UDPゴシック" panose="020B0400000000000000" pitchFamily="50" charset="-128"/>
                  <a:ea typeface="BIZ UDPゴシック" panose="020B0400000000000000" pitchFamily="50" charset="-128"/>
                </a:rPr>
                <a:t>によるトラブルはなぜ起こる？</a:t>
              </a:r>
              <a:endParaRPr lang="en-US" altLang="ja-JP" b="1" dirty="0">
                <a:solidFill>
                  <a:schemeClr val="bg1"/>
                </a:solidFill>
                <a:latin typeface="BIZ UDPゴシック" panose="020B0400000000000000" pitchFamily="50" charset="-128"/>
                <a:ea typeface="BIZ UDPゴシック" panose="020B0400000000000000" pitchFamily="50" charset="-128"/>
              </a:endParaRPr>
            </a:p>
          </p:txBody>
        </p:sp>
        <p:grpSp>
          <p:nvGrpSpPr>
            <p:cNvPr id="45" name="グループ化 44">
              <a:extLst>
                <a:ext uri="{FF2B5EF4-FFF2-40B4-BE49-F238E27FC236}">
                  <a16:creationId xmlns:a16="http://schemas.microsoft.com/office/drawing/2014/main" id="{CEBFAF7B-0B57-FF1A-DC32-2141CEF8BB4A}"/>
                </a:ext>
              </a:extLst>
            </p:cNvPr>
            <p:cNvGrpSpPr/>
            <p:nvPr/>
          </p:nvGrpSpPr>
          <p:grpSpPr>
            <a:xfrm>
              <a:off x="531722" y="2547136"/>
              <a:ext cx="940949" cy="336884"/>
              <a:chOff x="531722" y="2565328"/>
              <a:chExt cx="940949" cy="336884"/>
            </a:xfrm>
          </p:grpSpPr>
          <p:sp>
            <p:nvSpPr>
              <p:cNvPr id="46" name="フリーフォーム: 図形 45">
                <a:extLst>
                  <a:ext uri="{FF2B5EF4-FFF2-40B4-BE49-F238E27FC236}">
                    <a16:creationId xmlns:a16="http://schemas.microsoft.com/office/drawing/2014/main" id="{98F82A68-A1C4-D1A6-E5C8-D558956306BF}"/>
                  </a:ext>
                </a:extLst>
              </p:cNvPr>
              <p:cNvSpPr/>
              <p:nvPr/>
            </p:nvSpPr>
            <p:spPr>
              <a:xfrm rot="5400000">
                <a:off x="833755" y="2263295"/>
                <a:ext cx="336884" cy="940949"/>
              </a:xfrm>
              <a:custGeom>
                <a:avLst/>
                <a:gdLst>
                  <a:gd name="connsiteX0" fmla="*/ 0 w 432000"/>
                  <a:gd name="connsiteY0" fmla="*/ 1030848 h 1030848"/>
                  <a:gd name="connsiteX1" fmla="*/ 0 w 432000"/>
                  <a:gd name="connsiteY1" fmla="*/ 102749 h 1030848"/>
                  <a:gd name="connsiteX2" fmla="*/ 137727 w 432000"/>
                  <a:gd name="connsiteY2" fmla="*/ 102749 h 1030848"/>
                  <a:gd name="connsiteX3" fmla="*/ 223351 w 432000"/>
                  <a:gd name="connsiteY3" fmla="*/ 0 h 1030848"/>
                  <a:gd name="connsiteX4" fmla="*/ 308975 w 432000"/>
                  <a:gd name="connsiteY4" fmla="*/ 102749 h 1030848"/>
                  <a:gd name="connsiteX5" fmla="*/ 432000 w 432000"/>
                  <a:gd name="connsiteY5" fmla="*/ 102749 h 1030848"/>
                  <a:gd name="connsiteX6" fmla="*/ 432000 w 432000"/>
                  <a:gd name="connsiteY6" fmla="*/ 1030848 h 103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0" h="1030848">
                    <a:moveTo>
                      <a:pt x="0" y="1030848"/>
                    </a:moveTo>
                    <a:lnTo>
                      <a:pt x="0" y="102749"/>
                    </a:lnTo>
                    <a:lnTo>
                      <a:pt x="137727" y="102749"/>
                    </a:lnTo>
                    <a:lnTo>
                      <a:pt x="223351" y="0"/>
                    </a:lnTo>
                    <a:lnTo>
                      <a:pt x="308975" y="102749"/>
                    </a:lnTo>
                    <a:lnTo>
                      <a:pt x="432000" y="102749"/>
                    </a:lnTo>
                    <a:lnTo>
                      <a:pt x="432000" y="1030848"/>
                    </a:lnTo>
                    <a:close/>
                  </a:path>
                </a:pathLst>
              </a:custGeom>
              <a:solidFill>
                <a:srgbClr val="F0DC6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7" name="テキスト ボックス 46">
                <a:extLst>
                  <a:ext uri="{FF2B5EF4-FFF2-40B4-BE49-F238E27FC236}">
                    <a16:creationId xmlns:a16="http://schemas.microsoft.com/office/drawing/2014/main" id="{B20A56BC-3E72-68E2-32E0-244C37046DEE}"/>
                  </a:ext>
                </a:extLst>
              </p:cNvPr>
              <p:cNvSpPr txBox="1"/>
              <p:nvPr/>
            </p:nvSpPr>
            <p:spPr>
              <a:xfrm>
                <a:off x="531722" y="2567222"/>
                <a:ext cx="828000" cy="333095"/>
              </a:xfrm>
              <a:prstGeom prst="rect">
                <a:avLst/>
              </a:prstGeom>
              <a:noFill/>
            </p:spPr>
            <p:txBody>
              <a:bodyPr wrap="square" lIns="90000" tIns="36000" rIns="0" bIns="36000" rtlCol="0">
                <a:spAutoFit/>
              </a:bodyPr>
              <a:lstStyle/>
              <a:p>
                <a:pPr algn="ctr">
                  <a:lnSpc>
                    <a:spcPts val="2400"/>
                  </a:lnSpc>
                </a:pPr>
                <a:r>
                  <a:rPr kumimoji="1" lang="ja-JP" altLang="en-US" sz="1600" b="1" dirty="0">
                    <a:solidFill>
                      <a:srgbClr val="155CAF"/>
                    </a:solidFill>
                    <a:latin typeface="BIZ UDPゴシック" panose="020B0400000000000000" pitchFamily="50" charset="-128"/>
                    <a:ea typeface="BIZ UDPゴシック" panose="020B0400000000000000" pitchFamily="50" charset="-128"/>
                  </a:rPr>
                  <a:t>解説！</a:t>
                </a:r>
              </a:p>
            </p:txBody>
          </p:sp>
        </p:grpSp>
      </p:grpSp>
      <p:sp>
        <p:nvSpPr>
          <p:cNvPr id="48" name="24000年">
            <a:extLst>
              <a:ext uri="{FF2B5EF4-FFF2-40B4-BE49-F238E27FC236}">
                <a16:creationId xmlns:a16="http://schemas.microsoft.com/office/drawing/2014/main" id="{F1F13FB9-6CF2-05EE-9C6E-5E0F2006799B}"/>
              </a:ext>
            </a:extLst>
          </p:cNvPr>
          <p:cNvSpPr txBox="1"/>
          <p:nvPr/>
        </p:nvSpPr>
        <p:spPr>
          <a:xfrm>
            <a:off x="831850" y="5863637"/>
            <a:ext cx="8098164" cy="4001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r">
              <a:defRPr sz="2400">
                <a:latin typeface="+mn-lt"/>
                <a:ea typeface="+mn-ea"/>
                <a:cs typeface="+mn-cs"/>
                <a:sym typeface="BIZ UDPGothic"/>
              </a:defRPr>
            </a:pPr>
            <a:r>
              <a:rPr lang="ja-JP" altLang="en-US" sz="1600" b="1" dirty="0">
                <a:latin typeface="BIZ UDPゴシック" panose="020B0400000000000000" pitchFamily="50" charset="-128"/>
                <a:ea typeface="BIZ UDPゴシック" panose="020B0400000000000000" pitchFamily="50" charset="-128"/>
              </a:rPr>
              <a:t>さらに、詳しい解説を見て、知識を習得してみよう。</a:t>
            </a:r>
            <a:r>
              <a:rPr lang="ja-JP" altLang="en-US" sz="2000" b="1" dirty="0">
                <a:solidFill>
                  <a:srgbClr val="F08761"/>
                </a:solidFill>
                <a:latin typeface="ＭＳ Ｐゴシック" panose="020B0600070205080204" pitchFamily="50" charset="-128"/>
                <a:ea typeface="ＭＳ Ｐゴシック" panose="020B0600070205080204" pitchFamily="50" charset="-128"/>
              </a:rPr>
              <a:t>▶▶</a:t>
            </a:r>
            <a:endParaRPr lang="ja-JP" altLang="en-US" sz="1600" b="1" dirty="0">
              <a:solidFill>
                <a:srgbClr val="F08761"/>
              </a:solidFill>
              <a:latin typeface="BIZ UDPゴシック" panose="020B0400000000000000" pitchFamily="50" charset="-128"/>
              <a:ea typeface="BIZ UDPゴシック" panose="020B0400000000000000" pitchFamily="50" charset="-128"/>
            </a:endParaRPr>
          </a:p>
        </p:txBody>
      </p:sp>
      <p:grpSp>
        <p:nvGrpSpPr>
          <p:cNvPr id="49" name="グループ化 48">
            <a:extLst>
              <a:ext uri="{FF2B5EF4-FFF2-40B4-BE49-F238E27FC236}">
                <a16:creationId xmlns:a16="http://schemas.microsoft.com/office/drawing/2014/main" id="{62CA9199-A7A7-8106-733E-7A29071A2063}"/>
              </a:ext>
            </a:extLst>
          </p:cNvPr>
          <p:cNvGrpSpPr/>
          <p:nvPr/>
        </p:nvGrpSpPr>
        <p:grpSpPr>
          <a:xfrm>
            <a:off x="613253" y="1317508"/>
            <a:ext cx="7739710" cy="720000"/>
            <a:chOff x="613253" y="1317508"/>
            <a:chExt cx="7739710" cy="720000"/>
          </a:xfrm>
        </p:grpSpPr>
        <p:sp>
          <p:nvSpPr>
            <p:cNvPr id="50" name="テキスト ボックス 49">
              <a:extLst>
                <a:ext uri="{FF2B5EF4-FFF2-40B4-BE49-F238E27FC236}">
                  <a16:creationId xmlns:a16="http://schemas.microsoft.com/office/drawing/2014/main" id="{842BDA9E-BB1F-85B9-EB62-C107B821A4BA}"/>
                </a:ext>
              </a:extLst>
            </p:cNvPr>
            <p:cNvSpPr txBox="1"/>
            <p:nvPr/>
          </p:nvSpPr>
          <p:spPr>
            <a:xfrm>
              <a:off x="1253447" y="1460274"/>
              <a:ext cx="7099516" cy="430814"/>
            </a:xfrm>
            <a:prstGeom prst="rect">
              <a:avLst/>
            </a:prstGeom>
            <a:noFill/>
          </p:spPr>
          <p:txBody>
            <a:bodyPr wrap="square" lIns="36000" tIns="36000" rIns="36000" bIns="36000" anchor="t" anchorCtr="0">
              <a:spAutoFit/>
            </a:bodyPr>
            <a:lstStyle/>
            <a:p>
              <a:pPr algn="ctr">
                <a:lnSpc>
                  <a:spcPts val="3300"/>
                </a:lnSpc>
              </a:pPr>
              <a:r>
                <a:rPr lang="ja-JP" altLang="en-US" sz="2200" b="1" dirty="0">
                  <a:solidFill>
                    <a:srgbClr val="FF6600"/>
                  </a:solidFill>
                  <a:latin typeface="BIZ UDPゴシック" panose="020B0400000000000000" pitchFamily="50" charset="-128"/>
                  <a:ea typeface="BIZ UDPゴシック" panose="020B0400000000000000" pitchFamily="50" charset="-128"/>
                </a:rPr>
                <a:t>すべて「よくある手口」です。</a:t>
              </a:r>
            </a:p>
          </p:txBody>
        </p:sp>
        <p:grpSp>
          <p:nvGrpSpPr>
            <p:cNvPr id="51" name="グループ化 50">
              <a:extLst>
                <a:ext uri="{FF2B5EF4-FFF2-40B4-BE49-F238E27FC236}">
                  <a16:creationId xmlns:a16="http://schemas.microsoft.com/office/drawing/2014/main" id="{47222F74-D102-D203-AD06-3CAF0E28302D}"/>
                </a:ext>
              </a:extLst>
            </p:cNvPr>
            <p:cNvGrpSpPr/>
            <p:nvPr/>
          </p:nvGrpSpPr>
          <p:grpSpPr>
            <a:xfrm>
              <a:off x="613253" y="1317508"/>
              <a:ext cx="1116000" cy="720000"/>
              <a:chOff x="767363" y="1317508"/>
              <a:chExt cx="1116000" cy="720000"/>
            </a:xfrm>
          </p:grpSpPr>
          <p:sp>
            <p:nvSpPr>
              <p:cNvPr id="53" name="四角形: 角を丸くする 52">
                <a:extLst>
                  <a:ext uri="{FF2B5EF4-FFF2-40B4-BE49-F238E27FC236}">
                    <a16:creationId xmlns:a16="http://schemas.microsoft.com/office/drawing/2014/main" id="{F2DCE206-82A9-A2D9-DBC0-B7A7CA7D2629}"/>
                  </a:ext>
                </a:extLst>
              </p:cNvPr>
              <p:cNvSpPr/>
              <p:nvPr/>
            </p:nvSpPr>
            <p:spPr>
              <a:xfrm>
                <a:off x="767363" y="1317508"/>
                <a:ext cx="1116000" cy="720000"/>
              </a:xfrm>
              <a:prstGeom prst="roundRect">
                <a:avLst/>
              </a:prstGeom>
              <a:solidFill>
                <a:schemeClr val="bg1">
                  <a:lumMod val="95000"/>
                </a:schemeClr>
              </a:solidFill>
              <a:ln w="57150">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E9507B3F-6EB3-97E6-E89E-CE597F5C8585}"/>
                  </a:ext>
                </a:extLst>
              </p:cNvPr>
              <p:cNvSpPr txBox="1"/>
              <p:nvPr/>
            </p:nvSpPr>
            <p:spPr>
              <a:xfrm>
                <a:off x="839363" y="1329890"/>
                <a:ext cx="972000" cy="568938"/>
              </a:xfrm>
              <a:prstGeom prst="rect">
                <a:avLst/>
              </a:prstGeom>
              <a:noFill/>
            </p:spPr>
            <p:txBody>
              <a:bodyPr wrap="square" lIns="0" tIns="0" rIns="0" bIns="0" rtlCol="0">
                <a:spAutoFit/>
              </a:bodyPr>
              <a:lstStyle/>
              <a:p>
                <a:pPr algn="ctr">
                  <a:lnSpc>
                    <a:spcPts val="5250"/>
                  </a:lnSpc>
                </a:pPr>
                <a:r>
                  <a:rPr kumimoji="1" lang="ja-JP" altLang="en-US" sz="3200" b="1" dirty="0">
                    <a:solidFill>
                      <a:srgbClr val="FF6600"/>
                    </a:solidFill>
                    <a:latin typeface="BIZ UDPゴシック" panose="020B0400000000000000" pitchFamily="50" charset="-128"/>
                    <a:ea typeface="BIZ UDPゴシック" panose="020B0400000000000000" pitchFamily="50" charset="-128"/>
                  </a:rPr>
                  <a:t>答え</a:t>
                </a:r>
              </a:p>
            </p:txBody>
          </p:sp>
        </p:grpSp>
      </p:grpSp>
      <p:graphicFrame>
        <p:nvGraphicFramePr>
          <p:cNvPr id="2" name="表 1">
            <a:extLst>
              <a:ext uri="{FF2B5EF4-FFF2-40B4-BE49-F238E27FC236}">
                <a16:creationId xmlns:a16="http://schemas.microsoft.com/office/drawing/2014/main" id="{D2A965FD-3466-9856-13A0-960173F44EC1}"/>
              </a:ext>
            </a:extLst>
          </p:cNvPr>
          <p:cNvGraphicFramePr>
            <a:graphicFrameLocks noGrp="1"/>
          </p:cNvGraphicFramePr>
          <p:nvPr>
            <p:extLst>
              <p:ext uri="{D42A27DB-BD31-4B8C-83A1-F6EECF244321}">
                <p14:modId xmlns:p14="http://schemas.microsoft.com/office/powerpoint/2010/main" val="299764059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5305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2066D964-272B-974E-1C33-55E12422DBD2}"/>
              </a:ext>
            </a:extLst>
          </p:cNvPr>
          <p:cNvGrpSpPr/>
          <p:nvPr/>
        </p:nvGrpSpPr>
        <p:grpSpPr>
          <a:xfrm>
            <a:off x="1709738" y="2556763"/>
            <a:ext cx="5724525" cy="1290874"/>
            <a:chOff x="1709738" y="2147293"/>
            <a:chExt cx="5724525" cy="1290874"/>
          </a:xfrm>
        </p:grpSpPr>
        <p:sp>
          <p:nvSpPr>
            <p:cNvPr id="13" name="四角形: 角を丸くする 12">
              <a:extLst>
                <a:ext uri="{FF2B5EF4-FFF2-40B4-BE49-F238E27FC236}">
                  <a16:creationId xmlns:a16="http://schemas.microsoft.com/office/drawing/2014/main" id="{433E0AE1-1682-FB4C-C6F9-95B162E07C77}"/>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FF0C91E-19C0-F043-68CE-735F78D6491D}"/>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解 説</a:t>
              </a:r>
            </a:p>
          </p:txBody>
        </p:sp>
      </p:grpSp>
      <p:sp>
        <p:nvSpPr>
          <p:cNvPr id="5" name="テキスト ボックス 4">
            <a:extLst>
              <a:ext uri="{FF2B5EF4-FFF2-40B4-BE49-F238E27FC236}">
                <a16:creationId xmlns:a16="http://schemas.microsoft.com/office/drawing/2014/main" id="{9DB9C584-8853-1775-F1DD-AC03A724C558}"/>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高齢者向け</a:t>
            </a:r>
          </a:p>
        </p:txBody>
      </p:sp>
      <p:sp>
        <p:nvSpPr>
          <p:cNvPr id="12" name="テキスト ボックス 11">
            <a:extLst>
              <a:ext uri="{FF2B5EF4-FFF2-40B4-BE49-F238E27FC236}">
                <a16:creationId xmlns:a16="http://schemas.microsoft.com/office/drawing/2014/main" id="{B4361B49-352D-BC25-F3B7-1BB941D5E863}"/>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zh-TW" altLang="en-US" sz="1400" b="1" dirty="0">
                <a:latin typeface="BIZ UDPゴシック" panose="020B0400000000000000" pitchFamily="50" charset="-128"/>
                <a:ea typeface="BIZ UDPゴシック" panose="020B0400000000000000" pitchFamily="50" charset="-128"/>
              </a:rPr>
              <a:t>訪問販売（点検商法）</a:t>
            </a:r>
            <a:endParaRPr lang="ja-JP" altLang="en-US" sz="1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0905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8121733-51B4-CC78-BE09-3A0759566AAC}"/>
              </a:ext>
            </a:extLst>
          </p:cNvPr>
          <p:cNvSpPr txBox="1"/>
          <p:nvPr/>
        </p:nvSpPr>
        <p:spPr>
          <a:xfrm>
            <a:off x="336550" y="1535207"/>
            <a:ext cx="8483600" cy="815530"/>
          </a:xfrm>
          <a:prstGeom prst="rect">
            <a:avLst/>
          </a:prstGeom>
          <a:noFill/>
        </p:spPr>
        <p:txBody>
          <a:bodyPr wrap="square" lIns="0" tIns="108000" rIns="0" bIns="0" anchor="t" anchorCtr="0">
            <a:spAutoFit/>
          </a:bodyPr>
          <a:lstStyle/>
          <a:p>
            <a:pPr>
              <a:lnSpc>
                <a:spcPts val="3000"/>
              </a:lnSpc>
            </a:pPr>
            <a:r>
              <a:rPr lang="zh-TW" altLang="en-US" dirty="0">
                <a:latin typeface="BIZ UDPゴシック" panose="020B0400000000000000" pitchFamily="50" charset="-128"/>
                <a:ea typeface="BIZ UDPゴシック" panose="020B0400000000000000" pitchFamily="50" charset="-128"/>
              </a:rPr>
              <a:t>訪問販売（点検商法）</a:t>
            </a:r>
            <a:r>
              <a:rPr lang="ja-JP" altLang="en-US" dirty="0">
                <a:latin typeface="BIZ UDPゴシック" panose="020B0400000000000000" pitchFamily="50" charset="-128"/>
                <a:ea typeface="BIZ UDPゴシック" panose="020B0400000000000000" pitchFamily="50" charset="-128"/>
              </a:rPr>
              <a:t>による悪質業者は、高齢者の生活環境や孤独感、判断力の低下を利用し、近づいてくることがあります。詳しくは以降のページを見てみましょう。</a:t>
            </a:r>
          </a:p>
        </p:txBody>
      </p:sp>
      <p:sp>
        <p:nvSpPr>
          <p:cNvPr id="14" name="四角形: 角を丸くする 13">
            <a:extLst>
              <a:ext uri="{FF2B5EF4-FFF2-40B4-BE49-F238E27FC236}">
                <a16:creationId xmlns:a16="http://schemas.microsoft.com/office/drawing/2014/main" id="{C7102C04-49FB-C4F2-8860-DFECF2A99F87}"/>
              </a:ext>
            </a:extLst>
          </p:cNvPr>
          <p:cNvSpPr/>
          <p:nvPr/>
        </p:nvSpPr>
        <p:spPr>
          <a:xfrm>
            <a:off x="703100" y="2563770"/>
            <a:ext cx="7740000" cy="3744000"/>
          </a:xfrm>
          <a:prstGeom prst="roundRect">
            <a:avLst>
              <a:gd name="adj" fmla="val 1270"/>
            </a:avLst>
          </a:prstGeom>
          <a:solidFill>
            <a:schemeClr val="bg1"/>
          </a:solidFill>
          <a:ln w="19050">
            <a:solidFill>
              <a:srgbClr val="F087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sp>
        <p:nvSpPr>
          <p:cNvPr id="3" name="角丸四角形 8">
            <a:extLst>
              <a:ext uri="{FF2B5EF4-FFF2-40B4-BE49-F238E27FC236}">
                <a16:creationId xmlns:a16="http://schemas.microsoft.com/office/drawing/2014/main" id="{1EB67A3C-B2E5-ACBF-7931-FF37F9FDB851}"/>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878648"/>
            <a:ext cx="8196263"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不要な契約を結ばせる</a:t>
            </a:r>
            <a:r>
              <a:rPr lang="zh-TW" altLang="en-US" sz="2200" b="1" dirty="0">
                <a:latin typeface="BIZ UDPゴシック" panose="020B0400000000000000" pitchFamily="50" charset="-128"/>
                <a:ea typeface="BIZ UDPゴシック" panose="020B0400000000000000" pitchFamily="50" charset="-128"/>
              </a:rPr>
              <a:t>訪問販売（点検商法）</a:t>
            </a:r>
            <a:r>
              <a:rPr lang="ja-JP" altLang="en-US" sz="2200" b="1" dirty="0">
                <a:latin typeface="BIZ UDPゴシック" panose="020B0400000000000000" pitchFamily="50" charset="-128"/>
                <a:ea typeface="BIZ UDPゴシック" panose="020B0400000000000000" pitchFamily="50" charset="-128"/>
              </a:rPr>
              <a:t>。どんな特徴がある？</a:t>
            </a:r>
            <a:endParaRPr lang="en-US" altLang="ja-JP" sz="2200" b="1" dirty="0">
              <a:latin typeface="BIZ UDPゴシック" panose="020B0400000000000000" pitchFamily="50" charset="-128"/>
              <a:ea typeface="BIZ UDPゴシック" panose="020B0400000000000000" pitchFamily="50" charset="-128"/>
            </a:endParaRPr>
          </a:p>
        </p:txBody>
      </p:sp>
      <p:graphicFrame>
        <p:nvGraphicFramePr>
          <p:cNvPr id="13" name="表 12">
            <a:extLst>
              <a:ext uri="{FF2B5EF4-FFF2-40B4-BE49-F238E27FC236}">
                <a16:creationId xmlns:a16="http://schemas.microsoft.com/office/drawing/2014/main" id="{E4EF08BF-C00E-B386-B3D2-4008E73743E5}"/>
              </a:ext>
            </a:extLst>
          </p:cNvPr>
          <p:cNvGraphicFramePr>
            <a:graphicFrameLocks noGrp="1"/>
          </p:cNvGraphicFramePr>
          <p:nvPr>
            <p:extLst>
              <p:ext uri="{D42A27DB-BD31-4B8C-83A1-F6EECF244321}">
                <p14:modId xmlns:p14="http://schemas.microsoft.com/office/powerpoint/2010/main" val="106754198"/>
              </p:ext>
            </p:extLst>
          </p:nvPr>
        </p:nvGraphicFramePr>
        <p:xfrm>
          <a:off x="990000" y="2707770"/>
          <a:ext cx="7164001" cy="3456000"/>
        </p:xfrm>
        <a:graphic>
          <a:graphicData uri="http://schemas.openxmlformats.org/drawingml/2006/table">
            <a:tbl>
              <a:tblPr firstRow="1" bandRow="1"/>
              <a:tblGrid>
                <a:gridCol w="396001">
                  <a:extLst>
                    <a:ext uri="{9D8B030D-6E8A-4147-A177-3AD203B41FA5}">
                      <a16:colId xmlns:a16="http://schemas.microsoft.com/office/drawing/2014/main" val="20000"/>
                    </a:ext>
                  </a:extLst>
                </a:gridCol>
                <a:gridCol w="6768000">
                  <a:extLst>
                    <a:ext uri="{9D8B030D-6E8A-4147-A177-3AD203B41FA5}">
                      <a16:colId xmlns:a16="http://schemas.microsoft.com/office/drawing/2014/main" val="20001"/>
                    </a:ext>
                  </a:extLst>
                </a:gridCol>
              </a:tblGrid>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一人暮らしの高齢者が狙われている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飛び込み・突然訪問してくる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「無料で点検する」といって家にあがる（強引に点検する）</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710870"/>
                  </a:ext>
                </a:extLst>
              </a:tr>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➍</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「すぐに修理が必要」などと言って不安をあおる</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4606208"/>
                  </a:ext>
                </a:extLst>
              </a:tr>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➎</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強引に契約させようとする</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5723040"/>
                  </a:ext>
                </a:extLst>
              </a:tr>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➏</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工事は一度で終わらず、次々と新たな工事契約を結ばせる</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067443"/>
                  </a:ext>
                </a:extLst>
              </a:tr>
            </a:tbl>
          </a:graphicData>
        </a:graphic>
      </p:graphicFrame>
      <p:graphicFrame>
        <p:nvGraphicFramePr>
          <p:cNvPr id="4" name="表 3">
            <a:extLst>
              <a:ext uri="{FF2B5EF4-FFF2-40B4-BE49-F238E27FC236}">
                <a16:creationId xmlns:a16="http://schemas.microsoft.com/office/drawing/2014/main" id="{1871E963-47F7-161C-3558-09078A4A8F2D}"/>
              </a:ext>
            </a:extLst>
          </p:cNvPr>
          <p:cNvGraphicFramePr>
            <a:graphicFrameLocks noGrp="1"/>
          </p:cNvGraphicFramePr>
          <p:nvPr>
            <p:extLst>
              <p:ext uri="{D42A27DB-BD31-4B8C-83A1-F6EECF244321}">
                <p14:modId xmlns:p14="http://schemas.microsoft.com/office/powerpoint/2010/main" val="57437266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訪問販売（点検商法）によるトラブルはなぜ起こる？</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6901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建物, ウィンドウ, 傘 が含まれている画像&#10;&#10;自動的に生成された説明">
            <a:extLst>
              <a:ext uri="{FF2B5EF4-FFF2-40B4-BE49-F238E27FC236}">
                <a16:creationId xmlns:a16="http://schemas.microsoft.com/office/drawing/2014/main" id="{176F5D76-4E0F-DED2-20A6-2C3BBCC5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600" y="1936803"/>
            <a:ext cx="2514729" cy="2514729"/>
          </a:xfrm>
          <a:prstGeom prst="rect">
            <a:avLst/>
          </a:prstGeom>
        </p:spPr>
      </p:pic>
      <p:graphicFrame>
        <p:nvGraphicFramePr>
          <p:cNvPr id="18" name="表 17">
            <a:extLst>
              <a:ext uri="{FF2B5EF4-FFF2-40B4-BE49-F238E27FC236}">
                <a16:creationId xmlns:a16="http://schemas.microsoft.com/office/drawing/2014/main" id="{1592D4FD-1061-E8FC-28C4-1BBDCB69B4BF}"/>
              </a:ext>
            </a:extLst>
          </p:cNvPr>
          <p:cNvGraphicFramePr>
            <a:graphicFrameLocks noGrp="1"/>
          </p:cNvGraphicFramePr>
          <p:nvPr>
            <p:extLst>
              <p:ext uri="{D42A27DB-BD31-4B8C-83A1-F6EECF244321}">
                <p14:modId xmlns:p14="http://schemas.microsoft.com/office/powerpoint/2010/main" val="1869303289"/>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一人暮らしの高齢者が狙われている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sp>
        <p:nvSpPr>
          <p:cNvPr id="6" name="テキスト ボックス 5">
            <a:extLst>
              <a:ext uri="{FF2B5EF4-FFF2-40B4-BE49-F238E27FC236}">
                <a16:creationId xmlns:a16="http://schemas.microsoft.com/office/drawing/2014/main" id="{D50CBC1C-3847-CB39-5EC1-88D104665D5C}"/>
              </a:ext>
            </a:extLst>
          </p:cNvPr>
          <p:cNvSpPr txBox="1"/>
          <p:nvPr/>
        </p:nvSpPr>
        <p:spPr>
          <a:xfrm>
            <a:off x="323850" y="1726235"/>
            <a:ext cx="5340350" cy="2279640"/>
          </a:xfrm>
          <a:prstGeom prst="rect">
            <a:avLst/>
          </a:prstGeom>
          <a:noFill/>
        </p:spPr>
        <p:txBody>
          <a:bodyPr wrap="square" lIns="36000" tIns="180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日中、自宅で一人で過ごすことが多いことから被害に遭いやすくなっています。</a:t>
            </a:r>
          </a:p>
          <a:p>
            <a:pPr algn="just">
              <a:lnSpc>
                <a:spcPts val="2800"/>
              </a:lnSpc>
            </a:pPr>
            <a:r>
              <a:rPr lang="ja-JP" altLang="en-US" spc="-40" dirty="0">
                <a:latin typeface="BIZ UDPゴシック" panose="020B0400000000000000" pitchFamily="50" charset="-128"/>
                <a:ea typeface="BIZ UDPゴシック" panose="020B0400000000000000" pitchFamily="50" charset="-128"/>
              </a:rPr>
              <a:t>ご家族や周囲がすぐに気づきにくかったり、相談先がなかったりすると、悪質な業者に狙われやすくなります。</a:t>
            </a:r>
          </a:p>
          <a:p>
            <a:pPr algn="just">
              <a:lnSpc>
                <a:spcPts val="2800"/>
              </a:lnSpc>
            </a:pPr>
            <a:r>
              <a:rPr lang="ja-JP" altLang="en-US" spc="-40" dirty="0">
                <a:latin typeface="BIZ UDPゴシック" panose="020B0400000000000000" pitchFamily="50" charset="-128"/>
                <a:ea typeface="BIZ UDPゴシック" panose="020B0400000000000000" pitchFamily="50" charset="-128"/>
              </a:rPr>
              <a:t>また、認知症の症状がみられる高齢者がだまされるケースもあります。</a:t>
            </a:r>
          </a:p>
        </p:txBody>
      </p:sp>
      <p:graphicFrame>
        <p:nvGraphicFramePr>
          <p:cNvPr id="2" name="表 1">
            <a:extLst>
              <a:ext uri="{FF2B5EF4-FFF2-40B4-BE49-F238E27FC236}">
                <a16:creationId xmlns:a16="http://schemas.microsoft.com/office/drawing/2014/main" id="{282B46F4-87B7-273A-9A58-18066E44239C}"/>
              </a:ext>
            </a:extLst>
          </p:cNvPr>
          <p:cNvGraphicFramePr>
            <a:graphicFrameLocks noGrp="1"/>
          </p:cNvGraphicFramePr>
          <p:nvPr>
            <p:extLst>
              <p:ext uri="{D42A27DB-BD31-4B8C-83A1-F6EECF244321}">
                <p14:modId xmlns:p14="http://schemas.microsoft.com/office/powerpoint/2010/main" val="417539030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39873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08C33-37F7-AE06-8796-1948722A2DA0}"/>
            </a:ext>
          </a:extLst>
        </p:cNvPr>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F00784A1-E59D-350F-1336-D4BC72A16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334" y="1976873"/>
            <a:ext cx="2313664" cy="2984400"/>
          </a:xfrm>
          <a:prstGeom prst="rect">
            <a:avLst/>
          </a:prstGeom>
        </p:spPr>
      </p:pic>
      <p:graphicFrame>
        <p:nvGraphicFramePr>
          <p:cNvPr id="18" name="表 17">
            <a:extLst>
              <a:ext uri="{FF2B5EF4-FFF2-40B4-BE49-F238E27FC236}">
                <a16:creationId xmlns:a16="http://schemas.microsoft.com/office/drawing/2014/main" id="{BEFBD896-D276-F82B-A0C7-EFEFD110FFAA}"/>
              </a:ext>
            </a:extLst>
          </p:cNvPr>
          <p:cNvGraphicFramePr>
            <a:graphicFrameLocks noGrp="1"/>
          </p:cNvGraphicFramePr>
          <p:nvPr>
            <p:extLst>
              <p:ext uri="{D42A27DB-BD31-4B8C-83A1-F6EECF244321}">
                <p14:modId xmlns:p14="http://schemas.microsoft.com/office/powerpoint/2010/main" val="1861059996"/>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飛び込み・突然訪問してくる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12A6DE21-498E-8326-6BEC-F596B676043C}"/>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5F8291F0-C1F3-3D49-18BC-3BD394A3E1B2}"/>
              </a:ext>
            </a:extLst>
          </p:cNvPr>
          <p:cNvGrpSpPr/>
          <p:nvPr/>
        </p:nvGrpSpPr>
        <p:grpSpPr>
          <a:xfrm>
            <a:off x="505651" y="3985335"/>
            <a:ext cx="5295202" cy="1894765"/>
            <a:chOff x="505651" y="4379035"/>
            <a:chExt cx="5295202" cy="1894765"/>
          </a:xfrm>
        </p:grpSpPr>
        <p:sp>
          <p:nvSpPr>
            <p:cNvPr id="13" name="テキスト ボックス 12">
              <a:extLst>
                <a:ext uri="{FF2B5EF4-FFF2-40B4-BE49-F238E27FC236}">
                  <a16:creationId xmlns:a16="http://schemas.microsoft.com/office/drawing/2014/main" id="{4825B282-A1F4-7E38-D8E6-69BFD982883B}"/>
                </a:ext>
              </a:extLst>
            </p:cNvPr>
            <p:cNvSpPr txBox="1"/>
            <p:nvPr/>
          </p:nvSpPr>
          <p:spPr>
            <a:xfrm>
              <a:off x="624451" y="4723092"/>
              <a:ext cx="5014349" cy="1448785"/>
            </a:xfrm>
            <a:prstGeom prst="rect">
              <a:avLst/>
            </a:prstGeom>
            <a:noFill/>
          </p:spPr>
          <p:txBody>
            <a:bodyPr wrap="square" lIns="36000" tIns="36000" rIns="36000" bIns="36000">
              <a:spAutoFit/>
            </a:bodyPr>
            <a:lstStyle/>
            <a:p>
              <a:pPr marL="285750" indent="-285750" algn="just">
                <a:lnSpc>
                  <a:spcPts val="2800"/>
                </a:lnSpc>
                <a:buClr>
                  <a:srgbClr val="F08761"/>
                </a:buClr>
                <a:buFont typeface="Wingdings" panose="05000000000000000000" pitchFamily="2" charset="2"/>
                <a:buChar char="l"/>
              </a:pPr>
              <a:r>
                <a:rPr lang="ja-JP" altLang="en-US" sz="1600" i="0" u="none" strike="noStrike" baseline="0" dirty="0">
                  <a:latin typeface="BIZ UDPゴシック" panose="020B0400000000000000" pitchFamily="50" charset="-128"/>
                  <a:ea typeface="BIZ UDPゴシック" panose="020B0400000000000000" pitchFamily="50" charset="-128"/>
                </a:rPr>
                <a:t>「近所で工事をしているから挨拶に来た」</a:t>
              </a:r>
            </a:p>
            <a:p>
              <a:pPr marL="285750" indent="-285750" algn="just">
                <a:lnSpc>
                  <a:spcPts val="2800"/>
                </a:lnSpc>
                <a:buClr>
                  <a:srgbClr val="F08761"/>
                </a:buClr>
                <a:buFont typeface="Wingdings" panose="05000000000000000000" pitchFamily="2" charset="2"/>
                <a:buChar char="l"/>
              </a:pPr>
              <a:r>
                <a:rPr lang="ja-JP" altLang="en-US" sz="1600" i="0" u="none" strike="noStrike" baseline="0" dirty="0">
                  <a:latin typeface="BIZ UDPゴシック" panose="020B0400000000000000" pitchFamily="50" charset="-128"/>
                  <a:ea typeface="BIZ UDPゴシック" panose="020B0400000000000000" pitchFamily="50" charset="-128"/>
                </a:rPr>
                <a:t>「管理会社の許可を得て来た」</a:t>
              </a:r>
            </a:p>
            <a:p>
              <a:pPr marL="285750" indent="-285750" algn="just">
                <a:lnSpc>
                  <a:spcPts val="2800"/>
                </a:lnSpc>
                <a:buClr>
                  <a:srgbClr val="F08761"/>
                </a:buClr>
                <a:buFont typeface="Wingdings" panose="05000000000000000000" pitchFamily="2" charset="2"/>
                <a:buChar char="l"/>
              </a:pPr>
              <a:r>
                <a:rPr lang="ja-JP" altLang="en-US" sz="1600" i="0" u="none" strike="noStrike" baseline="0" dirty="0">
                  <a:latin typeface="BIZ UDPゴシック" panose="020B0400000000000000" pitchFamily="50" charset="-128"/>
                  <a:ea typeface="BIZ UDPゴシック" panose="020B0400000000000000" pitchFamily="50" charset="-128"/>
                </a:rPr>
                <a:t>「エリア担当として各家庭を回っている」</a:t>
              </a:r>
            </a:p>
            <a:p>
              <a:pPr marL="285750" indent="-285750" algn="just">
                <a:lnSpc>
                  <a:spcPts val="2800"/>
                </a:lnSpc>
                <a:buClr>
                  <a:srgbClr val="F08761"/>
                </a:buClr>
                <a:buFont typeface="Wingdings" panose="05000000000000000000" pitchFamily="2" charset="2"/>
                <a:buChar char="l"/>
              </a:pPr>
              <a:r>
                <a:rPr lang="ja-JP" altLang="en-US" sz="1600" i="0" u="none" strike="noStrike" baseline="0" dirty="0">
                  <a:latin typeface="BIZ UDPゴシック" panose="020B0400000000000000" pitchFamily="50" charset="-128"/>
                  <a:ea typeface="BIZ UDPゴシック" panose="020B0400000000000000" pitchFamily="50" charset="-128"/>
                </a:rPr>
                <a:t>「消防署の方から来た」　</a:t>
              </a:r>
              <a:r>
                <a:rPr lang="en-US" altLang="ja-JP" sz="1600" i="0" u="none" strike="noStrike" baseline="0" dirty="0">
                  <a:latin typeface="BIZ UDPゴシック" panose="020B0400000000000000" pitchFamily="50" charset="-128"/>
                  <a:ea typeface="BIZ UDPゴシック" panose="020B0400000000000000" pitchFamily="50" charset="-128"/>
                </a:rPr>
                <a:t>			</a:t>
              </a:r>
              <a:r>
                <a:rPr lang="ja-JP" altLang="en-US" sz="1600" i="0" u="none" strike="noStrike" baseline="0" dirty="0">
                  <a:latin typeface="BIZ UDPゴシック" panose="020B0400000000000000" pitchFamily="50" charset="-128"/>
                  <a:ea typeface="BIZ UDPゴシック" panose="020B0400000000000000" pitchFamily="50" charset="-128"/>
                </a:rPr>
                <a:t>等</a:t>
              </a:r>
            </a:p>
          </p:txBody>
        </p:sp>
        <p:sp>
          <p:nvSpPr>
            <p:cNvPr id="16" name="正方形/長方形 15">
              <a:extLst>
                <a:ext uri="{FF2B5EF4-FFF2-40B4-BE49-F238E27FC236}">
                  <a16:creationId xmlns:a16="http://schemas.microsoft.com/office/drawing/2014/main" id="{616841E4-2154-D89A-1185-31BB005A3AEA}"/>
                </a:ext>
              </a:extLst>
            </p:cNvPr>
            <p:cNvSpPr/>
            <p:nvPr/>
          </p:nvSpPr>
          <p:spPr>
            <a:xfrm>
              <a:off x="505651" y="4501430"/>
              <a:ext cx="5295202" cy="1772370"/>
            </a:xfrm>
            <a:prstGeom prst="rect">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7F07C2A-86FE-7599-6D24-FB71611192DF}"/>
                </a:ext>
              </a:extLst>
            </p:cNvPr>
            <p:cNvSpPr txBox="1"/>
            <p:nvPr/>
          </p:nvSpPr>
          <p:spPr>
            <a:xfrm>
              <a:off x="616252" y="4379035"/>
              <a:ext cx="3061895"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飛び込みでの訪問理由の例</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2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grpSp>
      <p:sp>
        <p:nvSpPr>
          <p:cNvPr id="20" name="テキスト ボックス 19">
            <a:extLst>
              <a:ext uri="{FF2B5EF4-FFF2-40B4-BE49-F238E27FC236}">
                <a16:creationId xmlns:a16="http://schemas.microsoft.com/office/drawing/2014/main" id="{06DF519C-1BA6-DB02-3DE2-3181EC1CEE96}"/>
              </a:ext>
            </a:extLst>
          </p:cNvPr>
          <p:cNvSpPr txBox="1"/>
          <p:nvPr/>
        </p:nvSpPr>
        <p:spPr>
          <a:xfrm>
            <a:off x="323850" y="1726235"/>
            <a:ext cx="5340350" cy="1561494"/>
          </a:xfrm>
          <a:prstGeom prst="rect">
            <a:avLst/>
          </a:prstGeom>
          <a:noFill/>
        </p:spPr>
        <p:txBody>
          <a:bodyPr wrap="square" lIns="36000" tIns="180000" rIns="0" bIns="0" anchor="t" anchorCtr="0">
            <a:spAutoFit/>
          </a:bodyPr>
          <a:lstStyle/>
          <a:p>
            <a:pPr algn="just">
              <a:lnSpc>
                <a:spcPts val="2800"/>
              </a:lnSpc>
            </a:pPr>
            <a:r>
              <a:rPr lang="ja-JP" altLang="en-US" spc="-40" dirty="0">
                <a:latin typeface="BIZ UDPゴシック" panose="020B0400000000000000" pitchFamily="50" charset="-128"/>
                <a:ea typeface="BIZ UDPゴシック" panose="020B0400000000000000" pitchFamily="50" charset="-128"/>
              </a:rPr>
              <a:t>事例のように「屋根瓦がずれているように見えた」と言って不安感を与えたり、公的機関や大手事業者を</a:t>
            </a:r>
            <a:br>
              <a:rPr lang="ja-JP" altLang="en-US" spc="-40" dirty="0">
                <a:latin typeface="BIZ UDPゴシック" panose="020B0400000000000000" pitchFamily="50" charset="-128"/>
                <a:ea typeface="BIZ UDPゴシック" panose="020B0400000000000000" pitchFamily="50" charset="-128"/>
              </a:rPr>
            </a:br>
            <a:r>
              <a:rPr lang="ja-JP" altLang="en-US" spc="-40" dirty="0">
                <a:latin typeface="BIZ UDPゴシック" panose="020B0400000000000000" pitchFamily="50" charset="-128"/>
                <a:ea typeface="BIZ UDPゴシック" panose="020B0400000000000000" pitchFamily="50" charset="-128"/>
              </a:rPr>
              <a:t>かたり信用させたりするなど、ウソを用いて飛び込みで訪問し、勧誘しようとするケースがあります。</a:t>
            </a:r>
          </a:p>
        </p:txBody>
      </p:sp>
      <p:sp>
        <p:nvSpPr>
          <p:cNvPr id="21" name="テキスト ボックス 20">
            <a:extLst>
              <a:ext uri="{FF2B5EF4-FFF2-40B4-BE49-F238E27FC236}">
                <a16:creationId xmlns:a16="http://schemas.microsoft.com/office/drawing/2014/main" id="{1AA92810-3AEF-B672-7B1C-B39342E7DDD7}"/>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graphicFrame>
        <p:nvGraphicFramePr>
          <p:cNvPr id="2" name="表 1">
            <a:extLst>
              <a:ext uri="{FF2B5EF4-FFF2-40B4-BE49-F238E27FC236}">
                <a16:creationId xmlns:a16="http://schemas.microsoft.com/office/drawing/2014/main" id="{AFE2B3B3-5FED-F1E8-7934-D17DE8F70D4A}"/>
              </a:ext>
            </a:extLst>
          </p:cNvPr>
          <p:cNvGraphicFramePr>
            <a:graphicFrameLocks noGrp="1"/>
          </p:cNvGraphicFramePr>
          <p:nvPr>
            <p:extLst>
              <p:ext uri="{D42A27DB-BD31-4B8C-83A1-F6EECF244321}">
                <p14:modId xmlns:p14="http://schemas.microsoft.com/office/powerpoint/2010/main" val="21478432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31111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85A46-34BD-7103-0115-79738AF6808C}"/>
            </a:ext>
          </a:extLst>
        </p:cNvPr>
        <p:cNvGrpSpPr/>
        <p:nvPr/>
      </p:nvGrpSpPr>
      <p:grpSpPr>
        <a:xfrm>
          <a:off x="0" y="0"/>
          <a:ext cx="0" cy="0"/>
          <a:chOff x="0" y="0"/>
          <a:chExt cx="0" cy="0"/>
        </a:xfrm>
      </p:grpSpPr>
      <p:pic>
        <p:nvPicPr>
          <p:cNvPr id="3" name="図 2" descr="ダイアグラム&#10;&#10;低い精度で自動的に生成された説明">
            <a:extLst>
              <a:ext uri="{FF2B5EF4-FFF2-40B4-BE49-F238E27FC236}">
                <a16:creationId xmlns:a16="http://schemas.microsoft.com/office/drawing/2014/main" id="{2596FEA6-5A1C-A37C-7FE1-7E91B36EE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557" y="1908511"/>
            <a:ext cx="2781443" cy="2118469"/>
          </a:xfrm>
          <a:prstGeom prst="rect">
            <a:avLst/>
          </a:prstGeom>
        </p:spPr>
      </p:pic>
      <p:graphicFrame>
        <p:nvGraphicFramePr>
          <p:cNvPr id="21" name="表 20">
            <a:extLst>
              <a:ext uri="{FF2B5EF4-FFF2-40B4-BE49-F238E27FC236}">
                <a16:creationId xmlns:a16="http://schemas.microsoft.com/office/drawing/2014/main" id="{64813D39-64F8-565F-6CD6-86A8CAD16D71}"/>
              </a:ext>
            </a:extLst>
          </p:cNvPr>
          <p:cNvGraphicFramePr>
            <a:graphicFrameLocks noGrp="1"/>
          </p:cNvGraphicFramePr>
          <p:nvPr>
            <p:extLst>
              <p:ext uri="{D42A27DB-BD31-4B8C-83A1-F6EECF244321}">
                <p14:modId xmlns:p14="http://schemas.microsoft.com/office/powerpoint/2010/main" val="495582221"/>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「無料で点検する」といって家にあがる（強引に点検する）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356F3B0D-A8D6-CED3-E85C-D886C82E4DF6}"/>
              </a:ext>
            </a:extLst>
          </p:cNvPr>
          <p:cNvSpPr txBox="1"/>
          <p:nvPr/>
        </p:nvSpPr>
        <p:spPr>
          <a:xfrm>
            <a:off x="323850" y="1726338"/>
            <a:ext cx="4799694"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「無料点検」と言って家に上がり込み、</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その後、実際には必要のない工事や相場よりも高い価格の工事を契約させようとすることが</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あります。</a:t>
            </a:r>
          </a:p>
        </p:txBody>
      </p:sp>
      <p:sp>
        <p:nvSpPr>
          <p:cNvPr id="14" name="角丸四角形 8">
            <a:extLst>
              <a:ext uri="{FF2B5EF4-FFF2-40B4-BE49-F238E27FC236}">
                <a16:creationId xmlns:a16="http://schemas.microsoft.com/office/drawing/2014/main" id="{D5774898-45AF-28EC-DBED-E0D1529E3BF9}"/>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grpSp>
        <p:nvGrpSpPr>
          <p:cNvPr id="23" name="グループ化 22">
            <a:extLst>
              <a:ext uri="{FF2B5EF4-FFF2-40B4-BE49-F238E27FC236}">
                <a16:creationId xmlns:a16="http://schemas.microsoft.com/office/drawing/2014/main" id="{0ADE0A4E-93B5-2FCF-7DBD-5CB51501EB9C}"/>
              </a:ext>
            </a:extLst>
          </p:cNvPr>
          <p:cNvGrpSpPr/>
          <p:nvPr/>
        </p:nvGrpSpPr>
        <p:grpSpPr>
          <a:xfrm>
            <a:off x="505651" y="4053915"/>
            <a:ext cx="8062088" cy="1894765"/>
            <a:chOff x="505651" y="3985335"/>
            <a:chExt cx="8062088" cy="1894765"/>
          </a:xfrm>
        </p:grpSpPr>
        <p:sp>
          <p:nvSpPr>
            <p:cNvPr id="17" name="テキスト ボックス 16">
              <a:extLst>
                <a:ext uri="{FF2B5EF4-FFF2-40B4-BE49-F238E27FC236}">
                  <a16:creationId xmlns:a16="http://schemas.microsoft.com/office/drawing/2014/main" id="{C22378CB-EA29-2713-6F97-426997C5F4E8}"/>
                </a:ext>
              </a:extLst>
            </p:cNvPr>
            <p:cNvSpPr txBox="1"/>
            <p:nvPr/>
          </p:nvSpPr>
          <p:spPr>
            <a:xfrm>
              <a:off x="608391" y="4329392"/>
              <a:ext cx="7856609" cy="1448785"/>
            </a:xfrm>
            <a:prstGeom prst="rect">
              <a:avLst/>
            </a:prstGeom>
            <a:noFill/>
          </p:spPr>
          <p:txBody>
            <a:bodyPr wrap="square" lIns="36000" tIns="36000" rIns="36000" bIns="36000">
              <a:spAutoFit/>
            </a:bodyPr>
            <a:lstStyle/>
            <a:p>
              <a:pPr algn="just">
                <a:lnSpc>
                  <a:spcPts val="2800"/>
                </a:lnSpc>
                <a:buClr>
                  <a:srgbClr val="F08761"/>
                </a:buClr>
              </a:pPr>
              <a:r>
                <a:rPr lang="ja-JP" altLang="en-US" sz="1600" i="0" u="none" strike="noStrike" baseline="0" dirty="0">
                  <a:latin typeface="BIZ UDPゴシック" panose="020B0400000000000000" pitchFamily="50" charset="-128"/>
                  <a:ea typeface="BIZ UDPゴシック" panose="020B0400000000000000" pitchFamily="50" charset="-128"/>
                </a:rPr>
                <a:t>「返報性の法則」とは、人は誰かに何かを施してもらったときに、その施しをしてもらった相手に対して「何かお返しをしなければ！」と思う心理のことです。</a:t>
              </a:r>
            </a:p>
            <a:p>
              <a:pPr algn="just">
                <a:lnSpc>
                  <a:spcPts val="2800"/>
                </a:lnSpc>
                <a:buClr>
                  <a:srgbClr val="F08761"/>
                </a:buClr>
              </a:pPr>
              <a:r>
                <a:rPr lang="ja-JP" altLang="en-US" sz="1600" i="0" u="none" strike="noStrike" baseline="0" dirty="0">
                  <a:latin typeface="BIZ UDPゴシック" panose="020B0400000000000000" pitchFamily="50" charset="-128"/>
                  <a:ea typeface="BIZ UDPゴシック" panose="020B0400000000000000" pitchFamily="50" charset="-128"/>
                </a:rPr>
                <a:t>「無料で点検してもらったのだから、契約しなければ」という心理が働き、消費者にとって強いプレッシャーになる可能性があります。</a:t>
              </a:r>
            </a:p>
          </p:txBody>
        </p:sp>
        <p:sp>
          <p:nvSpPr>
            <p:cNvPr id="18" name="正方形/長方形 17">
              <a:extLst>
                <a:ext uri="{FF2B5EF4-FFF2-40B4-BE49-F238E27FC236}">
                  <a16:creationId xmlns:a16="http://schemas.microsoft.com/office/drawing/2014/main" id="{BDE56140-EF0B-55DD-94E5-317420A790F8}"/>
                </a:ext>
              </a:extLst>
            </p:cNvPr>
            <p:cNvSpPr/>
            <p:nvPr/>
          </p:nvSpPr>
          <p:spPr>
            <a:xfrm>
              <a:off x="505651" y="4107730"/>
              <a:ext cx="8062088" cy="1772370"/>
            </a:xfrm>
            <a:prstGeom prst="rect">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889922DF-412D-9782-2D62-63D6B1A08EDF}"/>
                </a:ext>
              </a:extLst>
            </p:cNvPr>
            <p:cNvSpPr txBox="1"/>
            <p:nvPr/>
          </p:nvSpPr>
          <p:spPr>
            <a:xfrm>
              <a:off x="616252" y="3985335"/>
              <a:ext cx="3061895"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「無料」の裏にある返報性の法則</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2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grpSp>
      <p:sp>
        <p:nvSpPr>
          <p:cNvPr id="25" name="テキスト ボックス 24">
            <a:extLst>
              <a:ext uri="{FF2B5EF4-FFF2-40B4-BE49-F238E27FC236}">
                <a16:creationId xmlns:a16="http://schemas.microsoft.com/office/drawing/2014/main" id="{995C375C-CB72-09EF-1C38-798DAF328A55}"/>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graphicFrame>
        <p:nvGraphicFramePr>
          <p:cNvPr id="2" name="表 1">
            <a:extLst>
              <a:ext uri="{FF2B5EF4-FFF2-40B4-BE49-F238E27FC236}">
                <a16:creationId xmlns:a16="http://schemas.microsoft.com/office/drawing/2014/main" id="{B391E73C-2308-91B2-2DDC-6D886404F07D}"/>
              </a:ext>
            </a:extLst>
          </p:cNvPr>
          <p:cNvGraphicFramePr>
            <a:graphicFrameLocks noGrp="1"/>
          </p:cNvGraphicFramePr>
          <p:nvPr>
            <p:extLst>
              <p:ext uri="{D42A27DB-BD31-4B8C-83A1-F6EECF244321}">
                <p14:modId xmlns:p14="http://schemas.microsoft.com/office/powerpoint/2010/main" val="368887696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1639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E946193-6C53-C971-87F8-DBA196901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016" y="1888875"/>
            <a:ext cx="2387723" cy="2190863"/>
          </a:xfrm>
          <a:prstGeom prst="rect">
            <a:avLst/>
          </a:prstGeom>
        </p:spPr>
      </p:pic>
      <p:graphicFrame>
        <p:nvGraphicFramePr>
          <p:cNvPr id="21" name="表 20">
            <a:extLst>
              <a:ext uri="{FF2B5EF4-FFF2-40B4-BE49-F238E27FC236}">
                <a16:creationId xmlns:a16="http://schemas.microsoft.com/office/drawing/2014/main" id="{4ECC2728-8489-C75A-5588-D7E7A5A61231}"/>
              </a:ext>
            </a:extLst>
          </p:cNvPr>
          <p:cNvGraphicFramePr>
            <a:graphicFrameLocks noGrp="1"/>
          </p:cNvGraphicFramePr>
          <p:nvPr>
            <p:extLst>
              <p:ext uri="{D42A27DB-BD31-4B8C-83A1-F6EECF244321}">
                <p14:modId xmlns:p14="http://schemas.microsoft.com/office/powerpoint/2010/main" val="2403620"/>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➍</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「すぐに修理が必要」などと言って不安をあおる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E317FB3-1505-0A06-F6F0-F860E7B882A4}"/>
              </a:ext>
            </a:extLst>
          </p:cNvPr>
          <p:cNvSpPr txBox="1"/>
          <p:nvPr/>
        </p:nvSpPr>
        <p:spPr>
          <a:xfrm>
            <a:off x="323850" y="1726338"/>
            <a:ext cx="5365750"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「瓦が飛んで近所の人にも迷惑がかかる」や</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「このまま放置すると雨漏りする」などと言って切迫感を感じさせることで不要な工事契約を迫るケースがあります。</a:t>
            </a:r>
          </a:p>
        </p:txBody>
      </p:sp>
      <p:grpSp>
        <p:nvGrpSpPr>
          <p:cNvPr id="20" name="グループ化 19">
            <a:extLst>
              <a:ext uri="{FF2B5EF4-FFF2-40B4-BE49-F238E27FC236}">
                <a16:creationId xmlns:a16="http://schemas.microsoft.com/office/drawing/2014/main" id="{2115269C-F807-CF6B-D44B-0F47704B01A1}"/>
              </a:ext>
            </a:extLst>
          </p:cNvPr>
          <p:cNvGrpSpPr/>
          <p:nvPr/>
        </p:nvGrpSpPr>
        <p:grpSpPr>
          <a:xfrm>
            <a:off x="505651" y="4053915"/>
            <a:ext cx="8062088" cy="1894765"/>
            <a:chOff x="505651" y="4053915"/>
            <a:chExt cx="8062088" cy="1894765"/>
          </a:xfrm>
        </p:grpSpPr>
        <p:sp>
          <p:nvSpPr>
            <p:cNvPr id="12" name="テキスト ボックス 11">
              <a:extLst>
                <a:ext uri="{FF2B5EF4-FFF2-40B4-BE49-F238E27FC236}">
                  <a16:creationId xmlns:a16="http://schemas.microsoft.com/office/drawing/2014/main" id="{17DF68AA-DD14-37B1-5D79-55552EBEFC8F}"/>
                </a:ext>
              </a:extLst>
            </p:cNvPr>
            <p:cNvSpPr txBox="1"/>
            <p:nvPr/>
          </p:nvSpPr>
          <p:spPr>
            <a:xfrm>
              <a:off x="608391" y="4397972"/>
              <a:ext cx="7856609" cy="1448785"/>
            </a:xfrm>
            <a:prstGeom prst="rect">
              <a:avLst/>
            </a:prstGeom>
            <a:noFill/>
          </p:spPr>
          <p:txBody>
            <a:bodyPr wrap="square" lIns="36000" tIns="36000" rIns="36000" bIns="36000">
              <a:spAutoFit/>
            </a:bodyPr>
            <a:lstStyle/>
            <a:p>
              <a:pPr algn="just">
                <a:lnSpc>
                  <a:spcPts val="2800"/>
                </a:lnSpc>
                <a:buClr>
                  <a:srgbClr val="F08761"/>
                </a:buClr>
              </a:pPr>
              <a:r>
                <a:rPr lang="ja-JP" altLang="en-US" sz="1600" i="0" u="none" strike="noStrike" baseline="0" dirty="0">
                  <a:latin typeface="BIZ UDPゴシック" panose="020B0400000000000000" pitchFamily="50" charset="-128"/>
                  <a:ea typeface="BIZ UDPゴシック" panose="020B0400000000000000" pitchFamily="50" charset="-128"/>
                </a:rPr>
                <a:t>「ご自宅の屋根をスマホで撮影した」「ドローンを使った」などと言って、瓦のずれた屋根の写真（ニセモノ）を見せてくることで不安をあおってきます。</a:t>
              </a:r>
              <a:endParaRPr lang="en-US" altLang="ja-JP" sz="1600" i="0" u="none" strike="noStrike" baseline="0" dirty="0">
                <a:latin typeface="BIZ UDPゴシック" panose="020B0400000000000000" pitchFamily="50" charset="-128"/>
                <a:ea typeface="BIZ UDPゴシック" panose="020B0400000000000000" pitchFamily="50" charset="-128"/>
              </a:endParaRPr>
            </a:p>
            <a:p>
              <a:pPr algn="just">
                <a:lnSpc>
                  <a:spcPts val="2800"/>
                </a:lnSpc>
                <a:buClr>
                  <a:srgbClr val="F08761"/>
                </a:buClr>
              </a:pPr>
              <a:r>
                <a:rPr lang="ja-JP" altLang="en-US" sz="1600" b="1" i="0" u="none" strike="noStrike" baseline="0" dirty="0">
                  <a:solidFill>
                    <a:srgbClr val="FF6600"/>
                  </a:solidFill>
                  <a:latin typeface="BIZ UDPゴシック" panose="020B0400000000000000" pitchFamily="50" charset="-128"/>
                  <a:ea typeface="BIZ UDPゴシック" panose="020B0400000000000000" pitchFamily="50" charset="-128"/>
                </a:rPr>
                <a:t>屋根のほか、壁の高い部分や配管など、自身では確認できない箇所の場合は、画像を</a:t>
              </a:r>
              <a:br>
                <a:rPr lang="en-US" altLang="ja-JP" sz="1600" b="1" i="0" u="none" strike="noStrike" baseline="0" dirty="0">
                  <a:solidFill>
                    <a:srgbClr val="FF6600"/>
                  </a:solidFill>
                  <a:latin typeface="BIZ UDPゴシック" panose="020B0400000000000000" pitchFamily="50" charset="-128"/>
                  <a:ea typeface="BIZ UDPゴシック" panose="020B0400000000000000" pitchFamily="50" charset="-128"/>
                </a:rPr>
              </a:br>
              <a:r>
                <a:rPr lang="ja-JP" altLang="en-US" sz="1600" b="1" i="0" u="none" strike="noStrike" baseline="0" dirty="0">
                  <a:solidFill>
                    <a:srgbClr val="FF6600"/>
                  </a:solidFill>
                  <a:latin typeface="BIZ UDPゴシック" panose="020B0400000000000000" pitchFamily="50" charset="-128"/>
                  <a:ea typeface="BIZ UDPゴシック" panose="020B0400000000000000" pitchFamily="50" charset="-128"/>
                </a:rPr>
                <a:t>信じてしまう</a:t>
              </a:r>
              <a:r>
                <a:rPr lang="ja-JP" altLang="en-US" sz="1600" i="0" u="none" strike="noStrike" baseline="0" dirty="0">
                  <a:latin typeface="BIZ UDPゴシック" panose="020B0400000000000000" pitchFamily="50" charset="-128"/>
                  <a:ea typeface="BIZ UDPゴシック" panose="020B0400000000000000" pitchFamily="50" charset="-128"/>
                </a:rPr>
                <a:t>ことがあります。</a:t>
              </a:r>
            </a:p>
          </p:txBody>
        </p:sp>
        <p:sp>
          <p:nvSpPr>
            <p:cNvPr id="13" name="正方形/長方形 12">
              <a:extLst>
                <a:ext uri="{FF2B5EF4-FFF2-40B4-BE49-F238E27FC236}">
                  <a16:creationId xmlns:a16="http://schemas.microsoft.com/office/drawing/2014/main" id="{621044B5-EA13-1941-669C-3F01873E0F0A}"/>
                </a:ext>
              </a:extLst>
            </p:cNvPr>
            <p:cNvSpPr/>
            <p:nvPr/>
          </p:nvSpPr>
          <p:spPr>
            <a:xfrm>
              <a:off x="505651" y="4176310"/>
              <a:ext cx="8062088" cy="1772370"/>
            </a:xfrm>
            <a:prstGeom prst="rect">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A2525BFE-5065-1AFF-268D-91C2DE560D84}"/>
                </a:ext>
              </a:extLst>
            </p:cNvPr>
            <p:cNvSpPr txBox="1"/>
            <p:nvPr/>
          </p:nvSpPr>
          <p:spPr>
            <a:xfrm>
              <a:off x="616251" y="4053915"/>
              <a:ext cx="4670124"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「スマホで撮影した」と偽の画像を見せて不安をあおる</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2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grpSp>
      <p:sp>
        <p:nvSpPr>
          <p:cNvPr id="23" name="テキスト ボックス 22">
            <a:extLst>
              <a:ext uri="{FF2B5EF4-FFF2-40B4-BE49-F238E27FC236}">
                <a16:creationId xmlns:a16="http://schemas.microsoft.com/office/drawing/2014/main" id="{5F1E7E22-D1EA-968A-6C1D-830C72363131}"/>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graphicFrame>
        <p:nvGraphicFramePr>
          <p:cNvPr id="3" name="表 2">
            <a:extLst>
              <a:ext uri="{FF2B5EF4-FFF2-40B4-BE49-F238E27FC236}">
                <a16:creationId xmlns:a16="http://schemas.microsoft.com/office/drawing/2014/main" id="{ED3EE182-D08F-74CB-76FD-0B19A7C24182}"/>
              </a:ext>
            </a:extLst>
          </p:cNvPr>
          <p:cNvGraphicFramePr>
            <a:graphicFrameLocks noGrp="1"/>
          </p:cNvGraphicFramePr>
          <p:nvPr>
            <p:extLst>
              <p:ext uri="{D42A27DB-BD31-4B8C-83A1-F6EECF244321}">
                <p14:modId xmlns:p14="http://schemas.microsoft.com/office/powerpoint/2010/main" val="106908790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5239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E831B871-A88C-052F-DCAE-792330CCC705}"/>
              </a:ext>
            </a:extLst>
          </p:cNvPr>
          <p:cNvSpPr/>
          <p:nvPr/>
        </p:nvSpPr>
        <p:spPr>
          <a:xfrm>
            <a:off x="2879000" y="7043244"/>
            <a:ext cx="4248000" cy="54000"/>
          </a:xfrm>
          <a:prstGeom prst="roundRect">
            <a:avLst/>
          </a:prstGeom>
          <a:solidFill>
            <a:schemeClr val="bg1">
              <a:alpha val="90000"/>
            </a:scheme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B6D6144B-2E60-E786-27B6-389326084AAD}"/>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高齢者向け</a:t>
            </a:r>
          </a:p>
        </p:txBody>
      </p:sp>
      <p:sp>
        <p:nvSpPr>
          <p:cNvPr id="6" name="テキスト ボックス 5">
            <a:extLst>
              <a:ext uri="{FF2B5EF4-FFF2-40B4-BE49-F238E27FC236}">
                <a16:creationId xmlns:a16="http://schemas.microsoft.com/office/drawing/2014/main" id="{640DF740-00D4-42E5-0931-8A0169F31EDA}"/>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zh-TW" altLang="en-US" sz="1400" b="1" dirty="0">
                <a:latin typeface="BIZ UDPゴシック" panose="020B0400000000000000" pitchFamily="50" charset="-128"/>
                <a:ea typeface="BIZ UDPゴシック" panose="020B0400000000000000" pitchFamily="50" charset="-128"/>
              </a:rPr>
              <a:t>訪問販売（点検商法）</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DB838E54-5DD6-B697-C6CC-B6ACC5F34CB4}"/>
              </a:ext>
            </a:extLst>
          </p:cNvPr>
          <p:cNvGrpSpPr/>
          <p:nvPr/>
        </p:nvGrpSpPr>
        <p:grpSpPr>
          <a:xfrm>
            <a:off x="1709738" y="2556763"/>
            <a:ext cx="5724525" cy="1290874"/>
            <a:chOff x="1709738" y="2147293"/>
            <a:chExt cx="5724525" cy="1290874"/>
          </a:xfrm>
        </p:grpSpPr>
        <p:sp>
          <p:nvSpPr>
            <p:cNvPr id="9" name="四角形: 角を丸くする 8">
              <a:extLst>
                <a:ext uri="{FF2B5EF4-FFF2-40B4-BE49-F238E27FC236}">
                  <a16:creationId xmlns:a16="http://schemas.microsoft.com/office/drawing/2014/main" id="{27E17E1C-D12E-37C0-C2E5-9B7CE7A61B86}"/>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4ECD8D2-9AF3-3466-3811-2488633814F5}"/>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事 例</a:t>
              </a:r>
              <a:endParaRPr lang="en-US" altLang="ja-JP" sz="44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71270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42F3-CA34-A1EF-21C4-A06DD4C89579}"/>
            </a:ext>
          </a:extLst>
        </p:cNvPr>
        <p:cNvGrpSpPr/>
        <p:nvPr/>
      </p:nvGrpSpPr>
      <p:grpSpPr>
        <a:xfrm>
          <a:off x="0" y="0"/>
          <a:ext cx="0" cy="0"/>
          <a:chOff x="0" y="0"/>
          <a:chExt cx="0" cy="0"/>
        </a:xfrm>
      </p:grpSpPr>
      <p:pic>
        <p:nvPicPr>
          <p:cNvPr id="10" name="図 9" descr="設計図&#10;&#10;低い精度で自動的に生成された説明">
            <a:extLst>
              <a:ext uri="{FF2B5EF4-FFF2-40B4-BE49-F238E27FC236}">
                <a16:creationId xmlns:a16="http://schemas.microsoft.com/office/drawing/2014/main" id="{03769333-4671-CD26-F979-03F3B3ADD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003" y="1887338"/>
            <a:ext cx="2198736" cy="2192400"/>
          </a:xfrm>
          <a:prstGeom prst="rect">
            <a:avLst/>
          </a:prstGeom>
        </p:spPr>
      </p:pic>
      <p:graphicFrame>
        <p:nvGraphicFramePr>
          <p:cNvPr id="21" name="表 20">
            <a:extLst>
              <a:ext uri="{FF2B5EF4-FFF2-40B4-BE49-F238E27FC236}">
                <a16:creationId xmlns:a16="http://schemas.microsoft.com/office/drawing/2014/main" id="{53F908BA-30A1-D9AB-EEF2-BC07A839BB83}"/>
              </a:ext>
            </a:extLst>
          </p:cNvPr>
          <p:cNvGraphicFramePr>
            <a:graphicFrameLocks noGrp="1"/>
          </p:cNvGraphicFramePr>
          <p:nvPr>
            <p:extLst>
              <p:ext uri="{D42A27DB-BD31-4B8C-83A1-F6EECF244321}">
                <p14:modId xmlns:p14="http://schemas.microsoft.com/office/powerpoint/2010/main" val="52964900"/>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➎</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強引に契約させようとする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8AA595A6-B4C6-C9D9-4A43-6A757E7FDFF4}"/>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ED693473-D10A-2FA4-B5F2-D27E2D2CE2B2}"/>
              </a:ext>
            </a:extLst>
          </p:cNvPr>
          <p:cNvSpPr txBox="1"/>
          <p:nvPr/>
        </p:nvSpPr>
        <p:spPr>
          <a:xfrm>
            <a:off x="323850" y="1726338"/>
            <a:ext cx="5510893"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大声を出すなど威圧して困惑させたり、帰ってほしいと言っても帰らず、長時間勧誘をするなどにより、強引に</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契約をさせようとするケースがあります。</a:t>
            </a:r>
          </a:p>
        </p:txBody>
      </p:sp>
      <p:grpSp>
        <p:nvGrpSpPr>
          <p:cNvPr id="25" name="グループ化 24">
            <a:extLst>
              <a:ext uri="{FF2B5EF4-FFF2-40B4-BE49-F238E27FC236}">
                <a16:creationId xmlns:a16="http://schemas.microsoft.com/office/drawing/2014/main" id="{BDFBC1A8-2C9E-2DBF-8F24-E79C9EFABA54}"/>
              </a:ext>
            </a:extLst>
          </p:cNvPr>
          <p:cNvGrpSpPr/>
          <p:nvPr/>
        </p:nvGrpSpPr>
        <p:grpSpPr>
          <a:xfrm>
            <a:off x="505651" y="4053915"/>
            <a:ext cx="8062088" cy="1894765"/>
            <a:chOff x="505651" y="3985335"/>
            <a:chExt cx="8062088" cy="1894765"/>
          </a:xfrm>
        </p:grpSpPr>
        <p:sp>
          <p:nvSpPr>
            <p:cNvPr id="26" name="テキスト ボックス 25">
              <a:extLst>
                <a:ext uri="{FF2B5EF4-FFF2-40B4-BE49-F238E27FC236}">
                  <a16:creationId xmlns:a16="http://schemas.microsoft.com/office/drawing/2014/main" id="{7DEC70D6-3DAE-8569-858C-840FE88B137F}"/>
                </a:ext>
              </a:extLst>
            </p:cNvPr>
            <p:cNvSpPr txBox="1"/>
            <p:nvPr/>
          </p:nvSpPr>
          <p:spPr>
            <a:xfrm>
              <a:off x="608391" y="4329392"/>
              <a:ext cx="7856609" cy="1448785"/>
            </a:xfrm>
            <a:prstGeom prst="rect">
              <a:avLst/>
            </a:prstGeom>
            <a:noFill/>
          </p:spPr>
          <p:txBody>
            <a:bodyPr wrap="square" lIns="36000" tIns="36000" rIns="36000" bIns="36000">
              <a:spAutoFit/>
            </a:bodyPr>
            <a:lstStyle/>
            <a:p>
              <a:pPr algn="just">
                <a:lnSpc>
                  <a:spcPts val="2800"/>
                </a:lnSpc>
                <a:buClr>
                  <a:srgbClr val="F08761"/>
                </a:buClr>
              </a:pPr>
              <a:r>
                <a:rPr lang="ja-JP" altLang="en-US" sz="1600" i="0" u="none" strike="noStrike" baseline="0" dirty="0">
                  <a:latin typeface="BIZ UDPゴシック" panose="020B0400000000000000" pitchFamily="50" charset="-128"/>
                  <a:ea typeface="BIZ UDPゴシック" panose="020B0400000000000000" pitchFamily="50" charset="-128"/>
                </a:rPr>
                <a:t>不意打ちの勧誘による契約は、クーリング・オフにより契約を解除できることがあります。</a:t>
              </a:r>
            </a:p>
            <a:p>
              <a:pPr algn="just">
                <a:lnSpc>
                  <a:spcPts val="2800"/>
                </a:lnSpc>
                <a:buClr>
                  <a:srgbClr val="F08761"/>
                </a:buClr>
              </a:pPr>
              <a:r>
                <a:rPr lang="ja-JP" altLang="en-US" sz="1600" i="0" u="none" strike="noStrike" baseline="0" dirty="0">
                  <a:latin typeface="BIZ UDPゴシック" panose="020B0400000000000000" pitchFamily="50" charset="-128"/>
                  <a:ea typeface="BIZ UDPゴシック" panose="020B0400000000000000" pitchFamily="50" charset="-128"/>
                </a:rPr>
                <a:t>強迫によって契約してしまった場合には、民法による取り消しができることがあります。</a:t>
              </a:r>
            </a:p>
            <a:p>
              <a:pPr algn="just">
                <a:lnSpc>
                  <a:spcPts val="2800"/>
                </a:lnSpc>
                <a:buClr>
                  <a:srgbClr val="F08761"/>
                </a:buClr>
              </a:pPr>
              <a:r>
                <a:rPr lang="ja-JP" altLang="en-US" sz="1600" i="0" u="none" strike="noStrike" baseline="0" dirty="0">
                  <a:latin typeface="BIZ UDPゴシック" panose="020B0400000000000000" pitchFamily="50" charset="-128"/>
                  <a:ea typeface="BIZ UDPゴシック" panose="020B0400000000000000" pitchFamily="50" charset="-128"/>
                </a:rPr>
                <a:t>また、契約書面が交付されてから８日以内であれば、クーリング・オフにより契約を解除</a:t>
              </a:r>
              <a:br>
                <a:rPr lang="en-US" altLang="ja-JP" sz="1600" i="0" u="none" strike="noStrike" baseline="0" dirty="0">
                  <a:latin typeface="BIZ UDPゴシック" panose="020B0400000000000000" pitchFamily="50" charset="-128"/>
                  <a:ea typeface="BIZ UDPゴシック" panose="020B0400000000000000" pitchFamily="50" charset="-128"/>
                </a:rPr>
              </a:br>
              <a:r>
                <a:rPr lang="ja-JP" altLang="en-US" sz="1600" i="0" u="none" strike="noStrike" baseline="0" dirty="0">
                  <a:latin typeface="BIZ UDPゴシック" panose="020B0400000000000000" pitchFamily="50" charset="-128"/>
                  <a:ea typeface="BIZ UDPゴシック" panose="020B0400000000000000" pitchFamily="50" charset="-128"/>
                </a:rPr>
                <a:t>することができます。</a:t>
              </a:r>
            </a:p>
          </p:txBody>
        </p:sp>
        <p:sp>
          <p:nvSpPr>
            <p:cNvPr id="27" name="正方形/長方形 26">
              <a:extLst>
                <a:ext uri="{FF2B5EF4-FFF2-40B4-BE49-F238E27FC236}">
                  <a16:creationId xmlns:a16="http://schemas.microsoft.com/office/drawing/2014/main" id="{86E668D2-C3A8-CCB2-877F-2A2CEC779566}"/>
                </a:ext>
              </a:extLst>
            </p:cNvPr>
            <p:cNvSpPr/>
            <p:nvPr/>
          </p:nvSpPr>
          <p:spPr>
            <a:xfrm>
              <a:off x="505651" y="4107730"/>
              <a:ext cx="8062088" cy="1772370"/>
            </a:xfrm>
            <a:prstGeom prst="rect">
              <a:avLst/>
            </a:prstGeom>
            <a:noFill/>
            <a:ln w="19050">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EAF3617B-3B85-4CB5-1A69-B182B5FCF908}"/>
                </a:ext>
              </a:extLst>
            </p:cNvPr>
            <p:cNvSpPr txBox="1"/>
            <p:nvPr/>
          </p:nvSpPr>
          <p:spPr>
            <a:xfrm>
              <a:off x="616252" y="3985335"/>
              <a:ext cx="3061895"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F08761"/>
                  </a:solidFill>
                  <a:latin typeface="Meiryo UI" panose="020B0604030504040204" pitchFamily="50" charset="-128"/>
                  <a:ea typeface="Meiryo UI" panose="020B0604030504040204" pitchFamily="50" charset="-128"/>
                </a:rPr>
                <a:t>▏</a:t>
              </a:r>
              <a:r>
                <a:rPr lang="ja-JP" altLang="en-US" sz="1400" b="1" i="0" u="none" strike="noStrike" baseline="0" dirty="0">
                  <a:solidFill>
                    <a:srgbClr val="F08761"/>
                  </a:solidFill>
                  <a:latin typeface="BIZ UDPゴシック" panose="020B0400000000000000" pitchFamily="50" charset="-128"/>
                  <a:ea typeface="BIZ UDPゴシック" panose="020B0400000000000000" pitchFamily="50" charset="-128"/>
                </a:rPr>
                <a:t>強引な勧誘は、契約取消しが可能</a:t>
              </a:r>
              <a:r>
                <a:rPr kumimoji="1" lang="ja-JP" altLang="en-US" sz="1400" b="1" dirty="0">
                  <a:solidFill>
                    <a:srgbClr val="F08761"/>
                  </a:solidFill>
                  <a:latin typeface="Meiryo UI" panose="020B0604030504040204" pitchFamily="50" charset="-128"/>
                  <a:ea typeface="Meiryo UI" panose="020B0604030504040204" pitchFamily="50" charset="-128"/>
                </a:rPr>
                <a:t>▕</a:t>
              </a:r>
              <a:endParaRPr lang="ja-JP" altLang="en-US" sz="1200" b="1" i="0" u="none" strike="noStrike" baseline="0" dirty="0">
                <a:solidFill>
                  <a:srgbClr val="F08761"/>
                </a:solidFill>
                <a:latin typeface="BIZ UDPゴシック" panose="020B0400000000000000" pitchFamily="50" charset="-128"/>
                <a:ea typeface="BIZ UDPゴシック" panose="020B0400000000000000" pitchFamily="50" charset="-128"/>
              </a:endParaRPr>
            </a:p>
          </p:txBody>
        </p:sp>
      </p:grpSp>
      <p:sp>
        <p:nvSpPr>
          <p:cNvPr id="29" name="テキスト ボックス 28">
            <a:extLst>
              <a:ext uri="{FF2B5EF4-FFF2-40B4-BE49-F238E27FC236}">
                <a16:creationId xmlns:a16="http://schemas.microsoft.com/office/drawing/2014/main" id="{4CC677C3-3AC9-B089-59E5-9EDBD116E1B0}"/>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graphicFrame>
        <p:nvGraphicFramePr>
          <p:cNvPr id="3" name="表 2">
            <a:extLst>
              <a:ext uri="{FF2B5EF4-FFF2-40B4-BE49-F238E27FC236}">
                <a16:creationId xmlns:a16="http://schemas.microsoft.com/office/drawing/2014/main" id="{79C35773-8C66-DEF8-23B4-1914EC35C496}"/>
              </a:ext>
            </a:extLst>
          </p:cNvPr>
          <p:cNvGraphicFramePr>
            <a:graphicFrameLocks noGrp="1"/>
          </p:cNvGraphicFramePr>
          <p:nvPr>
            <p:extLst>
              <p:ext uri="{D42A27DB-BD31-4B8C-83A1-F6EECF244321}">
                <p14:modId xmlns:p14="http://schemas.microsoft.com/office/powerpoint/2010/main" val="60965402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7428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AD0F-8E27-1B31-E02D-348C99234E61}"/>
            </a:ext>
          </a:extLst>
        </p:cNvPr>
        <p:cNvGrpSpPr/>
        <p:nvPr/>
      </p:nvGrpSpPr>
      <p:grpSpPr>
        <a:xfrm>
          <a:off x="0" y="0"/>
          <a:ext cx="0" cy="0"/>
          <a:chOff x="0" y="0"/>
          <a:chExt cx="0" cy="0"/>
        </a:xfrm>
      </p:grpSpPr>
      <p:graphicFrame>
        <p:nvGraphicFramePr>
          <p:cNvPr id="21" name="表 20">
            <a:extLst>
              <a:ext uri="{FF2B5EF4-FFF2-40B4-BE49-F238E27FC236}">
                <a16:creationId xmlns:a16="http://schemas.microsoft.com/office/drawing/2014/main" id="{158F4078-D427-5B4C-9575-8C5FEA02842E}"/>
              </a:ext>
            </a:extLst>
          </p:cNvPr>
          <p:cNvGraphicFramePr>
            <a:graphicFrameLocks noGrp="1"/>
          </p:cNvGraphicFramePr>
          <p:nvPr>
            <p:extLst>
              <p:ext uri="{D42A27DB-BD31-4B8C-83A1-F6EECF244321}">
                <p14:modId xmlns:p14="http://schemas.microsoft.com/office/powerpoint/2010/main" val="1435020085"/>
              </p:ext>
            </p:extLst>
          </p:nvPr>
        </p:nvGraphicFramePr>
        <p:xfrm>
          <a:off x="323850"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➏</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工事は一度で終わらず、次々と新たな工事契約を結ばせる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A2ADFF2F-EF45-25B7-255B-2E5BCA966302}"/>
              </a:ext>
            </a:extLst>
          </p:cNvPr>
          <p:cNvSpPr txBox="1"/>
          <p:nvPr/>
        </p:nvSpPr>
        <p:spPr>
          <a:xfrm>
            <a:off x="323850" y="1726338"/>
            <a:ext cx="5040000" cy="1920567"/>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一箇所の工事が終了しても、「別の箇所も必要だ」「もっと深刻な箇所が見つかった」と勧誘され、</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次々に工事の契約をさせられることがあります。</a:t>
            </a:r>
          </a:p>
          <a:p>
            <a:pPr algn="just">
              <a:lnSpc>
                <a:spcPts val="2800"/>
              </a:lnSpc>
            </a:pPr>
            <a:r>
              <a:rPr lang="ja-JP" altLang="en-US" dirty="0">
                <a:latin typeface="BIZ UDPゴシック" panose="020B0400000000000000" pitchFamily="50" charset="-128"/>
                <a:ea typeface="BIZ UDPゴシック" panose="020B0400000000000000" pitchFamily="50" charset="-128"/>
              </a:rPr>
              <a:t>その結果、トラブルの被害総額が大きくなることが</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あります。</a:t>
            </a:r>
          </a:p>
        </p:txBody>
      </p:sp>
      <p:sp>
        <p:nvSpPr>
          <p:cNvPr id="14" name="角丸四角形 8">
            <a:extLst>
              <a:ext uri="{FF2B5EF4-FFF2-40B4-BE49-F238E27FC236}">
                <a16:creationId xmlns:a16="http://schemas.microsoft.com/office/drawing/2014/main" id="{35DB8556-99A2-4389-D74F-9DAF5C1CF3BC}"/>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D6F10C9D-9B74-5A55-4036-838DDEED6840}"/>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pic>
        <p:nvPicPr>
          <p:cNvPr id="6" name="図 5" descr="設計図&#10;&#10;自動的に生成された説明">
            <a:extLst>
              <a:ext uri="{FF2B5EF4-FFF2-40B4-BE49-F238E27FC236}">
                <a16:creationId xmlns:a16="http://schemas.microsoft.com/office/drawing/2014/main" id="{9978B82E-A8CD-6C4F-52E2-0BD1BDF1C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942" y="1887338"/>
            <a:ext cx="2434320" cy="2732400"/>
          </a:xfrm>
          <a:prstGeom prst="rect">
            <a:avLst/>
          </a:prstGeom>
        </p:spPr>
      </p:pic>
      <p:graphicFrame>
        <p:nvGraphicFramePr>
          <p:cNvPr id="2" name="表 1">
            <a:extLst>
              <a:ext uri="{FF2B5EF4-FFF2-40B4-BE49-F238E27FC236}">
                <a16:creationId xmlns:a16="http://schemas.microsoft.com/office/drawing/2014/main" id="{E9A5F38A-0399-0317-B807-9AE5C1BB84FB}"/>
              </a:ext>
            </a:extLst>
          </p:cNvPr>
          <p:cNvGraphicFramePr>
            <a:graphicFrameLocks noGrp="1"/>
          </p:cNvGraphicFramePr>
          <p:nvPr>
            <p:extLst>
              <p:ext uri="{D42A27DB-BD31-4B8C-83A1-F6EECF244321}">
                <p14:modId xmlns:p14="http://schemas.microsoft.com/office/powerpoint/2010/main" val="103422023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7558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挿絵 が含まれている画像&#10;&#10;自動的に生成された説明">
            <a:extLst>
              <a:ext uri="{FF2B5EF4-FFF2-40B4-BE49-F238E27FC236}">
                <a16:creationId xmlns:a16="http://schemas.microsoft.com/office/drawing/2014/main" id="{577CA23E-ABC1-7C12-738F-363FE64EC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graphicFrame>
        <p:nvGraphicFramePr>
          <p:cNvPr id="21" name="表 20">
            <a:extLst>
              <a:ext uri="{FF2B5EF4-FFF2-40B4-BE49-F238E27FC236}">
                <a16:creationId xmlns:a16="http://schemas.microsoft.com/office/drawing/2014/main" id="{4ECC2728-8489-C75A-5588-D7E7A5A61231}"/>
              </a:ext>
            </a:extLst>
          </p:cNvPr>
          <p:cNvGraphicFramePr>
            <a:graphicFrameLocks noGrp="1"/>
          </p:cNvGraphicFramePr>
          <p:nvPr>
            <p:extLst>
              <p:ext uri="{D42A27DB-BD31-4B8C-83A1-F6EECF244321}">
                <p14:modId xmlns:p14="http://schemas.microsoft.com/office/powerpoint/2010/main" val="752709374"/>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高齢者（被害者）の「孤独感」に付け込んでくる悪質業者も</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43AB9818-5B0E-BA4F-A984-F8D496B9811F}"/>
              </a:ext>
            </a:extLst>
          </p:cNvPr>
          <p:cNvSpPr txBox="1"/>
          <p:nvPr/>
        </p:nvSpPr>
        <p:spPr>
          <a:xfrm>
            <a:off x="503240" y="2097713"/>
            <a:ext cx="5636304" cy="2170585"/>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悪質業者のなかには、孤独を感じている高齢者（被害者）に近づき、仲良くなることで、次々と工事契約を締結し、不要な工事を繰り返そうとするケースがあります。</a:t>
            </a:r>
          </a:p>
          <a:p>
            <a:pPr algn="just">
              <a:lnSpc>
                <a:spcPts val="2800"/>
              </a:lnSpc>
            </a:pPr>
            <a:r>
              <a:rPr lang="ja-JP" altLang="en-US" dirty="0">
                <a:latin typeface="BIZ UDPゴシック" panose="020B0400000000000000" pitchFamily="50" charset="-128"/>
                <a:ea typeface="BIZ UDPゴシック" panose="020B0400000000000000" pitchFamily="50" charset="-128"/>
              </a:rPr>
              <a:t>「無料で点検する」などと言って親切な業者だと思わせ、信頼関係ができあがった段階で工事契約の話を持ち</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掛けます。</a:t>
            </a:r>
          </a:p>
        </p:txBody>
      </p:sp>
      <p:sp>
        <p:nvSpPr>
          <p:cNvPr id="3" name="テキスト ボックス 2">
            <a:extLst>
              <a:ext uri="{FF2B5EF4-FFF2-40B4-BE49-F238E27FC236}">
                <a16:creationId xmlns:a16="http://schemas.microsoft.com/office/drawing/2014/main" id="{94D4667C-13AF-9E96-BBC5-2DD8CC8B5588}"/>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sp>
        <p:nvSpPr>
          <p:cNvPr id="16" name="四角形: 角を丸くする 15">
            <a:extLst>
              <a:ext uri="{FF2B5EF4-FFF2-40B4-BE49-F238E27FC236}">
                <a16:creationId xmlns:a16="http://schemas.microsoft.com/office/drawing/2014/main" id="{7DF0CA11-2D22-D820-CCCD-56A42D550948}"/>
              </a:ext>
            </a:extLst>
          </p:cNvPr>
          <p:cNvSpPr/>
          <p:nvPr/>
        </p:nvSpPr>
        <p:spPr>
          <a:xfrm>
            <a:off x="703100" y="4354470"/>
            <a:ext cx="7740000" cy="2059030"/>
          </a:xfrm>
          <a:prstGeom prst="roundRect">
            <a:avLst>
              <a:gd name="adj" fmla="val 1270"/>
            </a:avLst>
          </a:prstGeom>
          <a:solidFill>
            <a:schemeClr val="bg1"/>
          </a:solidFill>
          <a:ln w="19050">
            <a:solidFill>
              <a:srgbClr val="F087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graphicFrame>
        <p:nvGraphicFramePr>
          <p:cNvPr id="17" name="表 16">
            <a:extLst>
              <a:ext uri="{FF2B5EF4-FFF2-40B4-BE49-F238E27FC236}">
                <a16:creationId xmlns:a16="http://schemas.microsoft.com/office/drawing/2014/main" id="{72B5692C-5F33-13C9-1935-18989F982FBE}"/>
              </a:ext>
            </a:extLst>
          </p:cNvPr>
          <p:cNvGraphicFramePr>
            <a:graphicFrameLocks noGrp="1"/>
          </p:cNvGraphicFramePr>
          <p:nvPr>
            <p:extLst>
              <p:ext uri="{D42A27DB-BD31-4B8C-83A1-F6EECF244321}">
                <p14:modId xmlns:p14="http://schemas.microsoft.com/office/powerpoint/2010/main" val="1694408505"/>
              </p:ext>
            </p:extLst>
          </p:nvPr>
        </p:nvGraphicFramePr>
        <p:xfrm>
          <a:off x="991100" y="4498470"/>
          <a:ext cx="7164001" cy="1728000"/>
        </p:xfrm>
        <a:graphic>
          <a:graphicData uri="http://schemas.openxmlformats.org/drawingml/2006/table">
            <a:tbl>
              <a:tblPr firstRow="1" bandRow="1"/>
              <a:tblGrid>
                <a:gridCol w="396001">
                  <a:extLst>
                    <a:ext uri="{9D8B030D-6E8A-4147-A177-3AD203B41FA5}">
                      <a16:colId xmlns:a16="http://schemas.microsoft.com/office/drawing/2014/main" val="20000"/>
                    </a:ext>
                  </a:extLst>
                </a:gridCol>
                <a:gridCol w="6768000">
                  <a:extLst>
                    <a:ext uri="{9D8B030D-6E8A-4147-A177-3AD203B41FA5}">
                      <a16:colId xmlns:a16="http://schemas.microsoft.com/office/drawing/2014/main" val="20001"/>
                    </a:ext>
                  </a:extLst>
                </a:gridCol>
              </a:tblGrid>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被害総額が大きくなりやすい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悪質であることに高齢者本人が気づきにくい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r h="576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ほかの業者からも狙われることも</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710870"/>
                  </a:ext>
                </a:extLst>
              </a:tr>
            </a:tbl>
          </a:graphicData>
        </a:graphic>
      </p:graphicFrame>
      <p:pic>
        <p:nvPicPr>
          <p:cNvPr id="10" name="図 9" descr="おもちゃ, 部屋, 時計, マグカップ が含まれている画像&#10;&#10;自動的に生成された説明">
            <a:extLst>
              <a:ext uri="{FF2B5EF4-FFF2-40B4-BE49-F238E27FC236}">
                <a16:creationId xmlns:a16="http://schemas.microsoft.com/office/drawing/2014/main" id="{354EB1E7-9736-EC7B-87BF-0389C63DB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729" y="2374479"/>
            <a:ext cx="2220084" cy="1617051"/>
          </a:xfrm>
          <a:prstGeom prst="rect">
            <a:avLst/>
          </a:prstGeom>
        </p:spPr>
      </p:pic>
      <p:graphicFrame>
        <p:nvGraphicFramePr>
          <p:cNvPr id="5" name="表 4">
            <a:extLst>
              <a:ext uri="{FF2B5EF4-FFF2-40B4-BE49-F238E27FC236}">
                <a16:creationId xmlns:a16="http://schemas.microsoft.com/office/drawing/2014/main" id="{1F843351-A98C-B37D-FCFB-33C0E7A2A36D}"/>
              </a:ext>
            </a:extLst>
          </p:cNvPr>
          <p:cNvGraphicFramePr>
            <a:graphicFrameLocks noGrp="1"/>
          </p:cNvGraphicFramePr>
          <p:nvPr>
            <p:extLst>
              <p:ext uri="{D42A27DB-BD31-4B8C-83A1-F6EECF244321}">
                <p14:modId xmlns:p14="http://schemas.microsoft.com/office/powerpoint/2010/main" val="164076802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84077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C8343-675A-BACC-D047-798AED2BC023}"/>
            </a:ext>
          </a:extLst>
        </p:cNvPr>
        <p:cNvGrpSpPr/>
        <p:nvPr/>
      </p:nvGrpSpPr>
      <p:grpSpPr>
        <a:xfrm>
          <a:off x="0" y="0"/>
          <a:ext cx="0" cy="0"/>
          <a:chOff x="0" y="0"/>
          <a:chExt cx="0" cy="0"/>
        </a:xfrm>
      </p:grpSpPr>
      <p:sp>
        <p:nvSpPr>
          <p:cNvPr id="14" name="角丸四角形 8">
            <a:extLst>
              <a:ext uri="{FF2B5EF4-FFF2-40B4-BE49-F238E27FC236}">
                <a16:creationId xmlns:a16="http://schemas.microsoft.com/office/drawing/2014/main" id="{5233AC5F-297A-0C56-1297-62C01C48D57D}"/>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387647E-5722-98D5-9A0E-CE69118C7908}"/>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graphicFrame>
        <p:nvGraphicFramePr>
          <p:cNvPr id="11" name="表 10">
            <a:extLst>
              <a:ext uri="{FF2B5EF4-FFF2-40B4-BE49-F238E27FC236}">
                <a16:creationId xmlns:a16="http://schemas.microsoft.com/office/drawing/2014/main" id="{9246086F-4871-A3E9-6F5A-8B0ADC43A4B1}"/>
              </a:ext>
            </a:extLst>
          </p:cNvPr>
          <p:cNvGraphicFramePr>
            <a:graphicFrameLocks noGrp="1"/>
          </p:cNvGraphicFramePr>
          <p:nvPr>
            <p:extLst>
              <p:ext uri="{D42A27DB-BD31-4B8C-83A1-F6EECF244321}">
                <p14:modId xmlns:p14="http://schemas.microsoft.com/office/powerpoint/2010/main" val="1741951988"/>
              </p:ext>
            </p:extLst>
          </p:nvPr>
        </p:nvGraphicFramePr>
        <p:xfrm>
          <a:off x="717550" y="1408535"/>
          <a:ext cx="7730180" cy="432000"/>
        </p:xfrm>
        <a:graphic>
          <a:graphicData uri="http://schemas.openxmlformats.org/drawingml/2006/table">
            <a:tbl>
              <a:tblPr firstRow="1" bandRow="1"/>
              <a:tblGrid>
                <a:gridCol w="364944">
                  <a:extLst>
                    <a:ext uri="{9D8B030D-6E8A-4147-A177-3AD203B41FA5}">
                      <a16:colId xmlns:a16="http://schemas.microsoft.com/office/drawing/2014/main" val="20000"/>
                    </a:ext>
                  </a:extLst>
                </a:gridCol>
                <a:gridCol w="7365236">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被害総額が大きくなりやすい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5" name="テキスト ボックス 14">
            <a:extLst>
              <a:ext uri="{FF2B5EF4-FFF2-40B4-BE49-F238E27FC236}">
                <a16:creationId xmlns:a16="http://schemas.microsoft.com/office/drawing/2014/main" id="{CB27D076-30BA-6DD6-A9E1-53BA90E1D8DD}"/>
              </a:ext>
            </a:extLst>
          </p:cNvPr>
          <p:cNvSpPr txBox="1"/>
          <p:nvPr/>
        </p:nvSpPr>
        <p:spPr>
          <a:xfrm>
            <a:off x="717549" y="1840638"/>
            <a:ext cx="7730179" cy="1129719"/>
          </a:xfrm>
          <a:prstGeom prst="rect">
            <a:avLst/>
          </a:prstGeom>
          <a:noFill/>
        </p:spPr>
        <p:txBody>
          <a:bodyPr wrap="square" lIns="36000" tIns="108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高額な工事を繰り返し、被害総額が大きくなります。</a:t>
            </a:r>
          </a:p>
          <a:p>
            <a:pPr algn="just">
              <a:lnSpc>
                <a:spcPts val="2800"/>
              </a:lnSpc>
            </a:pPr>
            <a:r>
              <a:rPr lang="ja-JP" altLang="en-US" dirty="0">
                <a:latin typeface="BIZ UDPゴシック" panose="020B0400000000000000" pitchFamily="50" charset="-128"/>
                <a:ea typeface="BIZ UDPゴシック" panose="020B0400000000000000" pitchFamily="50" charset="-128"/>
              </a:rPr>
              <a:t>「工事をしていたら別の箇所も壊れていることを見つけた」「深刻だからもっと費用がかかる」などと嘘をつき、工事費用を大きくしようとします。</a:t>
            </a:r>
          </a:p>
        </p:txBody>
      </p:sp>
      <p:graphicFrame>
        <p:nvGraphicFramePr>
          <p:cNvPr id="18" name="表 17">
            <a:extLst>
              <a:ext uri="{FF2B5EF4-FFF2-40B4-BE49-F238E27FC236}">
                <a16:creationId xmlns:a16="http://schemas.microsoft.com/office/drawing/2014/main" id="{1D03443B-CF01-89B1-CD15-58E65B75890C}"/>
              </a:ext>
            </a:extLst>
          </p:cNvPr>
          <p:cNvGraphicFramePr>
            <a:graphicFrameLocks noGrp="1"/>
          </p:cNvGraphicFramePr>
          <p:nvPr>
            <p:extLst>
              <p:ext uri="{D42A27DB-BD31-4B8C-83A1-F6EECF244321}">
                <p14:modId xmlns:p14="http://schemas.microsoft.com/office/powerpoint/2010/main" val="864990946"/>
              </p:ext>
            </p:extLst>
          </p:nvPr>
        </p:nvGraphicFramePr>
        <p:xfrm>
          <a:off x="719139" y="3230642"/>
          <a:ext cx="7730180" cy="432000"/>
        </p:xfrm>
        <a:graphic>
          <a:graphicData uri="http://schemas.openxmlformats.org/drawingml/2006/table">
            <a:tbl>
              <a:tblPr firstRow="1" bandRow="1"/>
              <a:tblGrid>
                <a:gridCol w="364944">
                  <a:extLst>
                    <a:ext uri="{9D8B030D-6E8A-4147-A177-3AD203B41FA5}">
                      <a16:colId xmlns:a16="http://schemas.microsoft.com/office/drawing/2014/main" val="20000"/>
                    </a:ext>
                  </a:extLst>
                </a:gridCol>
                <a:gridCol w="7365236">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悪質であることに高齢者本人が気づきにくい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テキスト ボックス 18">
            <a:extLst>
              <a:ext uri="{FF2B5EF4-FFF2-40B4-BE49-F238E27FC236}">
                <a16:creationId xmlns:a16="http://schemas.microsoft.com/office/drawing/2014/main" id="{5D232CE6-5896-657D-77F7-E983A43346E1}"/>
              </a:ext>
            </a:extLst>
          </p:cNvPr>
          <p:cNvSpPr txBox="1"/>
          <p:nvPr/>
        </p:nvSpPr>
        <p:spPr>
          <a:xfrm>
            <a:off x="719138" y="3662745"/>
            <a:ext cx="7730179" cy="770646"/>
          </a:xfrm>
          <a:prstGeom prst="rect">
            <a:avLst/>
          </a:prstGeom>
          <a:noFill/>
        </p:spPr>
        <p:txBody>
          <a:bodyPr wrap="square" lIns="36000" tIns="108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仲良くなる（信用を得る）ことで、高齢者（被害者）に怪しまれにくく、被害に</a:t>
            </a:r>
            <a:r>
              <a:rPr lang="ja-JP" altLang="en-US" spc="-40" dirty="0">
                <a:latin typeface="BIZ UDPゴシック" panose="020B0400000000000000" pitchFamily="50" charset="-128"/>
                <a:ea typeface="BIZ UDPゴシック" panose="020B0400000000000000" pitchFamily="50" charset="-128"/>
              </a:rPr>
              <a:t>遭っている、ターゲットにされているということに気づかない可能性があります。</a:t>
            </a:r>
          </a:p>
        </p:txBody>
      </p:sp>
      <p:graphicFrame>
        <p:nvGraphicFramePr>
          <p:cNvPr id="20" name="表 19">
            <a:extLst>
              <a:ext uri="{FF2B5EF4-FFF2-40B4-BE49-F238E27FC236}">
                <a16:creationId xmlns:a16="http://schemas.microsoft.com/office/drawing/2014/main" id="{084275C6-B63E-986E-BCB0-DCA368682171}"/>
              </a:ext>
            </a:extLst>
          </p:cNvPr>
          <p:cNvGraphicFramePr>
            <a:graphicFrameLocks noGrp="1"/>
          </p:cNvGraphicFramePr>
          <p:nvPr>
            <p:extLst>
              <p:ext uri="{D42A27DB-BD31-4B8C-83A1-F6EECF244321}">
                <p14:modId xmlns:p14="http://schemas.microsoft.com/office/powerpoint/2010/main" val="1953694212"/>
              </p:ext>
            </p:extLst>
          </p:nvPr>
        </p:nvGraphicFramePr>
        <p:xfrm>
          <a:off x="719139" y="4764179"/>
          <a:ext cx="7730180" cy="432000"/>
        </p:xfrm>
        <a:graphic>
          <a:graphicData uri="http://schemas.openxmlformats.org/drawingml/2006/table">
            <a:tbl>
              <a:tblPr firstRow="1" bandRow="1"/>
              <a:tblGrid>
                <a:gridCol w="364944">
                  <a:extLst>
                    <a:ext uri="{9D8B030D-6E8A-4147-A177-3AD203B41FA5}">
                      <a16:colId xmlns:a16="http://schemas.microsoft.com/office/drawing/2014/main" val="20000"/>
                    </a:ext>
                  </a:extLst>
                </a:gridCol>
                <a:gridCol w="7365236">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ほかの業者からも狙われることも</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8C9CC499-C755-7903-B337-31AA45BCBC56}"/>
              </a:ext>
            </a:extLst>
          </p:cNvPr>
          <p:cNvSpPr txBox="1"/>
          <p:nvPr/>
        </p:nvSpPr>
        <p:spPr>
          <a:xfrm>
            <a:off x="719138" y="5196282"/>
            <a:ext cx="7730179" cy="1129719"/>
          </a:xfrm>
          <a:prstGeom prst="rect">
            <a:avLst/>
          </a:prstGeom>
          <a:noFill/>
        </p:spPr>
        <p:txBody>
          <a:bodyPr wrap="square" lIns="36000" tIns="108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この業者がほかの悪質業者とつながっている場合、工事以外にも「良い会社があるから」と紹介され、ほかの悪質業者からも狙われてしまうかもしれません。この場合、さらに被害が拡大してしまう危険性があります。</a:t>
            </a:r>
          </a:p>
        </p:txBody>
      </p:sp>
      <p:graphicFrame>
        <p:nvGraphicFramePr>
          <p:cNvPr id="4" name="表 3">
            <a:extLst>
              <a:ext uri="{FF2B5EF4-FFF2-40B4-BE49-F238E27FC236}">
                <a16:creationId xmlns:a16="http://schemas.microsoft.com/office/drawing/2014/main" id="{C389D986-AF99-8E80-9833-9BC05DCA1546}"/>
              </a:ext>
            </a:extLst>
          </p:cNvPr>
          <p:cNvGraphicFramePr>
            <a:graphicFrameLocks noGrp="1"/>
          </p:cNvGraphicFramePr>
          <p:nvPr>
            <p:extLst>
              <p:ext uri="{D42A27DB-BD31-4B8C-83A1-F6EECF244321}">
                <p14:modId xmlns:p14="http://schemas.microsoft.com/office/powerpoint/2010/main" val="175853169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22913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DA05-78BB-A966-DF65-6217FF143B34}"/>
            </a:ext>
          </a:extLst>
        </p:cNvPr>
        <p:cNvGrpSpPr/>
        <p:nvPr/>
      </p:nvGrpSpPr>
      <p:grpSpPr>
        <a:xfrm>
          <a:off x="0" y="0"/>
          <a:ext cx="0" cy="0"/>
          <a:chOff x="0" y="0"/>
          <a:chExt cx="0" cy="0"/>
        </a:xfrm>
      </p:grpSpPr>
      <p:pic>
        <p:nvPicPr>
          <p:cNvPr id="4" name="図 3" descr="挿絵 が含まれている画像&#10;&#10;自動的に生成された説明">
            <a:extLst>
              <a:ext uri="{FF2B5EF4-FFF2-40B4-BE49-F238E27FC236}">
                <a16:creationId xmlns:a16="http://schemas.microsoft.com/office/drawing/2014/main" id="{2B561614-3EDD-F7CD-75B5-B0141E739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graphicFrame>
        <p:nvGraphicFramePr>
          <p:cNvPr id="21" name="表 20">
            <a:extLst>
              <a:ext uri="{FF2B5EF4-FFF2-40B4-BE49-F238E27FC236}">
                <a16:creationId xmlns:a16="http://schemas.microsoft.com/office/drawing/2014/main" id="{4464E00A-65DE-6750-7679-DFE021CA61A1}"/>
              </a:ext>
            </a:extLst>
          </p:cNvPr>
          <p:cNvGraphicFramePr>
            <a:graphicFrameLocks noGrp="1"/>
          </p:cNvGraphicFramePr>
          <p:nvPr>
            <p:extLst>
              <p:ext uri="{D42A27DB-BD31-4B8C-83A1-F6EECF244321}">
                <p14:modId xmlns:p14="http://schemas.microsoft.com/office/powerpoint/2010/main" val="320690381"/>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住宅修理に「保険が使える」などと勧誘するケース</a:t>
                      </a:r>
                      <a:endPar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4" name="角丸四角形 8">
            <a:extLst>
              <a:ext uri="{FF2B5EF4-FFF2-40B4-BE49-F238E27FC236}">
                <a16:creationId xmlns:a16="http://schemas.microsoft.com/office/drawing/2014/main" id="{4E8F28B5-DCA0-D6BA-0E57-24BFF4ABA41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8D5EC153-9C21-82A4-9E9B-0CDDFA595AF0}"/>
              </a:ext>
            </a:extLst>
          </p:cNvPr>
          <p:cNvSpPr txBox="1"/>
          <p:nvPr/>
        </p:nvSpPr>
        <p:spPr>
          <a:xfrm>
            <a:off x="503238" y="2097713"/>
            <a:ext cx="7998825" cy="734294"/>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住宅修理などに関し、「保険が使える」などと勧誘してくるケースがあります。</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安易に契約せず、わからない場合には保険会社や保険代理店に相談しましょう。</a:t>
            </a:r>
          </a:p>
        </p:txBody>
      </p:sp>
      <p:sp>
        <p:nvSpPr>
          <p:cNvPr id="3" name="テキスト ボックス 2">
            <a:extLst>
              <a:ext uri="{FF2B5EF4-FFF2-40B4-BE49-F238E27FC236}">
                <a16:creationId xmlns:a16="http://schemas.microsoft.com/office/drawing/2014/main" id="{4A73B040-E698-CA78-7195-22FE04693FD2}"/>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不要な契約を結ばせる</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。どんな特徴がある？</a:t>
            </a:r>
          </a:p>
        </p:txBody>
      </p:sp>
      <p:grpSp>
        <p:nvGrpSpPr>
          <p:cNvPr id="22" name="グループ化 21">
            <a:extLst>
              <a:ext uri="{FF2B5EF4-FFF2-40B4-BE49-F238E27FC236}">
                <a16:creationId xmlns:a16="http://schemas.microsoft.com/office/drawing/2014/main" id="{2464132D-52E1-B7DC-3A5E-7AA7DD094602}"/>
              </a:ext>
            </a:extLst>
          </p:cNvPr>
          <p:cNvGrpSpPr/>
          <p:nvPr/>
        </p:nvGrpSpPr>
        <p:grpSpPr>
          <a:xfrm>
            <a:off x="601788" y="3273458"/>
            <a:ext cx="8099088" cy="1655999"/>
            <a:chOff x="601788" y="3273458"/>
            <a:chExt cx="8099088" cy="1655999"/>
          </a:xfrm>
        </p:grpSpPr>
        <p:sp>
          <p:nvSpPr>
            <p:cNvPr id="17" name="テキスト ボックス 16">
              <a:extLst>
                <a:ext uri="{FF2B5EF4-FFF2-40B4-BE49-F238E27FC236}">
                  <a16:creationId xmlns:a16="http://schemas.microsoft.com/office/drawing/2014/main" id="{10D4C2CD-AD75-E34B-D947-6A561AA86321}"/>
                </a:ext>
              </a:extLst>
            </p:cNvPr>
            <p:cNvSpPr txBox="1"/>
            <p:nvPr/>
          </p:nvSpPr>
          <p:spPr>
            <a:xfrm>
              <a:off x="702050" y="3417457"/>
              <a:ext cx="7998826" cy="1512000"/>
            </a:xfrm>
            <a:prstGeom prst="rect">
              <a:avLst/>
            </a:prstGeom>
            <a:noFill/>
            <a:ln w="19050">
              <a:solidFill>
                <a:srgbClr val="F08761"/>
              </a:solidFill>
            </a:ln>
          </p:spPr>
          <p:txBody>
            <a:bodyPr wrap="square" lIns="144000" tIns="252000" rIns="180000" bIns="108000">
              <a:spAutoFit/>
            </a:bodyPr>
            <a:lstStyle/>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「点検から保険金の請求までサポートします」と言われたが、サポート手数料が高い</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保険金から高額なサポート料金を払うと工事費が払えない</a:t>
              </a:r>
            </a:p>
            <a:p>
              <a:pPr marL="285750" indent="-285750" algn="just">
                <a:lnSpc>
                  <a:spcPts val="2500"/>
                </a:lnSpc>
                <a:spcBef>
                  <a:spcPts val="600"/>
                </a:spcBef>
                <a:buClr>
                  <a:srgbClr val="F08761"/>
                </a:buClr>
                <a:buFont typeface="Wingdings" panose="05000000000000000000" pitchFamily="2" charset="2"/>
                <a:buChar char="l"/>
              </a:pPr>
              <a:r>
                <a:rPr lang="ja-JP" altLang="en-US" sz="1600" dirty="0">
                  <a:latin typeface="BIZ UDPゴシック" panose="020B0400000000000000" pitchFamily="50" charset="-128"/>
                  <a:ea typeface="BIZ UDPゴシック" panose="020B0400000000000000" pitchFamily="50" charset="-128"/>
                </a:rPr>
                <a:t>保険金よりも工事費の方が高い</a:t>
              </a:r>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20" name="グループ化 19">
              <a:extLst>
                <a:ext uri="{FF2B5EF4-FFF2-40B4-BE49-F238E27FC236}">
                  <a16:creationId xmlns:a16="http://schemas.microsoft.com/office/drawing/2014/main" id="{BD7DCB0E-D3A8-42B6-3588-5ED43B2515A0}"/>
                </a:ext>
              </a:extLst>
            </p:cNvPr>
            <p:cNvGrpSpPr/>
            <p:nvPr/>
          </p:nvGrpSpPr>
          <p:grpSpPr>
            <a:xfrm>
              <a:off x="601788" y="3273458"/>
              <a:ext cx="4140000" cy="288000"/>
              <a:chOff x="601788" y="2939628"/>
              <a:chExt cx="4140000" cy="288000"/>
            </a:xfrm>
          </p:grpSpPr>
          <p:sp>
            <p:nvSpPr>
              <p:cNvPr id="18" name="四角形: 角を丸くする 17">
                <a:extLst>
                  <a:ext uri="{FF2B5EF4-FFF2-40B4-BE49-F238E27FC236}">
                    <a16:creationId xmlns:a16="http://schemas.microsoft.com/office/drawing/2014/main" id="{6C09725C-386D-7C4E-51E4-820C4DE0F0D1}"/>
                  </a:ext>
                </a:extLst>
              </p:cNvPr>
              <p:cNvSpPr/>
              <p:nvPr/>
            </p:nvSpPr>
            <p:spPr>
              <a:xfrm>
                <a:off x="601788" y="2939628"/>
                <a:ext cx="41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75B5674-8EB9-9118-B2BB-8A48F9D7FAB7}"/>
                  </a:ext>
                </a:extLst>
              </p:cNvPr>
              <p:cNvSpPr txBox="1"/>
              <p:nvPr/>
            </p:nvSpPr>
            <p:spPr>
              <a:xfrm>
                <a:off x="758938" y="2965327"/>
                <a:ext cx="3825700"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保険を使って修理しようとするトラブルの例</a:t>
                </a:r>
              </a:p>
            </p:txBody>
          </p:sp>
        </p:grpSp>
      </p:grpSp>
      <p:pic>
        <p:nvPicPr>
          <p:cNvPr id="10" name="図 9">
            <a:extLst>
              <a:ext uri="{FF2B5EF4-FFF2-40B4-BE49-F238E27FC236}">
                <a16:creationId xmlns:a16="http://schemas.microsoft.com/office/drawing/2014/main" id="{7D10F270-15BF-1BC1-1B3C-CCEE3ECA7DB5}"/>
              </a:ext>
            </a:extLst>
          </p:cNvPr>
          <p:cNvPicPr>
            <a:picLocks noChangeAspect="1"/>
          </p:cNvPicPr>
          <p:nvPr/>
        </p:nvPicPr>
        <p:blipFill rotWithShape="1">
          <a:blip r:embed="rId3">
            <a:extLst>
              <a:ext uri="{28A0092B-C50C-407E-A947-70E740481C1C}">
                <a14:useLocalDpi xmlns:a14="http://schemas.microsoft.com/office/drawing/2010/main" val="0"/>
              </a:ext>
            </a:extLst>
          </a:blip>
          <a:srcRect l="15343" t="19176" r="20583" b="14652"/>
          <a:stretch/>
        </p:blipFill>
        <p:spPr>
          <a:xfrm>
            <a:off x="7112963" y="4478704"/>
            <a:ext cx="1557742" cy="1668877"/>
          </a:xfrm>
          <a:prstGeom prst="rect">
            <a:avLst/>
          </a:prstGeom>
        </p:spPr>
      </p:pic>
      <p:graphicFrame>
        <p:nvGraphicFramePr>
          <p:cNvPr id="5" name="表 4">
            <a:extLst>
              <a:ext uri="{FF2B5EF4-FFF2-40B4-BE49-F238E27FC236}">
                <a16:creationId xmlns:a16="http://schemas.microsoft.com/office/drawing/2014/main" id="{9863D0F2-9FA9-AB5B-046F-373CE06B750D}"/>
              </a:ext>
            </a:extLst>
          </p:cNvPr>
          <p:cNvGraphicFramePr>
            <a:graphicFrameLocks noGrp="1"/>
          </p:cNvGraphicFramePr>
          <p:nvPr>
            <p:extLst>
              <p:ext uri="{D42A27DB-BD31-4B8C-83A1-F6EECF244321}">
                <p14:modId xmlns:p14="http://schemas.microsoft.com/office/powerpoint/2010/main" val="315103548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98986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9F63-93B6-6D7F-CDEC-2F1E70DB4255}"/>
            </a:ext>
          </a:extLst>
        </p:cNvPr>
        <p:cNvGrpSpPr/>
        <p:nvPr/>
      </p:nvGrpSpPr>
      <p:grpSpPr>
        <a:xfrm>
          <a:off x="0" y="0"/>
          <a:ext cx="0" cy="0"/>
          <a:chOff x="0" y="0"/>
          <a:chExt cx="0" cy="0"/>
        </a:xfrm>
      </p:grpSpPr>
      <p:graphicFrame>
        <p:nvGraphicFramePr>
          <p:cNvPr id="18" name="表 17">
            <a:extLst>
              <a:ext uri="{FF2B5EF4-FFF2-40B4-BE49-F238E27FC236}">
                <a16:creationId xmlns:a16="http://schemas.microsoft.com/office/drawing/2014/main" id="{020E763D-BD41-62F6-9B4C-F08306B6302C}"/>
              </a:ext>
            </a:extLst>
          </p:cNvPr>
          <p:cNvGraphicFramePr>
            <a:graphicFrameLocks noGrp="1"/>
          </p:cNvGraphicFramePr>
          <p:nvPr>
            <p:extLst>
              <p:ext uri="{D42A27DB-BD31-4B8C-83A1-F6EECF244321}">
                <p14:modId xmlns:p14="http://schemas.microsoft.com/office/powerpoint/2010/main" val="2995391911"/>
              </p:ext>
            </p:extLst>
          </p:nvPr>
        </p:nvGraphicFramePr>
        <p:xfrm>
          <a:off x="6095888" y="2417710"/>
          <a:ext cx="2880000" cy="4122000"/>
        </p:xfrm>
        <a:graphic>
          <a:graphicData uri="http://schemas.openxmlformats.org/drawingml/2006/table">
            <a:tbl>
              <a:tblPr firstRow="1" bandRow="1"/>
              <a:tblGrid>
                <a:gridCol w="2880000">
                  <a:extLst>
                    <a:ext uri="{9D8B030D-6E8A-4147-A177-3AD203B41FA5}">
                      <a16:colId xmlns:a16="http://schemas.microsoft.com/office/drawing/2014/main" val="20001"/>
                    </a:ext>
                  </a:extLst>
                </a:gridCol>
              </a:tblGrid>
              <a:tr h="1080000">
                <a:tc>
                  <a:txBody>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➌</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2100"/>
                        </a:lnSpc>
                        <a:spcBef>
                          <a:spcPts val="600"/>
                        </a:spcBef>
                        <a:spcAft>
                          <a:spcPts val="0"/>
                        </a:spcAft>
                        <a:buClrTx/>
                        <a:buSzTx/>
                        <a:buFontTx/>
                        <a:buNone/>
                        <a:tabLst/>
                        <a:defRPr/>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スマホで見せられた画像（ニセモノ）</a:t>
                      </a:r>
                    </a:p>
                  </a:txBody>
                  <a:tcPr marL="108000" marR="108000" marT="36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0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9693391"/>
                  </a:ext>
                </a:extLst>
              </a:tr>
              <a:tr h="1782000">
                <a:tc>
                  <a:txBody>
                    <a:bodyPr/>
                    <a:lstStyle/>
                    <a:p>
                      <a:pPr algn="just">
                        <a:lnSpc>
                          <a:spcPts val="1900"/>
                        </a:lnSpc>
                      </a:pPr>
                      <a:r>
                        <a:rPr kumimoji="1" lang="ja-JP" altLang="en-US" sz="145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消費者の不安をあおる手口です。画像は加工されたものかもしれない、と</a:t>
                      </a:r>
                      <a:r>
                        <a:rPr kumimoji="1" lang="ja-JP" altLang="en-US"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いう</a:t>
                      </a:r>
                      <a:r>
                        <a:rPr kumimoji="1" lang="ja-JP" altLang="en-US" sz="145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認識を持つことが</a:t>
                      </a:r>
                      <a:br>
                        <a:rPr kumimoji="1" lang="en-US" altLang="ja-JP" sz="145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45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大切です。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14" name="表 13">
            <a:extLst>
              <a:ext uri="{FF2B5EF4-FFF2-40B4-BE49-F238E27FC236}">
                <a16:creationId xmlns:a16="http://schemas.microsoft.com/office/drawing/2014/main" id="{8B833701-9268-F39A-6375-C8750E4BAD40}"/>
              </a:ext>
            </a:extLst>
          </p:cNvPr>
          <p:cNvGraphicFramePr>
            <a:graphicFrameLocks noGrp="1"/>
          </p:cNvGraphicFramePr>
          <p:nvPr>
            <p:extLst>
              <p:ext uri="{D42A27DB-BD31-4B8C-83A1-F6EECF244321}">
                <p14:modId xmlns:p14="http://schemas.microsoft.com/office/powerpoint/2010/main" val="3740484200"/>
              </p:ext>
            </p:extLst>
          </p:nvPr>
        </p:nvGraphicFramePr>
        <p:xfrm>
          <a:off x="3159069" y="2421791"/>
          <a:ext cx="2880000" cy="4121512"/>
        </p:xfrm>
        <a:graphic>
          <a:graphicData uri="http://schemas.openxmlformats.org/drawingml/2006/table">
            <a:tbl>
              <a:tblPr firstRow="1" bandRow="1"/>
              <a:tblGrid>
                <a:gridCol w="2880000">
                  <a:extLst>
                    <a:ext uri="{9D8B030D-6E8A-4147-A177-3AD203B41FA5}">
                      <a16:colId xmlns:a16="http://schemas.microsoft.com/office/drawing/2014/main" val="20001"/>
                    </a:ext>
                  </a:extLst>
                </a:gridCol>
              </a:tblGrid>
              <a:tr h="1080000">
                <a:tc>
                  <a:txBody>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➋</a:t>
                      </a:r>
                      <a:endParaRPr kumimoji="1" lang="en-US" altLang="ja-JP" sz="2000" b="0" dirty="0">
                        <a:solidFill>
                          <a:srgbClr val="F08761"/>
                        </a:solidFill>
                        <a:latin typeface="ＭＳ Ｐゴシック" panose="020B0600070205080204" pitchFamily="50" charset="-128"/>
                        <a:ea typeface="ＭＳ Ｐゴシック" panose="020B0600070205080204" pitchFamily="50" charset="-128"/>
                      </a:endParaRPr>
                    </a:p>
                    <a:p>
                      <a:pPr marL="0" marR="0" lvl="0" indent="0" algn="ctr" defTabSz="914400" rtl="0" eaLnBrk="1" fontAlgn="auto" latinLnBrk="0" hangingPunct="1">
                        <a:lnSpc>
                          <a:spcPts val="2100"/>
                        </a:lnSpc>
                        <a:spcBef>
                          <a:spcPts val="600"/>
                        </a:spcBef>
                        <a:spcAft>
                          <a:spcPts val="0"/>
                        </a:spcAft>
                        <a:buClrTx/>
                        <a:buSzTx/>
                        <a:buFontTx/>
                        <a:buNone/>
                        <a:tabLst/>
                        <a:defRPr/>
                      </a:pPr>
                      <a:r>
                        <a:rPr kumimoji="1" lang="ja-JP" altLang="en-US" sz="1800" b="1" spc="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無料で点検しようとする</a:t>
                      </a:r>
                      <a:endPar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36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0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383321"/>
                  </a:ext>
                </a:extLst>
              </a:tr>
              <a:tr h="1781512">
                <a:tc>
                  <a:txBody>
                    <a:bodyPr/>
                    <a:lstStyle/>
                    <a:p>
                      <a:pPr algn="just">
                        <a:lnSpc>
                          <a:spcPts val="2100"/>
                        </a:lnSpc>
                      </a:pPr>
                      <a:r>
                        <a:rPr kumimoji="1" lang="ja-JP" altLang="en-US" sz="1500" b="0" spc="-20" baseline="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本来費用がかかるはずの作業について、無償で対応してくれる場合には、何かしら理由があるのではないか、一度考える必要があります。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graphicFrame>
        <p:nvGraphicFramePr>
          <p:cNvPr id="13" name="表 12">
            <a:extLst>
              <a:ext uri="{FF2B5EF4-FFF2-40B4-BE49-F238E27FC236}">
                <a16:creationId xmlns:a16="http://schemas.microsoft.com/office/drawing/2014/main" id="{80143B8E-4299-27FC-1677-0550268F09D2}"/>
              </a:ext>
            </a:extLst>
          </p:cNvPr>
          <p:cNvGraphicFramePr>
            <a:graphicFrameLocks noGrp="1"/>
          </p:cNvGraphicFramePr>
          <p:nvPr>
            <p:extLst>
              <p:ext uri="{D42A27DB-BD31-4B8C-83A1-F6EECF244321}">
                <p14:modId xmlns:p14="http://schemas.microsoft.com/office/powerpoint/2010/main" val="2578576868"/>
              </p:ext>
            </p:extLst>
          </p:nvPr>
        </p:nvGraphicFramePr>
        <p:xfrm>
          <a:off x="222250" y="2421791"/>
          <a:ext cx="2880000" cy="4121512"/>
        </p:xfrm>
        <a:graphic>
          <a:graphicData uri="http://schemas.openxmlformats.org/drawingml/2006/table">
            <a:tbl>
              <a:tblPr firstRow="1" bandRow="1"/>
              <a:tblGrid>
                <a:gridCol w="2880000">
                  <a:extLst>
                    <a:ext uri="{9D8B030D-6E8A-4147-A177-3AD203B41FA5}">
                      <a16:colId xmlns:a16="http://schemas.microsoft.com/office/drawing/2014/main" val="20001"/>
                    </a:ext>
                  </a:extLst>
                </a:gridCol>
              </a:tblGrid>
              <a:tr h="1080000">
                <a:tc>
                  <a:txBody>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2000" b="0" dirty="0">
                          <a:solidFill>
                            <a:srgbClr val="F08761"/>
                          </a:solidFill>
                          <a:latin typeface="ＭＳ Ｐゴシック" panose="020B0600070205080204" pitchFamily="50" charset="-128"/>
                          <a:ea typeface="ＭＳ Ｐゴシック" panose="020B0600070205080204" pitchFamily="50" charset="-128"/>
                        </a:rPr>
                        <a:t>➊</a:t>
                      </a:r>
                    </a:p>
                    <a:p>
                      <a:pPr algn="ctr">
                        <a:lnSpc>
                          <a:spcPts val="2100"/>
                        </a:lnSpc>
                        <a:spcBef>
                          <a:spcPts val="600"/>
                        </a:spcBef>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飛び込みで</a:t>
                      </a:r>
                      <a:br>
                        <a:rPr kumimoji="1" lang="en-US" altLang="ja-JP"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突然訪問してくる</a:t>
                      </a:r>
                    </a:p>
                  </a:txBody>
                  <a:tcPr marL="108000" marR="108000" marT="36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solidFill>
                        <a:srgbClr val="F0876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0000">
                <a:tc>
                  <a:txBody>
                    <a:bodyPr/>
                    <a:lstStyle/>
                    <a:p>
                      <a:pPr algn="ctr">
                        <a:lnSpc>
                          <a:spcPts val="3000"/>
                        </a:lnSpc>
                      </a:pPr>
                      <a:endPar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108000" marT="108000" marB="108000" anchor="ctr">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762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909530"/>
                  </a:ext>
                </a:extLst>
              </a:tr>
              <a:tr h="1781512">
                <a:tc>
                  <a:txBody>
                    <a:bodyPr/>
                    <a:lstStyle/>
                    <a:p>
                      <a:pPr algn="just">
                        <a:lnSpc>
                          <a:spcPts val="2100"/>
                        </a:lnSpc>
                      </a:pPr>
                      <a:r>
                        <a:rPr kumimoji="1" lang="ja-JP" altLang="en-US" sz="15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事業者が飛び込みで訪問してきて、勧誘される場合には、よく注意する必要があります。</a:t>
                      </a:r>
                    </a:p>
                  </a:txBody>
                  <a:tcPr marL="108000" marR="108000" marT="108000" marB="108000" anchor="b">
                    <a:lnL w="19050" cap="flat" cmpd="sng" algn="ctr">
                      <a:solidFill>
                        <a:srgbClr val="F08761"/>
                      </a:solidFill>
                      <a:prstDash val="solid"/>
                      <a:round/>
                      <a:headEnd type="none" w="med" len="med"/>
                      <a:tailEnd type="none" w="med" len="med"/>
                    </a:lnL>
                    <a:lnR w="19050" cap="flat" cmpd="sng" algn="ctr">
                      <a:solidFill>
                        <a:srgbClr val="F0876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bl>
          </a:graphicData>
        </a:graphic>
      </p:graphicFrame>
      <p:sp>
        <p:nvSpPr>
          <p:cNvPr id="3" name="角丸四角形 8">
            <a:extLst>
              <a:ext uri="{FF2B5EF4-FFF2-40B4-BE49-F238E27FC236}">
                <a16:creationId xmlns:a16="http://schemas.microsoft.com/office/drawing/2014/main" id="{AA31A572-9D9F-FE05-B307-31CB3BC8A8A0}"/>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945DF4AD-0B29-8A17-8782-B4C76350EBB9}"/>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「悪質業者の手口だ」</a:t>
            </a:r>
            <a:r>
              <a:rPr lang="ja-JP" altLang="en-US" sz="2200" b="1">
                <a:latin typeface="BIZ UDPゴシック" panose="020B0400000000000000" pitchFamily="50" charset="-128"/>
                <a:ea typeface="BIZ UDPゴシック" panose="020B0400000000000000" pitchFamily="50" charset="-128"/>
              </a:rPr>
              <a:t>と気づくには</a:t>
            </a:r>
            <a:endParaRPr lang="ja-JP" altLang="en-US" sz="2200" b="1"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1140F0-ED3C-E512-F088-0A797537C412}"/>
              </a:ext>
            </a:extLst>
          </p:cNvPr>
          <p:cNvSpPr txBox="1"/>
          <p:nvPr/>
        </p:nvSpPr>
        <p:spPr>
          <a:xfrm>
            <a:off x="336550" y="1535207"/>
            <a:ext cx="8483600" cy="779179"/>
          </a:xfrm>
          <a:prstGeom prst="rect">
            <a:avLst/>
          </a:prstGeom>
          <a:noFill/>
        </p:spPr>
        <p:txBody>
          <a:bodyPr wrap="square" lIns="0" tIns="72000" rIns="0" bIns="0" anchor="t" anchorCtr="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rPr>
              <a:t>例えば、事例の主人公が「これは悪質業者の手口だ」と気づくためには、</a:t>
            </a:r>
            <a:r>
              <a:rPr lang="ja-JP" altLang="en-US" spc="-30" dirty="0">
                <a:latin typeface="BIZ UDPゴシック" panose="020B0400000000000000" pitchFamily="50" charset="-128"/>
                <a:ea typeface="BIZ UDPゴシック" panose="020B0400000000000000" pitchFamily="50" charset="-128"/>
              </a:rPr>
              <a:t>以下のポイントに注意をする必要があります。</a:t>
            </a:r>
          </a:p>
        </p:txBody>
      </p:sp>
      <p:pic>
        <p:nvPicPr>
          <p:cNvPr id="5" name="図 4">
            <a:extLst>
              <a:ext uri="{FF2B5EF4-FFF2-40B4-BE49-F238E27FC236}">
                <a16:creationId xmlns:a16="http://schemas.microsoft.com/office/drawing/2014/main" id="{25988168-F3A2-25C5-D457-762E50951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3045" y="3481010"/>
            <a:ext cx="2005687" cy="1840325"/>
          </a:xfrm>
          <a:prstGeom prst="rect">
            <a:avLst/>
          </a:prstGeom>
        </p:spPr>
      </p:pic>
      <p:pic>
        <p:nvPicPr>
          <p:cNvPr id="10" name="図 9" descr="テキスト&#10;&#10;中程度の精度で自動的に生成された説明">
            <a:extLst>
              <a:ext uri="{FF2B5EF4-FFF2-40B4-BE49-F238E27FC236}">
                <a16:creationId xmlns:a16="http://schemas.microsoft.com/office/drawing/2014/main" id="{ACBA9A66-4E3D-311A-B9E4-7008D652C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439" y="3497964"/>
            <a:ext cx="1637622" cy="2112372"/>
          </a:xfrm>
          <a:prstGeom prst="rect">
            <a:avLst/>
          </a:prstGeom>
        </p:spPr>
      </p:pic>
      <p:pic>
        <p:nvPicPr>
          <p:cNvPr id="12" name="図 11" descr="ダイアグラム&#10;&#10;低い精度で自動的に生成された説明">
            <a:extLst>
              <a:ext uri="{FF2B5EF4-FFF2-40B4-BE49-F238E27FC236}">
                <a16:creationId xmlns:a16="http://schemas.microsoft.com/office/drawing/2014/main" id="{DAD63CAC-0661-A441-57EE-C7E5E3298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671" y="3429000"/>
            <a:ext cx="2178797" cy="1659467"/>
          </a:xfrm>
          <a:prstGeom prst="rect">
            <a:avLst/>
          </a:prstGeom>
        </p:spPr>
      </p:pic>
      <p:graphicFrame>
        <p:nvGraphicFramePr>
          <p:cNvPr id="4" name="表 3">
            <a:extLst>
              <a:ext uri="{FF2B5EF4-FFF2-40B4-BE49-F238E27FC236}">
                <a16:creationId xmlns:a16="http://schemas.microsoft.com/office/drawing/2014/main" id="{C0951CCD-5B41-C789-7D3B-1BC2A3F914B3}"/>
              </a:ext>
            </a:extLst>
          </p:cNvPr>
          <p:cNvGraphicFramePr>
            <a:graphicFrameLocks noGrp="1"/>
          </p:cNvGraphicFramePr>
          <p:nvPr>
            <p:extLst>
              <p:ext uri="{D42A27DB-BD31-4B8C-83A1-F6EECF244321}">
                <p14:modId xmlns:p14="http://schemas.microsoft.com/office/powerpoint/2010/main" val="424598968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訪問販売（点検商法）によるトラブルに遭う前に！異変に「気づく」ポイント</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06788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a:extLst>
              <a:ext uri="{FF2B5EF4-FFF2-40B4-BE49-F238E27FC236}">
                <a16:creationId xmlns:a16="http://schemas.microsoft.com/office/drawing/2014/main" id="{E8B7E5E4-78DD-DE78-3F8C-2EDD377FB44A}"/>
              </a:ext>
            </a:extLst>
          </p:cNvPr>
          <p:cNvSpPr/>
          <p:nvPr/>
        </p:nvSpPr>
        <p:spPr>
          <a:xfrm>
            <a:off x="203200" y="1061276"/>
            <a:ext cx="8706800" cy="5264910"/>
          </a:xfrm>
          <a:prstGeom prst="roundRect">
            <a:avLst>
              <a:gd name="adj" fmla="val 3854"/>
            </a:avLst>
          </a:prstGeom>
          <a:solidFill>
            <a:srgbClr val="FADACE"/>
          </a:solidFill>
          <a:ln w="19050">
            <a:solidFill>
              <a:srgbClr val="F0876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rgbClr val="155CAF"/>
              </a:solidFill>
            </a:endParaRPr>
          </a:p>
        </p:txBody>
      </p:sp>
      <p:sp>
        <p:nvSpPr>
          <p:cNvPr id="18" name="1年間預けて…">
            <a:extLst>
              <a:ext uri="{FF2B5EF4-FFF2-40B4-BE49-F238E27FC236}">
                <a16:creationId xmlns:a16="http://schemas.microsoft.com/office/drawing/2014/main" id="{7B2211FD-ED90-1C95-F329-63611968A4EA}"/>
              </a:ext>
            </a:extLst>
          </p:cNvPr>
          <p:cNvSpPr txBox="1"/>
          <p:nvPr/>
        </p:nvSpPr>
        <p:spPr>
          <a:xfrm>
            <a:off x="386675" y="1673310"/>
            <a:ext cx="8370651" cy="4498890"/>
          </a:xfrm>
          <a:prstGeom prst="roundRect">
            <a:avLst>
              <a:gd name="adj" fmla="val 3604"/>
            </a:avLst>
          </a:prstGeom>
          <a:solidFill>
            <a:schemeClr val="bg1"/>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08000" rIns="180000" bIns="144000" numCol="1" anchor="t">
            <a:noAutofit/>
          </a:bodyPr>
          <a:lstStyle/>
          <a:p>
            <a:pPr algn="just">
              <a:lnSpc>
                <a:spcPts val="3000"/>
              </a:lnSpc>
              <a:defRPr sz="2400">
                <a:latin typeface="+mn-lt"/>
                <a:ea typeface="+mn-ea"/>
                <a:cs typeface="+mn-cs"/>
                <a:sym typeface="BIZ UDPGothic"/>
              </a:defRPr>
            </a:pPr>
            <a:r>
              <a:rPr lang="ja-JP" altLang="en-US" sz="2000" b="1" dirty="0">
                <a:latin typeface="BIZ UDPゴシック" panose="020B0400000000000000" pitchFamily="50" charset="-128"/>
                <a:ea typeface="BIZ UDPゴシック" panose="020B0400000000000000" pitchFamily="50" charset="-128"/>
              </a:rPr>
              <a:t>事例のような</a:t>
            </a:r>
            <a:r>
              <a:rPr lang="zh-TW" altLang="en-US" sz="2000" b="1" dirty="0">
                <a:latin typeface="BIZ UDPゴシック" panose="020B0400000000000000" pitchFamily="50" charset="-128"/>
                <a:ea typeface="BIZ UDPゴシック" panose="020B0400000000000000" pitchFamily="50" charset="-128"/>
              </a:rPr>
              <a:t>訪問販売（点検商法）</a:t>
            </a:r>
            <a:r>
              <a:rPr lang="ja-JP" altLang="en-US" sz="2000" b="1" dirty="0">
                <a:latin typeface="BIZ UDPゴシック" panose="020B0400000000000000" pitchFamily="50" charset="-128"/>
                <a:ea typeface="BIZ UDPゴシック" panose="020B0400000000000000" pitchFamily="50" charset="-128"/>
              </a:rPr>
              <a:t>によるトラブルについて、相談件数が増加しています。高齢者の一人暮らしが狙われるケースが多くなっています。また、突然訪問してきて一方的に押し進めようとすることから、「押しに弱い」「断ることが苦手」という方もよく注意しましょう。</a:t>
            </a:r>
          </a:p>
        </p:txBody>
      </p:sp>
      <p:grpSp>
        <p:nvGrpSpPr>
          <p:cNvPr id="13" name="グループ化 12">
            <a:extLst>
              <a:ext uri="{FF2B5EF4-FFF2-40B4-BE49-F238E27FC236}">
                <a16:creationId xmlns:a16="http://schemas.microsoft.com/office/drawing/2014/main" id="{476CC5DE-DC62-3D3B-314A-199FFD2E2BD1}"/>
              </a:ext>
            </a:extLst>
          </p:cNvPr>
          <p:cNvGrpSpPr/>
          <p:nvPr/>
        </p:nvGrpSpPr>
        <p:grpSpPr>
          <a:xfrm>
            <a:off x="1872000" y="1048578"/>
            <a:ext cx="5400000" cy="540000"/>
            <a:chOff x="1872000" y="1048578"/>
            <a:chExt cx="5400000" cy="540000"/>
          </a:xfrm>
        </p:grpSpPr>
        <p:sp>
          <p:nvSpPr>
            <p:cNvPr id="23" name="角丸四角形 8">
              <a:extLst>
                <a:ext uri="{FF2B5EF4-FFF2-40B4-BE49-F238E27FC236}">
                  <a16:creationId xmlns:a16="http://schemas.microsoft.com/office/drawing/2014/main" id="{999974B7-1A76-6D39-D422-90EC9016BBAE}"/>
                </a:ext>
              </a:extLst>
            </p:cNvPr>
            <p:cNvSpPr/>
            <p:nvPr/>
          </p:nvSpPr>
          <p:spPr bwMode="auto">
            <a:xfrm rot="10800000" flipH="1" flipV="1">
              <a:off x="1872000" y="1048578"/>
              <a:ext cx="5400000" cy="540000"/>
            </a:xfrm>
            <a:prstGeom prst="roundRect">
              <a:avLst>
                <a:gd name="adj" fmla="val 11496"/>
              </a:avLst>
            </a:prstGeom>
            <a:solidFill>
              <a:srgbClr val="F0876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CE010ECA-D706-758F-9843-5279FE61CA91}"/>
                </a:ext>
              </a:extLst>
            </p:cNvPr>
            <p:cNvSpPr txBox="1"/>
            <p:nvPr/>
          </p:nvSpPr>
          <p:spPr>
            <a:xfrm>
              <a:off x="2484000" y="1146007"/>
              <a:ext cx="4176000" cy="370542"/>
            </a:xfrm>
            <a:prstGeom prst="rect">
              <a:avLst/>
            </a:prstGeom>
            <a:noFill/>
          </p:spPr>
          <p:txBody>
            <a:bodyPr wrap="square" lIns="36000" tIns="36000" rIns="36000" bIns="36000" anchor="t" anchorCtr="0">
              <a:spAutoFit/>
            </a:bodyPr>
            <a:lstStyle/>
            <a:p>
              <a:pPr algn="ctr">
                <a:lnSpc>
                  <a:spcPts val="2700"/>
                </a:lnSpc>
              </a:pPr>
              <a:r>
                <a:rPr lang="ja-JP" altLang="en-US" sz="2000" b="1" dirty="0">
                  <a:solidFill>
                    <a:schemeClr val="bg1"/>
                  </a:solidFill>
                  <a:latin typeface="BIZ UDPゴシック" panose="020B0400000000000000" pitchFamily="50" charset="-128"/>
                  <a:ea typeface="BIZ UDPゴシック" panose="020B0400000000000000" pitchFamily="50" charset="-128"/>
                </a:rPr>
                <a:t>こんな人は要注意！</a:t>
              </a:r>
            </a:p>
          </p:txBody>
        </p:sp>
      </p:grpSp>
      <p:graphicFrame>
        <p:nvGraphicFramePr>
          <p:cNvPr id="35" name="表 34">
            <a:extLst>
              <a:ext uri="{FF2B5EF4-FFF2-40B4-BE49-F238E27FC236}">
                <a16:creationId xmlns:a16="http://schemas.microsoft.com/office/drawing/2014/main" id="{C13D2086-6906-DBC8-B1D4-068993E3270C}"/>
              </a:ext>
            </a:extLst>
          </p:cNvPr>
          <p:cNvGraphicFramePr>
            <a:graphicFrameLocks noGrp="1"/>
          </p:cNvGraphicFramePr>
          <p:nvPr>
            <p:extLst>
              <p:ext uri="{D42A27DB-BD31-4B8C-83A1-F6EECF244321}">
                <p14:modId xmlns:p14="http://schemas.microsoft.com/office/powerpoint/2010/main" val="4142922691"/>
              </p:ext>
            </p:extLst>
          </p:nvPr>
        </p:nvGraphicFramePr>
        <p:xfrm>
          <a:off x="594374" y="3699326"/>
          <a:ext cx="2160000" cy="612000"/>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ctr">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高齢者</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9" name="表 38">
            <a:extLst>
              <a:ext uri="{FF2B5EF4-FFF2-40B4-BE49-F238E27FC236}">
                <a16:creationId xmlns:a16="http://schemas.microsoft.com/office/drawing/2014/main" id="{521304C8-4963-DC4E-DBE3-3379DE682915}"/>
              </a:ext>
            </a:extLst>
          </p:cNvPr>
          <p:cNvGraphicFramePr>
            <a:graphicFrameLocks noGrp="1"/>
          </p:cNvGraphicFramePr>
          <p:nvPr>
            <p:extLst>
              <p:ext uri="{D42A27DB-BD31-4B8C-83A1-F6EECF244321}">
                <p14:modId xmlns:p14="http://schemas.microsoft.com/office/powerpoint/2010/main" val="3095736441"/>
              </p:ext>
            </p:extLst>
          </p:nvPr>
        </p:nvGraphicFramePr>
        <p:xfrm>
          <a:off x="3480737" y="3699326"/>
          <a:ext cx="2160000" cy="652674"/>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一人暮らしで、自宅にいることが多い人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0" name="表 39">
            <a:extLst>
              <a:ext uri="{FF2B5EF4-FFF2-40B4-BE49-F238E27FC236}">
                <a16:creationId xmlns:a16="http://schemas.microsoft.com/office/drawing/2014/main" id="{D6B41259-1D04-1B1D-C65E-9533E328EE4F}"/>
              </a:ext>
            </a:extLst>
          </p:cNvPr>
          <p:cNvGraphicFramePr>
            <a:graphicFrameLocks noGrp="1"/>
          </p:cNvGraphicFramePr>
          <p:nvPr>
            <p:extLst>
              <p:ext uri="{D42A27DB-BD31-4B8C-83A1-F6EECF244321}">
                <p14:modId xmlns:p14="http://schemas.microsoft.com/office/powerpoint/2010/main" val="299989620"/>
              </p:ext>
            </p:extLst>
          </p:nvPr>
        </p:nvGraphicFramePr>
        <p:xfrm>
          <a:off x="6367099" y="3699326"/>
          <a:ext cx="2160000" cy="652674"/>
        </p:xfrm>
        <a:graphic>
          <a:graphicData uri="http://schemas.openxmlformats.org/drawingml/2006/table">
            <a:tbl>
              <a:tblPr firstRow="1" bandRow="1"/>
              <a:tblGrid>
                <a:gridCol w="2160000">
                  <a:extLst>
                    <a:ext uri="{9D8B030D-6E8A-4147-A177-3AD203B41FA5}">
                      <a16:colId xmlns:a16="http://schemas.microsoft.com/office/drawing/2014/main" val="20001"/>
                    </a:ext>
                  </a:extLst>
                </a:gridCol>
              </a:tblGrid>
              <a:tr h="612000">
                <a:tc>
                  <a:txBody>
                    <a:bodyPr/>
                    <a:lstStyle/>
                    <a:p>
                      <a:pPr algn="just">
                        <a:lnSpc>
                          <a:spcPts val="24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押しに弱く、ハッキリ</a:t>
                      </a:r>
                      <a:br>
                        <a:rPr kumimoji="1" lang="en-US" altLang="ja-JP"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b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言うことが苦手な人</a:t>
                      </a:r>
                    </a:p>
                  </a:txBody>
                  <a:tcPr marL="108000" marR="0" marT="18000" marB="72000" anchor="ctr">
                    <a:lnL w="76200" cap="flat" cmpd="sng" algn="ctr">
                      <a:solidFill>
                        <a:srgbClr val="F08761"/>
                      </a:solid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1" name="図 10" descr="文字が書かれている&#10;&#10;自動的に生成された説明">
            <a:extLst>
              <a:ext uri="{FF2B5EF4-FFF2-40B4-BE49-F238E27FC236}">
                <a16:creationId xmlns:a16="http://schemas.microsoft.com/office/drawing/2014/main" id="{45384CF8-4E48-C5D1-FE44-0BCB103C5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11" y="725752"/>
            <a:ext cx="1144526" cy="723901"/>
          </a:xfrm>
          <a:prstGeom prst="rect">
            <a:avLst/>
          </a:prstGeom>
        </p:spPr>
      </p:pic>
      <p:pic>
        <p:nvPicPr>
          <p:cNvPr id="4" name="図 3" descr="アイコン&#10;&#10;自動的に生成された説明">
            <a:extLst>
              <a:ext uri="{FF2B5EF4-FFF2-40B4-BE49-F238E27FC236}">
                <a16:creationId xmlns:a16="http://schemas.microsoft.com/office/drawing/2014/main" id="{A1283298-A79E-1D2A-1FC0-70ED5F7F8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645" y="4436731"/>
            <a:ext cx="1416908" cy="1640234"/>
          </a:xfrm>
          <a:prstGeom prst="rect">
            <a:avLst/>
          </a:prstGeom>
        </p:spPr>
      </p:pic>
      <p:pic>
        <p:nvPicPr>
          <p:cNvPr id="6" name="図 5" descr="男性の顔の絵&#10;&#10;低い精度で自動的に生成された説明">
            <a:extLst>
              <a:ext uri="{FF2B5EF4-FFF2-40B4-BE49-F238E27FC236}">
                <a16:creationId xmlns:a16="http://schemas.microsoft.com/office/drawing/2014/main" id="{38963A6D-CF3A-A94A-205A-2D44D2084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74" y="4656374"/>
            <a:ext cx="1620000" cy="1288033"/>
          </a:xfrm>
          <a:prstGeom prst="rect">
            <a:avLst/>
          </a:prstGeom>
        </p:spPr>
      </p:pic>
      <p:pic>
        <p:nvPicPr>
          <p:cNvPr id="12" name="図 11" descr="アイコン&#10;&#10;自動的に生成された説明">
            <a:extLst>
              <a:ext uri="{FF2B5EF4-FFF2-40B4-BE49-F238E27FC236}">
                <a16:creationId xmlns:a16="http://schemas.microsoft.com/office/drawing/2014/main" id="{BF4A1BFD-6CCB-4616-E88B-94CF95491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588" y="4563289"/>
            <a:ext cx="2072298" cy="1474203"/>
          </a:xfrm>
          <a:prstGeom prst="rect">
            <a:avLst/>
          </a:prstGeom>
        </p:spPr>
      </p:pic>
      <p:graphicFrame>
        <p:nvGraphicFramePr>
          <p:cNvPr id="3" name="表 2">
            <a:extLst>
              <a:ext uri="{FF2B5EF4-FFF2-40B4-BE49-F238E27FC236}">
                <a16:creationId xmlns:a16="http://schemas.microsoft.com/office/drawing/2014/main" id="{D4DF246B-49A4-0C9B-E31C-4D50A6F1977A}"/>
              </a:ext>
            </a:extLst>
          </p:cNvPr>
          <p:cNvGraphicFramePr>
            <a:graphicFrameLocks noGrp="1"/>
          </p:cNvGraphicFramePr>
          <p:nvPr>
            <p:extLst>
              <p:ext uri="{D42A27DB-BD31-4B8C-83A1-F6EECF244321}">
                <p14:modId xmlns:p14="http://schemas.microsoft.com/office/powerpoint/2010/main" val="1031781128"/>
              </p:ext>
            </p:extLst>
          </p:nvPr>
        </p:nvGraphicFramePr>
        <p:xfrm>
          <a:off x="203200" y="-12466"/>
          <a:ext cx="18720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25450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1EB67A3C-B2E5-ACBF-7931-FF37F9FDB851}"/>
              </a:ext>
            </a:extLst>
          </p:cNvPr>
          <p:cNvSpPr/>
          <p:nvPr/>
        </p:nvSpPr>
        <p:spPr bwMode="auto">
          <a:xfrm rot="10800000" flipH="1" flipV="1">
            <a:off x="1" y="629628"/>
            <a:ext cx="8778874" cy="900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ほかにもある、様々な「訪問販売・訪問購入によるトラブル」</a:t>
            </a:r>
            <a:endParaRPr lang="en-US" altLang="ja-JP" sz="2200" b="1"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396A0EE-EE9F-1571-766D-1AAEDA0DC215}"/>
              </a:ext>
            </a:extLst>
          </p:cNvPr>
          <p:cNvSpPr txBox="1"/>
          <p:nvPr/>
        </p:nvSpPr>
        <p:spPr>
          <a:xfrm>
            <a:off x="336551" y="1535207"/>
            <a:ext cx="8231188" cy="815530"/>
          </a:xfrm>
          <a:prstGeom prst="rect">
            <a:avLst/>
          </a:prstGeom>
          <a:noFill/>
        </p:spPr>
        <p:txBody>
          <a:bodyPr wrap="square" lIns="0" tIns="108000" rIns="0" bIns="0" anchor="t" anchorCtr="0">
            <a:spAutoFit/>
          </a:bodyPr>
          <a:lstStyle/>
          <a:p>
            <a:pPr algn="just">
              <a:lnSpc>
                <a:spcPts val="3000"/>
              </a:lnSpc>
            </a:pPr>
            <a:r>
              <a:rPr lang="ja-JP" altLang="en-US" dirty="0">
                <a:latin typeface="BIZ UDPゴシック" panose="020B0400000000000000" pitchFamily="50" charset="-128"/>
                <a:ea typeface="BIZ UDPゴシック" panose="020B0400000000000000" pitchFamily="50" charset="-128"/>
              </a:rPr>
              <a:t>事例のような屋根工事の点検商法によるトラブル以外にも、自宅等に突然訪問して</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勧誘しようとする「訪問販売・訪問購入トラブル」に気をつけましょう。</a:t>
            </a:r>
          </a:p>
        </p:txBody>
      </p:sp>
      <p:graphicFrame>
        <p:nvGraphicFramePr>
          <p:cNvPr id="5" name="表 4">
            <a:extLst>
              <a:ext uri="{FF2B5EF4-FFF2-40B4-BE49-F238E27FC236}">
                <a16:creationId xmlns:a16="http://schemas.microsoft.com/office/drawing/2014/main" id="{B92F9F1B-37E6-2393-0B37-B9B0BEE719E4}"/>
              </a:ext>
            </a:extLst>
          </p:cNvPr>
          <p:cNvGraphicFramePr>
            <a:graphicFrameLocks noGrp="1"/>
          </p:cNvGraphicFramePr>
          <p:nvPr>
            <p:extLst>
              <p:ext uri="{D42A27DB-BD31-4B8C-83A1-F6EECF244321}">
                <p14:modId xmlns:p14="http://schemas.microsoft.com/office/powerpoint/2010/main" val="54395313"/>
              </p:ext>
            </p:extLst>
          </p:nvPr>
        </p:nvGraphicFramePr>
        <p:xfrm>
          <a:off x="336549" y="2714991"/>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壁や床下の工事</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AFE6B760-9177-4D9D-A227-6D3DB83297DB}"/>
              </a:ext>
            </a:extLst>
          </p:cNvPr>
          <p:cNvSpPr txBox="1"/>
          <p:nvPr/>
        </p:nvSpPr>
        <p:spPr>
          <a:xfrm>
            <a:off x="383451" y="3146991"/>
            <a:ext cx="8184288"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「外から見える壁にたくさんひびが入っている、</a:t>
            </a:r>
            <a:r>
              <a:rPr lang="en-US" altLang="ja-JP" dirty="0">
                <a:latin typeface="BIZ UDPゴシック" panose="020B0400000000000000" pitchFamily="50" charset="-128"/>
                <a:ea typeface="BIZ UDPゴシック" panose="020B0400000000000000" pitchFamily="50" charset="-128"/>
              </a:rPr>
              <a:t>1</a:t>
            </a:r>
            <a:r>
              <a:rPr lang="ja-JP" altLang="en-US" dirty="0">
                <a:latin typeface="BIZ UDPゴシック" panose="020B0400000000000000" pitchFamily="50" charset="-128"/>
                <a:ea typeface="BIZ UDPゴシック" panose="020B0400000000000000" pitchFamily="50" charset="-128"/>
              </a:rPr>
              <a:t>年のうちに大変なことになる」</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などと言い、「今やっておけば安く済む」「近所で工事している足場を使える」と</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契約をせかします。</a:t>
            </a:r>
          </a:p>
        </p:txBody>
      </p:sp>
      <p:graphicFrame>
        <p:nvGraphicFramePr>
          <p:cNvPr id="12" name="表 11">
            <a:extLst>
              <a:ext uri="{FF2B5EF4-FFF2-40B4-BE49-F238E27FC236}">
                <a16:creationId xmlns:a16="http://schemas.microsoft.com/office/drawing/2014/main" id="{8C213FE3-3F80-C470-C462-3D525EED3469}"/>
              </a:ext>
            </a:extLst>
          </p:cNvPr>
          <p:cNvGraphicFramePr>
            <a:graphicFrameLocks noGrp="1"/>
          </p:cNvGraphicFramePr>
          <p:nvPr>
            <p:extLst>
              <p:ext uri="{D42A27DB-BD31-4B8C-83A1-F6EECF244321}">
                <p14:modId xmlns:p14="http://schemas.microsoft.com/office/powerpoint/2010/main" val="1808224714"/>
              </p:ext>
            </p:extLst>
          </p:nvPr>
        </p:nvGraphicFramePr>
        <p:xfrm>
          <a:off x="336549" y="4593951"/>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リフォームの契約</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テキスト ボックス 12">
            <a:extLst>
              <a:ext uri="{FF2B5EF4-FFF2-40B4-BE49-F238E27FC236}">
                <a16:creationId xmlns:a16="http://schemas.microsoft.com/office/drawing/2014/main" id="{4CBC0D18-C3E5-7511-C41A-1F390FBBCD67}"/>
              </a:ext>
            </a:extLst>
          </p:cNvPr>
          <p:cNvSpPr txBox="1"/>
          <p:nvPr/>
        </p:nvSpPr>
        <p:spPr>
          <a:xfrm>
            <a:off x="383451" y="5025951"/>
            <a:ext cx="8184288"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住んでいるマンションで工事を行うという名目で来訪し、「大型連休で今なら安くなる」などの誘い文句で給湯器や浴室などのリフォーム工事を勧誘してきます。</a:t>
            </a:r>
          </a:p>
        </p:txBody>
      </p:sp>
      <p:graphicFrame>
        <p:nvGraphicFramePr>
          <p:cNvPr id="10" name="表 9">
            <a:extLst>
              <a:ext uri="{FF2B5EF4-FFF2-40B4-BE49-F238E27FC236}">
                <a16:creationId xmlns:a16="http://schemas.microsoft.com/office/drawing/2014/main" id="{CCDD1833-366F-E50D-0670-AEDEB5DF9CB9}"/>
              </a:ext>
            </a:extLst>
          </p:cNvPr>
          <p:cNvGraphicFramePr>
            <a:graphicFrameLocks noGrp="1"/>
          </p:cNvGraphicFramePr>
          <p:nvPr>
            <p:extLst>
              <p:ext uri="{D42A27DB-BD31-4B8C-83A1-F6EECF244321}">
                <p14:modId xmlns:p14="http://schemas.microsoft.com/office/powerpoint/2010/main" val="23717371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ほかにもある、様々な「訪問販売・訪問購入によるトラブル」に要注意</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79251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8">
            <a:extLst>
              <a:ext uri="{FF2B5EF4-FFF2-40B4-BE49-F238E27FC236}">
                <a16:creationId xmlns:a16="http://schemas.microsoft.com/office/drawing/2014/main" id="{AE62916C-6E79-E8E9-62B3-F800FABF5F02}"/>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AD162D6-0393-2651-6421-51278C91916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ほかにもある、様々な「訪問販売・訪問購入によるトラブル」</a:t>
            </a:r>
          </a:p>
        </p:txBody>
      </p:sp>
      <p:graphicFrame>
        <p:nvGraphicFramePr>
          <p:cNvPr id="4" name="表 3">
            <a:extLst>
              <a:ext uri="{FF2B5EF4-FFF2-40B4-BE49-F238E27FC236}">
                <a16:creationId xmlns:a16="http://schemas.microsoft.com/office/drawing/2014/main" id="{851A783D-ECA7-DE54-43B3-3747F8F9E02B}"/>
              </a:ext>
            </a:extLst>
          </p:cNvPr>
          <p:cNvGraphicFramePr>
            <a:graphicFrameLocks noGrp="1"/>
          </p:cNvGraphicFramePr>
          <p:nvPr>
            <p:extLst>
              <p:ext uri="{D42A27DB-BD31-4B8C-83A1-F6EECF244321}">
                <p14:modId xmlns:p14="http://schemas.microsoft.com/office/powerpoint/2010/main" val="1834705970"/>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浄水器の点検</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0C9EFDB7-F6C9-CD8F-0813-D5EE0FDE8E87}"/>
              </a:ext>
            </a:extLst>
          </p:cNvPr>
          <p:cNvSpPr txBox="1"/>
          <p:nvPr/>
        </p:nvSpPr>
        <p:spPr>
          <a:xfrm>
            <a:off x="383450" y="1618285"/>
            <a:ext cx="8364399"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「浄水器は点検が必要です。無料でできます」などの電話で依頼者の家に訪問し、</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点検後「サビだらけなので買い換えたほうがよい」と高額な浄水器の購入を勧めます。</a:t>
            </a:r>
          </a:p>
        </p:txBody>
      </p:sp>
      <p:graphicFrame>
        <p:nvGraphicFramePr>
          <p:cNvPr id="10" name="表 9">
            <a:extLst>
              <a:ext uri="{FF2B5EF4-FFF2-40B4-BE49-F238E27FC236}">
                <a16:creationId xmlns:a16="http://schemas.microsoft.com/office/drawing/2014/main" id="{D2BEEAD0-5995-ADEE-41C7-F68CBA8BA4C6}"/>
              </a:ext>
            </a:extLst>
          </p:cNvPr>
          <p:cNvGraphicFramePr>
            <a:graphicFrameLocks noGrp="1"/>
          </p:cNvGraphicFramePr>
          <p:nvPr>
            <p:extLst>
              <p:ext uri="{D42A27DB-BD31-4B8C-83A1-F6EECF244321}">
                <p14:modId xmlns:p14="http://schemas.microsoft.com/office/powerpoint/2010/main" val="2375975833"/>
              </p:ext>
            </p:extLst>
          </p:nvPr>
        </p:nvGraphicFramePr>
        <p:xfrm>
          <a:off x="336549" y="3446941"/>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光回線インターネット接続サービスの契約</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C4CBDAE4-FFAA-B716-6F44-534B43480FB6}"/>
              </a:ext>
            </a:extLst>
          </p:cNvPr>
          <p:cNvSpPr txBox="1"/>
          <p:nvPr/>
        </p:nvSpPr>
        <p:spPr>
          <a:xfrm>
            <a:off x="383450" y="3878941"/>
            <a:ext cx="8364399"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電話や訪問、チラシなどで「契約したら（乗り換えたら）利用料が安くなる」「高速なインターネットを利用できる」と勧誘してきます。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「この地域一帯が当社のインターネットに決まりました」などと言って訪問するケースもあります。</a:t>
            </a:r>
          </a:p>
        </p:txBody>
      </p:sp>
      <p:graphicFrame>
        <p:nvGraphicFramePr>
          <p:cNvPr id="3" name="表 2">
            <a:extLst>
              <a:ext uri="{FF2B5EF4-FFF2-40B4-BE49-F238E27FC236}">
                <a16:creationId xmlns:a16="http://schemas.microsoft.com/office/drawing/2014/main" id="{FD5A2B0F-5B6D-CF1F-8A56-A31D57E11FF9}"/>
              </a:ext>
            </a:extLst>
          </p:cNvPr>
          <p:cNvGraphicFramePr>
            <a:graphicFrameLocks noGrp="1"/>
          </p:cNvGraphicFramePr>
          <p:nvPr>
            <p:extLst>
              <p:ext uri="{D42A27DB-BD31-4B8C-83A1-F6EECF244321}">
                <p14:modId xmlns:p14="http://schemas.microsoft.com/office/powerpoint/2010/main" val="174655674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7907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2100F-F9FA-1562-20F6-66C39F8A410B}"/>
            </a:ext>
          </a:extLst>
        </p:cNvPr>
        <p:cNvGrpSpPr/>
        <p:nvPr/>
      </p:nvGrpSpPr>
      <p:grpSpPr>
        <a:xfrm>
          <a:off x="0" y="0"/>
          <a:ext cx="0" cy="0"/>
          <a:chOff x="0" y="0"/>
          <a:chExt cx="0" cy="0"/>
        </a:xfrm>
      </p:grpSpPr>
      <p:sp>
        <p:nvSpPr>
          <p:cNvPr id="14" name="角丸四角形 8">
            <a:extLst>
              <a:ext uri="{FF2B5EF4-FFF2-40B4-BE49-F238E27FC236}">
                <a16:creationId xmlns:a16="http://schemas.microsoft.com/office/drawing/2014/main" id="{8CDF4EA1-842C-84E2-5A93-204205CF3880}"/>
              </a:ext>
            </a:extLst>
          </p:cNvPr>
          <p:cNvSpPr/>
          <p:nvPr/>
        </p:nvSpPr>
        <p:spPr bwMode="auto">
          <a:xfrm rot="10800000" flipH="1" flipV="1">
            <a:off x="1" y="611596"/>
            <a:ext cx="8778874" cy="432000"/>
          </a:xfrm>
          <a:prstGeom prst="roundRect">
            <a:avLst>
              <a:gd name="adj" fmla="val 0"/>
            </a:avLst>
          </a:prstGeom>
          <a:solidFill>
            <a:srgbClr val="F08761">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FC532364-85F6-D57C-8418-7ACBBA840EFB}"/>
              </a:ext>
            </a:extLst>
          </p:cNvPr>
          <p:cNvGraphicFramePr>
            <a:graphicFrameLocks noGrp="1"/>
          </p:cNvGraphicFramePr>
          <p:nvPr>
            <p:extLst>
              <p:ext uri="{D42A27DB-BD31-4B8C-83A1-F6EECF244321}">
                <p14:modId xmlns:p14="http://schemas.microsoft.com/office/powerpoint/2010/main" val="3015896533"/>
              </p:ext>
            </p:extLst>
          </p:nvPr>
        </p:nvGraphicFramePr>
        <p:xfrm>
          <a:off x="336549" y="11862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訪問購入（押し買い）</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F087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346F1330-53F9-A69D-3072-4D390BD3FC1F}"/>
              </a:ext>
            </a:extLst>
          </p:cNvPr>
          <p:cNvSpPr txBox="1"/>
          <p:nvPr/>
        </p:nvSpPr>
        <p:spPr>
          <a:xfrm>
            <a:off x="383451" y="1618285"/>
            <a:ext cx="8184288"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訪問購入とは、購入業者が自宅に来て物品を買い取るものです。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不用品を買い取ってもらうはずが大切な貴金属を買い取られてしまうといった</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トラブルが発生しています。</a:t>
            </a:r>
          </a:p>
        </p:txBody>
      </p:sp>
      <p:grpSp>
        <p:nvGrpSpPr>
          <p:cNvPr id="17" name="グループ化 16">
            <a:extLst>
              <a:ext uri="{FF2B5EF4-FFF2-40B4-BE49-F238E27FC236}">
                <a16:creationId xmlns:a16="http://schemas.microsoft.com/office/drawing/2014/main" id="{D41223A6-6CB5-5DC5-90FA-C1EAC895A41E}"/>
              </a:ext>
            </a:extLst>
          </p:cNvPr>
          <p:cNvGrpSpPr/>
          <p:nvPr/>
        </p:nvGrpSpPr>
        <p:grpSpPr>
          <a:xfrm>
            <a:off x="570911" y="3313337"/>
            <a:ext cx="8002179" cy="2319400"/>
            <a:chOff x="459650" y="3081108"/>
            <a:chExt cx="8002179" cy="2319400"/>
          </a:xfrm>
        </p:grpSpPr>
        <p:sp>
          <p:nvSpPr>
            <p:cNvPr id="11" name="テキスト ボックス 10">
              <a:extLst>
                <a:ext uri="{FF2B5EF4-FFF2-40B4-BE49-F238E27FC236}">
                  <a16:creationId xmlns:a16="http://schemas.microsoft.com/office/drawing/2014/main" id="{DEA8E377-D529-60DA-E59B-6148625A290B}"/>
                </a:ext>
              </a:extLst>
            </p:cNvPr>
            <p:cNvSpPr txBox="1"/>
            <p:nvPr/>
          </p:nvSpPr>
          <p:spPr>
            <a:xfrm>
              <a:off x="702049" y="3236682"/>
              <a:ext cx="7759780" cy="2163826"/>
            </a:xfrm>
            <a:prstGeom prst="rect">
              <a:avLst/>
            </a:prstGeom>
            <a:noFill/>
            <a:ln w="15875">
              <a:solidFill>
                <a:srgbClr val="F08761"/>
              </a:solidFill>
            </a:ln>
          </p:spPr>
          <p:txBody>
            <a:bodyPr wrap="square" lIns="144000" tIns="180000" rIns="144000" bIns="108000">
              <a:spAutoFit/>
            </a:bodyPr>
            <a:lstStyle/>
            <a:p>
              <a:pPr marL="285750" indent="-285750" algn="just">
                <a:lnSpc>
                  <a:spcPts val="2500"/>
                </a:lnSpc>
                <a:buClr>
                  <a:srgbClr val="F08761"/>
                </a:buClr>
                <a:buFont typeface="Wingdings" panose="05000000000000000000" pitchFamily="2" charset="2"/>
                <a:buChar char="l"/>
              </a:pPr>
              <a:r>
                <a:rPr lang="ja-JP" altLang="en-US" sz="1600" spc="-30" dirty="0">
                  <a:latin typeface="BIZ UDPゴシック" panose="020B0400000000000000" pitchFamily="50" charset="-128"/>
                  <a:ea typeface="BIZ UDPゴシック" panose="020B0400000000000000" pitchFamily="50" charset="-128"/>
                </a:rPr>
                <a:t>古本を買い取ると電話があり依頼したら、玄関先に置いていた貴金属も安価で買い取られてしまった</a:t>
              </a:r>
            </a:p>
            <a:p>
              <a:pPr marL="285750" indent="-285750" algn="just">
                <a:lnSpc>
                  <a:spcPts val="2500"/>
                </a:lnSpc>
                <a:buClr>
                  <a:srgbClr val="F08761"/>
                </a:buClr>
                <a:buFont typeface="Wingdings" panose="05000000000000000000" pitchFamily="2" charset="2"/>
                <a:buChar char="l"/>
              </a:pPr>
              <a:r>
                <a:rPr lang="ja-JP" altLang="en-US" sz="1600" spc="-30" dirty="0">
                  <a:latin typeface="BIZ UDPゴシック" panose="020B0400000000000000" pitchFamily="50" charset="-128"/>
                  <a:ea typeface="BIZ UDPゴシック" panose="020B0400000000000000" pitchFamily="50" charset="-128"/>
                </a:rPr>
                <a:t>買取業者の訪問を受けて金のネックレス等を売却したが、買取価格の相場より非常に安いことがわかった</a:t>
              </a:r>
            </a:p>
            <a:p>
              <a:pPr marL="285750" indent="-285750" algn="just">
                <a:lnSpc>
                  <a:spcPts val="2500"/>
                </a:lnSpc>
                <a:buClr>
                  <a:srgbClr val="F08761"/>
                </a:buClr>
                <a:buFont typeface="Wingdings" panose="05000000000000000000" pitchFamily="2" charset="2"/>
                <a:buChar char="l"/>
              </a:pPr>
              <a:r>
                <a:rPr lang="ja-JP" altLang="en-US" sz="1600" spc="-30" dirty="0">
                  <a:latin typeface="BIZ UDPゴシック" panose="020B0400000000000000" pitchFamily="50" charset="-128"/>
                  <a:ea typeface="BIZ UDPゴシック" panose="020B0400000000000000" pitchFamily="50" charset="-128"/>
                </a:rPr>
                <a:t>不要なテレビ等の家電製品を整理するため、買取業者に電話をかけて来てもらったが、強引な事業者により貴金属も含めて買い取られてしまった</a:t>
              </a:r>
              <a:r>
                <a:rPr lang="en-US" altLang="ja-JP" sz="1600" spc="-30" dirty="0">
                  <a:latin typeface="BIZ UDPゴシック" panose="020B0400000000000000" pitchFamily="50" charset="-128"/>
                  <a:ea typeface="BIZ UDPゴシック" panose="020B0400000000000000" pitchFamily="50" charset="-128"/>
                </a:rPr>
                <a:t>	</a:t>
              </a:r>
              <a:r>
                <a:rPr lang="ja-JP" altLang="en-US" sz="1600" spc="-3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等　</a:t>
              </a:r>
            </a:p>
          </p:txBody>
        </p:sp>
        <p:grpSp>
          <p:nvGrpSpPr>
            <p:cNvPr id="12" name="グループ化 11">
              <a:extLst>
                <a:ext uri="{FF2B5EF4-FFF2-40B4-BE49-F238E27FC236}">
                  <a16:creationId xmlns:a16="http://schemas.microsoft.com/office/drawing/2014/main" id="{1F102012-E178-9F2E-BDF2-E88DBDB8B844}"/>
                </a:ext>
              </a:extLst>
            </p:cNvPr>
            <p:cNvGrpSpPr/>
            <p:nvPr/>
          </p:nvGrpSpPr>
          <p:grpSpPr>
            <a:xfrm>
              <a:off x="459650" y="3081108"/>
              <a:ext cx="540000" cy="288000"/>
              <a:chOff x="431075" y="4337754"/>
              <a:chExt cx="540000" cy="288000"/>
            </a:xfrm>
          </p:grpSpPr>
          <p:sp>
            <p:nvSpPr>
              <p:cNvPr id="13" name="四角形: 角を丸くする 12">
                <a:extLst>
                  <a:ext uri="{FF2B5EF4-FFF2-40B4-BE49-F238E27FC236}">
                    <a16:creationId xmlns:a16="http://schemas.microsoft.com/office/drawing/2014/main" id="{549294C7-3929-A4D0-CC19-F363F70C067E}"/>
                  </a:ext>
                </a:extLst>
              </p:cNvPr>
              <p:cNvSpPr/>
              <p:nvPr/>
            </p:nvSpPr>
            <p:spPr>
              <a:xfrm>
                <a:off x="431075" y="4337754"/>
                <a:ext cx="540000" cy="288000"/>
              </a:xfrm>
              <a:prstGeom prst="roundRect">
                <a:avLst>
                  <a:gd name="adj" fmla="val 50000"/>
                </a:avLst>
              </a:prstGeom>
              <a:solidFill>
                <a:srgbClr val="F08761"/>
              </a:solidFill>
              <a:ln>
                <a:solidFill>
                  <a:srgbClr val="F087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CF3BDBD-7A0A-B6CA-1E90-572304ED4FF3}"/>
                  </a:ext>
                </a:extLst>
              </p:cNvPr>
              <p:cNvSpPr txBox="1"/>
              <p:nvPr/>
            </p:nvSpPr>
            <p:spPr>
              <a:xfrm>
                <a:off x="546559" y="4363453"/>
                <a:ext cx="309032" cy="236603"/>
              </a:xfrm>
              <a:prstGeom prst="rect">
                <a:avLst/>
              </a:prstGeom>
              <a:noFill/>
            </p:spPr>
            <p:txBody>
              <a:bodyPr wrap="square" lIns="0" tIns="0" rIns="0" bIns="0" rtlCol="0">
                <a:spAutoFit/>
              </a:bodyPr>
              <a:lstStyle/>
              <a:p>
                <a:pPr algn="ctr">
                  <a:lnSpc>
                    <a:spcPts val="2100"/>
                  </a:lnSpc>
                </a:pPr>
                <a:r>
                  <a:rPr kumimoji="1" lang="ja-JP" altLang="en-US" sz="1600" dirty="0">
                    <a:solidFill>
                      <a:schemeClr val="bg1"/>
                    </a:solidFill>
                    <a:latin typeface="HGPｺﾞｼｯｸE" panose="020B0900000000000000" pitchFamily="50" charset="-128"/>
                    <a:ea typeface="HGPｺﾞｼｯｸE" panose="020B0900000000000000" pitchFamily="50" charset="-128"/>
                  </a:rPr>
                  <a:t>例</a:t>
                </a:r>
              </a:p>
            </p:txBody>
          </p:sp>
        </p:grpSp>
      </p:grpSp>
      <p:sp>
        <p:nvSpPr>
          <p:cNvPr id="2" name="テキスト ボックス 1">
            <a:extLst>
              <a:ext uri="{FF2B5EF4-FFF2-40B4-BE49-F238E27FC236}">
                <a16:creationId xmlns:a16="http://schemas.microsoft.com/office/drawing/2014/main" id="{677AD759-24C5-96BE-1342-918EE8431C06}"/>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ほかにもある、様々な「訪問販売・訪問購入によるトラブル」</a:t>
            </a:r>
          </a:p>
        </p:txBody>
      </p:sp>
      <p:graphicFrame>
        <p:nvGraphicFramePr>
          <p:cNvPr id="3" name="表 2">
            <a:extLst>
              <a:ext uri="{FF2B5EF4-FFF2-40B4-BE49-F238E27FC236}">
                <a16:creationId xmlns:a16="http://schemas.microsoft.com/office/drawing/2014/main" id="{3BC6A4CB-2907-77BD-1AAB-3D9E433D7D30}"/>
              </a:ext>
            </a:extLst>
          </p:cNvPr>
          <p:cNvGraphicFramePr>
            <a:graphicFrameLocks noGrp="1"/>
          </p:cNvGraphicFramePr>
          <p:nvPr>
            <p:extLst>
              <p:ext uri="{D42A27DB-BD31-4B8C-83A1-F6EECF244321}">
                <p14:modId xmlns:p14="http://schemas.microsoft.com/office/powerpoint/2010/main" val="98011665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解 説</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10276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D95DC4FD-223B-D426-8A19-707293F84953}"/>
              </a:ext>
            </a:extLst>
          </p:cNvPr>
          <p:cNvGraphicFramePr>
            <a:graphicFrameLocks noGrp="1"/>
          </p:cNvGraphicFramePr>
          <p:nvPr>
            <p:extLst>
              <p:ext uri="{D42A27DB-BD31-4B8C-83A1-F6EECF244321}">
                <p14:modId xmlns:p14="http://schemas.microsoft.com/office/powerpoint/2010/main" val="4654889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親切な職人さんだと思っていたら・・・</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1/9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descr="ダイアグラム&#10;&#10;自動的に生成された説明">
            <a:extLst>
              <a:ext uri="{FF2B5EF4-FFF2-40B4-BE49-F238E27FC236}">
                <a16:creationId xmlns:a16="http://schemas.microsoft.com/office/drawing/2014/main" id="{7A2A04DA-B409-F0DE-0E6E-ED2D1E834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4"/>
            <a:ext cx="6840000" cy="3620517"/>
          </a:xfrm>
          <a:prstGeom prst="rect">
            <a:avLst/>
          </a:prstGeom>
        </p:spPr>
      </p:pic>
    </p:spTree>
    <p:extLst>
      <p:ext uri="{BB962C8B-B14F-4D97-AF65-F5344CB8AC3E}">
        <p14:creationId xmlns:p14="http://schemas.microsoft.com/office/powerpoint/2010/main" val="3145440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B1FD2D9-2F07-4B26-C523-32C70829B24A}"/>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高齢者向け</a:t>
            </a:r>
          </a:p>
        </p:txBody>
      </p:sp>
      <p:sp>
        <p:nvSpPr>
          <p:cNvPr id="14" name="テキスト ボックス 13">
            <a:extLst>
              <a:ext uri="{FF2B5EF4-FFF2-40B4-BE49-F238E27FC236}">
                <a16:creationId xmlns:a16="http://schemas.microsoft.com/office/drawing/2014/main" id="{F6DFAA78-8B25-0691-FAB7-C8564F45316F}"/>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zh-TW" altLang="en-US" sz="1400" b="1" dirty="0">
                <a:latin typeface="BIZ UDPゴシック" panose="020B0400000000000000" pitchFamily="50" charset="-128"/>
                <a:ea typeface="BIZ UDPゴシック" panose="020B0400000000000000" pitchFamily="50" charset="-128"/>
              </a:rPr>
              <a:t>訪問販売（点検商法）</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203A9A9F-5CA3-516A-B8B4-66B9F84D8428}"/>
              </a:ext>
            </a:extLst>
          </p:cNvPr>
          <p:cNvGrpSpPr/>
          <p:nvPr/>
        </p:nvGrpSpPr>
        <p:grpSpPr>
          <a:xfrm>
            <a:off x="1709738" y="2556763"/>
            <a:ext cx="5724525" cy="1290874"/>
            <a:chOff x="1709738" y="2147293"/>
            <a:chExt cx="5724525" cy="1290874"/>
          </a:xfrm>
        </p:grpSpPr>
        <p:sp>
          <p:nvSpPr>
            <p:cNvPr id="10" name="四角形: 角を丸くする 9">
              <a:extLst>
                <a:ext uri="{FF2B5EF4-FFF2-40B4-BE49-F238E27FC236}">
                  <a16:creationId xmlns:a16="http://schemas.microsoft.com/office/drawing/2014/main" id="{24132042-67A8-9A63-8515-E811C4D6E93F}"/>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1712929-F5CD-819D-4670-C185F4E07C13}"/>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対 策</a:t>
              </a:r>
            </a:p>
          </p:txBody>
        </p:sp>
      </p:grpSp>
    </p:spTree>
    <p:extLst>
      <p:ext uri="{BB962C8B-B14F-4D97-AF65-F5344CB8AC3E}">
        <p14:creationId xmlns:p14="http://schemas.microsoft.com/office/powerpoint/2010/main" val="473848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1DD90ED5-0E23-CC5F-70AB-57E4079B582B}"/>
              </a:ext>
            </a:extLst>
          </p:cNvPr>
          <p:cNvGrpSpPr/>
          <p:nvPr/>
        </p:nvGrpSpPr>
        <p:grpSpPr>
          <a:xfrm>
            <a:off x="6818799" y="-50680"/>
            <a:ext cx="2115882" cy="524715"/>
            <a:chOff x="7500967" y="-50680"/>
            <a:chExt cx="2115882" cy="524715"/>
          </a:xfrm>
        </p:grpSpPr>
        <p:sp>
          <p:nvSpPr>
            <p:cNvPr id="8" name="テキスト ボックス 7">
              <a:extLst>
                <a:ext uri="{FF2B5EF4-FFF2-40B4-BE49-F238E27FC236}">
                  <a16:creationId xmlns:a16="http://schemas.microsoft.com/office/drawing/2014/main" id="{74C9106B-CA5E-485B-93FB-4AE2575C2928}"/>
                </a:ext>
              </a:extLst>
            </p:cNvPr>
            <p:cNvSpPr txBox="1"/>
            <p:nvPr/>
          </p:nvSpPr>
          <p:spPr>
            <a:xfrm>
              <a:off x="7888849" y="61242"/>
              <a:ext cx="1728000"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ご家族や見守りの方</a:t>
              </a:r>
            </a:p>
          </p:txBody>
        </p:sp>
        <p:grpSp>
          <p:nvGrpSpPr>
            <p:cNvPr id="12" name="グループ化 11">
              <a:extLst>
                <a:ext uri="{FF2B5EF4-FFF2-40B4-BE49-F238E27FC236}">
                  <a16:creationId xmlns:a16="http://schemas.microsoft.com/office/drawing/2014/main" id="{B70F66C8-0946-F7B5-F942-252FCB05BCEA}"/>
                </a:ext>
              </a:extLst>
            </p:cNvPr>
            <p:cNvGrpSpPr/>
            <p:nvPr/>
          </p:nvGrpSpPr>
          <p:grpSpPr>
            <a:xfrm>
              <a:off x="7500967" y="-50680"/>
              <a:ext cx="548325" cy="524715"/>
              <a:chOff x="7715657" y="1068885"/>
              <a:chExt cx="548325" cy="524715"/>
            </a:xfrm>
          </p:grpSpPr>
          <p:sp>
            <p:nvSpPr>
              <p:cNvPr id="14" name="加算記号 13">
                <a:extLst>
                  <a:ext uri="{FF2B5EF4-FFF2-40B4-BE49-F238E27FC236}">
                    <a16:creationId xmlns:a16="http://schemas.microsoft.com/office/drawing/2014/main" id="{1ED2A44D-6D68-DE4A-E796-2FEBFEA38878}"/>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グラフィックス 14" descr="バッジ: フォロー 単色塗りつぶし">
                <a:extLst>
                  <a:ext uri="{FF2B5EF4-FFF2-40B4-BE49-F238E27FC236}">
                    <a16:creationId xmlns:a16="http://schemas.microsoft.com/office/drawing/2014/main" id="{6243432D-0EEF-47D5-B447-4123952ADF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sp>
        <p:nvSpPr>
          <p:cNvPr id="13" name="角丸四角形 8">
            <a:extLst>
              <a:ext uri="{FF2B5EF4-FFF2-40B4-BE49-F238E27FC236}">
                <a16:creationId xmlns:a16="http://schemas.microsoft.com/office/drawing/2014/main" id="{B04810FA-A308-34CC-BE3F-A229004CE7CE}"/>
              </a:ext>
            </a:extLst>
          </p:cNvPr>
          <p:cNvSpPr/>
          <p:nvPr/>
        </p:nvSpPr>
        <p:spPr bwMode="auto">
          <a:xfrm rot="10800000" flipH="1" flipV="1">
            <a:off x="0" y="631545"/>
            <a:ext cx="8778874" cy="900000"/>
          </a:xfrm>
          <a:prstGeom prst="roundRect">
            <a:avLst>
              <a:gd name="adj" fmla="val 444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6384DC2-9849-A1E6-43D9-44D98CF85971}"/>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不要な</a:t>
            </a:r>
            <a:r>
              <a:rPr lang="zh-TW" altLang="en-US" sz="2200" b="1" dirty="0">
                <a:latin typeface="BIZ UDPゴシック" panose="020B0400000000000000" pitchFamily="50" charset="-128"/>
                <a:ea typeface="BIZ UDPゴシック" panose="020B0400000000000000" pitchFamily="50" charset="-128"/>
              </a:rPr>
              <a:t>訪問販売（点検商法）</a:t>
            </a:r>
            <a:r>
              <a:rPr lang="ja-JP" altLang="en-US" sz="2200" b="1" dirty="0">
                <a:latin typeface="BIZ UDPゴシック" panose="020B0400000000000000" pitchFamily="50" charset="-128"/>
                <a:ea typeface="BIZ UDPゴシック" panose="020B0400000000000000" pitchFamily="50" charset="-128"/>
              </a:rPr>
              <a:t>によるトラブルを避けるために</a:t>
            </a:r>
            <a:endParaRPr lang="en-US" altLang="ja-JP" sz="2200" b="1"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28E09C5E-BBC8-0557-70DD-B8F93DFB2631}"/>
              </a:ext>
            </a:extLst>
          </p:cNvPr>
          <p:cNvSpPr txBox="1"/>
          <p:nvPr/>
        </p:nvSpPr>
        <p:spPr>
          <a:xfrm>
            <a:off x="336550" y="1535207"/>
            <a:ext cx="8334155" cy="815530"/>
          </a:xfrm>
          <a:prstGeom prst="rect">
            <a:avLst/>
          </a:prstGeom>
          <a:noFill/>
        </p:spPr>
        <p:txBody>
          <a:bodyPr wrap="square" lIns="0" tIns="108000" rIns="0" bIns="0" anchor="t" anchorCtr="0">
            <a:spAutoFit/>
          </a:bodyPr>
          <a:lstStyle/>
          <a:p>
            <a:pPr algn="just">
              <a:lnSpc>
                <a:spcPts val="3000"/>
              </a:lnSpc>
            </a:pPr>
            <a:r>
              <a:rPr lang="zh-TW" altLang="en-US" dirty="0">
                <a:latin typeface="BIZ UDPゴシック" panose="020B0400000000000000" pitchFamily="50" charset="-128"/>
                <a:ea typeface="BIZ UDPゴシック" panose="020B0400000000000000" pitchFamily="50" charset="-128"/>
              </a:rPr>
              <a:t>訪問販売（点検商法）</a:t>
            </a:r>
            <a:r>
              <a:rPr lang="ja-JP" altLang="en-US" dirty="0">
                <a:latin typeface="BIZ UDPゴシック" panose="020B0400000000000000" pitchFamily="50" charset="-128"/>
                <a:ea typeface="BIZ UDPゴシック" panose="020B0400000000000000" pitchFamily="50" charset="-128"/>
              </a:rPr>
              <a:t>によるトラブルに遭わないために、次の点に注意して対応を</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しましょう。</a:t>
            </a:r>
          </a:p>
        </p:txBody>
      </p:sp>
      <p:pic>
        <p:nvPicPr>
          <p:cNvPr id="33" name="図 32">
            <a:extLst>
              <a:ext uri="{FF2B5EF4-FFF2-40B4-BE49-F238E27FC236}">
                <a16:creationId xmlns:a16="http://schemas.microsoft.com/office/drawing/2014/main" id="{4AC83829-0844-A3D1-94C3-AC6A23B446F2}"/>
              </a:ext>
            </a:extLst>
          </p:cNvPr>
          <p:cNvPicPr>
            <a:picLocks noChangeAspect="1"/>
          </p:cNvPicPr>
          <p:nvPr/>
        </p:nvPicPr>
        <p:blipFill rotWithShape="1">
          <a:blip r:embed="rId4">
            <a:extLst>
              <a:ext uri="{28A0092B-C50C-407E-A947-70E740481C1C}">
                <a14:useLocalDpi xmlns:a14="http://schemas.microsoft.com/office/drawing/2010/main" val="0"/>
              </a:ext>
            </a:extLst>
          </a:blip>
          <a:srcRect l="15343" t="19176" r="20583" b="14652"/>
          <a:stretch/>
        </p:blipFill>
        <p:spPr>
          <a:xfrm>
            <a:off x="7112963" y="4754473"/>
            <a:ext cx="1557742" cy="1668877"/>
          </a:xfrm>
          <a:prstGeom prst="rect">
            <a:avLst/>
          </a:prstGeom>
        </p:spPr>
      </p:pic>
      <p:graphicFrame>
        <p:nvGraphicFramePr>
          <p:cNvPr id="20" name="表 19">
            <a:extLst>
              <a:ext uri="{FF2B5EF4-FFF2-40B4-BE49-F238E27FC236}">
                <a16:creationId xmlns:a16="http://schemas.microsoft.com/office/drawing/2014/main" id="{D7703F45-948E-FD06-3665-CCCBDC8D5524}"/>
              </a:ext>
            </a:extLst>
          </p:cNvPr>
          <p:cNvGraphicFramePr>
            <a:graphicFrameLocks noGrp="1"/>
          </p:cNvGraphicFramePr>
          <p:nvPr>
            <p:extLst>
              <p:ext uri="{D42A27DB-BD31-4B8C-83A1-F6EECF244321}">
                <p14:modId xmlns:p14="http://schemas.microsoft.com/office/powerpoint/2010/main" val="490613501"/>
              </p:ext>
            </p:extLst>
          </p:nvPr>
        </p:nvGraphicFramePr>
        <p:xfrm>
          <a:off x="336549" y="2683070"/>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安易に点検させない</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1" name="テキスト ボックス 20">
            <a:extLst>
              <a:ext uri="{FF2B5EF4-FFF2-40B4-BE49-F238E27FC236}">
                <a16:creationId xmlns:a16="http://schemas.microsoft.com/office/drawing/2014/main" id="{2C96C447-96A3-D0CF-5C3D-D928996AFD18}"/>
              </a:ext>
            </a:extLst>
          </p:cNvPr>
          <p:cNvSpPr txBox="1"/>
          <p:nvPr/>
        </p:nvSpPr>
        <p:spPr>
          <a:xfrm>
            <a:off x="383450" y="3115070"/>
            <a:ext cx="8364399" cy="1202422"/>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突然訪問してきた業者に安易に点検をさせてはいけません。</a:t>
            </a:r>
          </a:p>
          <a:p>
            <a:pPr algn="just">
              <a:lnSpc>
                <a:spcPts val="2800"/>
              </a:lnSpc>
            </a:pPr>
            <a:r>
              <a:rPr lang="ja-JP" altLang="en-US" b="1" dirty="0">
                <a:solidFill>
                  <a:srgbClr val="FF6600"/>
                </a:solidFill>
                <a:latin typeface="BIZ UDPゴシック" panose="020B0400000000000000" pitchFamily="50" charset="-128"/>
                <a:ea typeface="BIZ UDPゴシック" panose="020B0400000000000000" pitchFamily="50" charset="-128"/>
              </a:rPr>
              <a:t>「無料だから」「せっかくだから」といって点検をさせると、業者の勧誘トークに乗せられ、断れなくなるかもしれません</a:t>
            </a:r>
            <a:r>
              <a:rPr lang="ja-JP" altLang="en-US" dirty="0">
                <a:solidFill>
                  <a:srgbClr val="FF6600"/>
                </a:solidFill>
                <a:latin typeface="BIZ UDPゴシック" panose="020B0400000000000000" pitchFamily="50" charset="-128"/>
                <a:ea typeface="BIZ UDPゴシック" panose="020B0400000000000000" pitchFamily="50" charset="-128"/>
              </a:rPr>
              <a:t>。</a:t>
            </a:r>
          </a:p>
        </p:txBody>
      </p:sp>
      <p:graphicFrame>
        <p:nvGraphicFramePr>
          <p:cNvPr id="17" name="表 16">
            <a:extLst>
              <a:ext uri="{FF2B5EF4-FFF2-40B4-BE49-F238E27FC236}">
                <a16:creationId xmlns:a16="http://schemas.microsoft.com/office/drawing/2014/main" id="{53A88EA7-E2C6-B62C-26E6-1366ECC16265}"/>
              </a:ext>
            </a:extLst>
          </p:cNvPr>
          <p:cNvGraphicFramePr>
            <a:graphicFrameLocks noGrp="1"/>
          </p:cNvGraphicFramePr>
          <p:nvPr>
            <p:extLst>
              <p:ext uri="{D42A27DB-BD31-4B8C-83A1-F6EECF244321}">
                <p14:modId xmlns:p14="http://schemas.microsoft.com/office/powerpoint/2010/main" val="2169694286"/>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訪問販売（点検商法）によるトラブルに遭わないための対策は</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46009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CA128F8F-9622-36A0-855B-020B550489F0}"/>
              </a:ext>
            </a:extLst>
          </p:cNvPr>
          <p:cNvGraphicFramePr>
            <a:graphicFrameLocks noGrp="1"/>
          </p:cNvGraphicFramePr>
          <p:nvPr>
            <p:extLst>
              <p:ext uri="{D42A27DB-BD31-4B8C-83A1-F6EECF244321}">
                <p14:modId xmlns:p14="http://schemas.microsoft.com/office/powerpoint/2010/main" val="86287044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7" name="表 16">
            <a:extLst>
              <a:ext uri="{FF2B5EF4-FFF2-40B4-BE49-F238E27FC236}">
                <a16:creationId xmlns:a16="http://schemas.microsoft.com/office/drawing/2014/main" id="{0662A995-0985-64FD-D389-C629862AEC61}"/>
              </a:ext>
            </a:extLst>
          </p:cNvPr>
          <p:cNvGraphicFramePr>
            <a:graphicFrameLocks noGrp="1"/>
          </p:cNvGraphicFramePr>
          <p:nvPr>
            <p:extLst>
              <p:ext uri="{D42A27DB-BD31-4B8C-83A1-F6EECF244321}">
                <p14:modId xmlns:p14="http://schemas.microsoft.com/office/powerpoint/2010/main" val="2599654170"/>
              </p:ext>
            </p:extLst>
          </p:nvPr>
        </p:nvGraphicFramePr>
        <p:xfrm>
          <a:off x="336549" y="11989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ハッキリ断る</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FD870206-9620-019C-E91E-E7E0119F9204}"/>
              </a:ext>
            </a:extLst>
          </p:cNvPr>
          <p:cNvSpPr txBox="1"/>
          <p:nvPr/>
        </p:nvSpPr>
        <p:spPr>
          <a:xfrm>
            <a:off x="383450" y="1630985"/>
            <a:ext cx="8364399" cy="843349"/>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悪質業者に対しては、毅然とした態度で「不要です」と断ることが大切です。</a:t>
            </a:r>
          </a:p>
          <a:p>
            <a:pPr algn="just">
              <a:lnSpc>
                <a:spcPts val="2800"/>
              </a:lnSpc>
            </a:pPr>
            <a:r>
              <a:rPr lang="ja-JP" altLang="en-US" dirty="0">
                <a:latin typeface="BIZ UDPゴシック" panose="020B0400000000000000" pitchFamily="50" charset="-128"/>
                <a:ea typeface="BIZ UDPゴシック" panose="020B0400000000000000" pitchFamily="50" charset="-128"/>
              </a:rPr>
              <a:t>無料で点検してもらったからといって、契約しなければならないわけではありません。</a:t>
            </a:r>
          </a:p>
        </p:txBody>
      </p:sp>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によるトラブルを避けるために</a:t>
            </a:r>
          </a:p>
        </p:txBody>
      </p:sp>
      <p:graphicFrame>
        <p:nvGraphicFramePr>
          <p:cNvPr id="26" name="表 25">
            <a:extLst>
              <a:ext uri="{FF2B5EF4-FFF2-40B4-BE49-F238E27FC236}">
                <a16:creationId xmlns:a16="http://schemas.microsoft.com/office/drawing/2014/main" id="{0F779823-FCD0-820A-25CE-0EC1321D9C58}"/>
              </a:ext>
            </a:extLst>
          </p:cNvPr>
          <p:cNvGraphicFramePr>
            <a:graphicFrameLocks noGrp="1"/>
          </p:cNvGraphicFramePr>
          <p:nvPr>
            <p:extLst>
              <p:ext uri="{D42A27DB-BD31-4B8C-83A1-F6EECF244321}">
                <p14:modId xmlns:p14="http://schemas.microsoft.com/office/powerpoint/2010/main" val="3972944915"/>
              </p:ext>
            </p:extLst>
          </p:nvPr>
        </p:nvGraphicFramePr>
        <p:xfrm>
          <a:off x="336549" y="3436127"/>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断ることが難しいときには</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7" name="テキスト ボックス 26">
            <a:extLst>
              <a:ext uri="{FF2B5EF4-FFF2-40B4-BE49-F238E27FC236}">
                <a16:creationId xmlns:a16="http://schemas.microsoft.com/office/drawing/2014/main" id="{D7F759F3-657C-32AF-BEA1-7DDF1C550535}"/>
              </a:ext>
            </a:extLst>
          </p:cNvPr>
          <p:cNvSpPr txBox="1"/>
          <p:nvPr/>
        </p:nvSpPr>
        <p:spPr>
          <a:xfrm>
            <a:off x="383450" y="3868127"/>
            <a:ext cx="8364399"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断ることが難しかったり、一人では判断できなかったりする場合には、</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「家族に相談しないと決められない」と伝えたり、その場で家族に電話して業者と</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直接話してもらったりしてもよいでしょう。</a:t>
            </a:r>
          </a:p>
          <a:p>
            <a:pPr algn="just">
              <a:lnSpc>
                <a:spcPts val="2800"/>
              </a:lnSpc>
            </a:pPr>
            <a:r>
              <a:rPr lang="ja-JP" altLang="en-US" dirty="0">
                <a:latin typeface="BIZ UDPゴシック" panose="020B0400000000000000" pitchFamily="50" charset="-128"/>
                <a:ea typeface="BIZ UDPゴシック" panose="020B0400000000000000" pitchFamily="50" charset="-128"/>
              </a:rPr>
              <a:t>家族に相談することを拒むような業者の場合には特に注意が必要です。</a:t>
            </a:r>
          </a:p>
        </p:txBody>
      </p:sp>
      <p:grpSp>
        <p:nvGrpSpPr>
          <p:cNvPr id="4" name="グループ化 3">
            <a:extLst>
              <a:ext uri="{FF2B5EF4-FFF2-40B4-BE49-F238E27FC236}">
                <a16:creationId xmlns:a16="http://schemas.microsoft.com/office/drawing/2014/main" id="{F719776E-476D-3495-25D9-AF33A45ED609}"/>
              </a:ext>
            </a:extLst>
          </p:cNvPr>
          <p:cNvGrpSpPr/>
          <p:nvPr/>
        </p:nvGrpSpPr>
        <p:grpSpPr>
          <a:xfrm>
            <a:off x="6818799" y="-50680"/>
            <a:ext cx="2115882" cy="524715"/>
            <a:chOff x="7500967" y="-50680"/>
            <a:chExt cx="2115882" cy="524715"/>
          </a:xfrm>
        </p:grpSpPr>
        <p:sp>
          <p:nvSpPr>
            <p:cNvPr id="5" name="テキスト ボックス 4">
              <a:extLst>
                <a:ext uri="{FF2B5EF4-FFF2-40B4-BE49-F238E27FC236}">
                  <a16:creationId xmlns:a16="http://schemas.microsoft.com/office/drawing/2014/main" id="{FB12E371-8055-4901-6578-CC7C3A97F8DA}"/>
                </a:ext>
              </a:extLst>
            </p:cNvPr>
            <p:cNvSpPr txBox="1"/>
            <p:nvPr/>
          </p:nvSpPr>
          <p:spPr>
            <a:xfrm>
              <a:off x="7888849" y="61242"/>
              <a:ext cx="1728000"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ご家族や見守りの方</a:t>
              </a:r>
            </a:p>
          </p:txBody>
        </p:sp>
        <p:grpSp>
          <p:nvGrpSpPr>
            <p:cNvPr id="6" name="グループ化 5">
              <a:extLst>
                <a:ext uri="{FF2B5EF4-FFF2-40B4-BE49-F238E27FC236}">
                  <a16:creationId xmlns:a16="http://schemas.microsoft.com/office/drawing/2014/main" id="{1F37EC3B-5A98-E701-4779-CE30B688CC78}"/>
                </a:ext>
              </a:extLst>
            </p:cNvPr>
            <p:cNvGrpSpPr/>
            <p:nvPr/>
          </p:nvGrpSpPr>
          <p:grpSpPr>
            <a:xfrm>
              <a:off x="7500967" y="-50680"/>
              <a:ext cx="548325" cy="524715"/>
              <a:chOff x="7715657" y="1068885"/>
              <a:chExt cx="548325" cy="524715"/>
            </a:xfrm>
          </p:grpSpPr>
          <p:sp>
            <p:nvSpPr>
              <p:cNvPr id="7" name="加算記号 6">
                <a:extLst>
                  <a:ext uri="{FF2B5EF4-FFF2-40B4-BE49-F238E27FC236}">
                    <a16:creationId xmlns:a16="http://schemas.microsoft.com/office/drawing/2014/main" id="{2650B01B-9CDE-4F3E-547E-4C50A27A48AB}"/>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グラフィックス 7" descr="バッジ: フォロー 単色塗りつぶし">
                <a:extLst>
                  <a:ext uri="{FF2B5EF4-FFF2-40B4-BE49-F238E27FC236}">
                    <a16:creationId xmlns:a16="http://schemas.microsoft.com/office/drawing/2014/main" id="{9A31E3AA-8247-6671-9AF8-F7EC9037D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spTree>
    <p:extLst>
      <p:ext uri="{BB962C8B-B14F-4D97-AF65-F5344CB8AC3E}">
        <p14:creationId xmlns:p14="http://schemas.microsoft.com/office/powerpoint/2010/main" val="3844680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50D7-7A34-769E-41A1-48509D89E434}"/>
            </a:ext>
          </a:extLst>
        </p:cNvPr>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AD64FC12-40F7-35FA-49EA-891DD8AFC006}"/>
              </a:ext>
            </a:extLst>
          </p:cNvPr>
          <p:cNvGrpSpPr/>
          <p:nvPr/>
        </p:nvGrpSpPr>
        <p:grpSpPr>
          <a:xfrm>
            <a:off x="6818799" y="-50680"/>
            <a:ext cx="2115882" cy="524715"/>
            <a:chOff x="7500967" y="-50680"/>
            <a:chExt cx="2115882" cy="524715"/>
          </a:xfrm>
        </p:grpSpPr>
        <p:sp>
          <p:nvSpPr>
            <p:cNvPr id="4" name="テキスト ボックス 3">
              <a:extLst>
                <a:ext uri="{FF2B5EF4-FFF2-40B4-BE49-F238E27FC236}">
                  <a16:creationId xmlns:a16="http://schemas.microsoft.com/office/drawing/2014/main" id="{6E6014E8-FB3A-0F1A-5BE8-F8DE98E4A321}"/>
                </a:ext>
              </a:extLst>
            </p:cNvPr>
            <p:cNvSpPr txBox="1"/>
            <p:nvPr/>
          </p:nvSpPr>
          <p:spPr>
            <a:xfrm>
              <a:off x="7888849" y="61242"/>
              <a:ext cx="1728000"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ご家族や見守りの方</a:t>
              </a:r>
            </a:p>
          </p:txBody>
        </p:sp>
        <p:grpSp>
          <p:nvGrpSpPr>
            <p:cNvPr id="5" name="グループ化 4">
              <a:extLst>
                <a:ext uri="{FF2B5EF4-FFF2-40B4-BE49-F238E27FC236}">
                  <a16:creationId xmlns:a16="http://schemas.microsoft.com/office/drawing/2014/main" id="{7F943DF6-7EF3-42D7-E823-164276E76D28}"/>
                </a:ext>
              </a:extLst>
            </p:cNvPr>
            <p:cNvGrpSpPr/>
            <p:nvPr/>
          </p:nvGrpSpPr>
          <p:grpSpPr>
            <a:xfrm>
              <a:off x="7500967" y="-50680"/>
              <a:ext cx="548325" cy="524715"/>
              <a:chOff x="7715657" y="1068885"/>
              <a:chExt cx="548325" cy="524715"/>
            </a:xfrm>
          </p:grpSpPr>
          <p:sp>
            <p:nvSpPr>
              <p:cNvPr id="6" name="加算記号 5">
                <a:extLst>
                  <a:ext uri="{FF2B5EF4-FFF2-40B4-BE49-F238E27FC236}">
                    <a16:creationId xmlns:a16="http://schemas.microsoft.com/office/drawing/2014/main" id="{6EF2B753-225C-A1A7-4498-9A7EDE6CC981}"/>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descr="バッジ: フォロー 単色塗りつぶし">
                <a:extLst>
                  <a:ext uri="{FF2B5EF4-FFF2-40B4-BE49-F238E27FC236}">
                    <a16:creationId xmlns:a16="http://schemas.microsoft.com/office/drawing/2014/main" id="{BA033EF7-ADF3-2277-6DC5-1F4B40E43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graphicFrame>
        <p:nvGraphicFramePr>
          <p:cNvPr id="15" name="表 14">
            <a:extLst>
              <a:ext uri="{FF2B5EF4-FFF2-40B4-BE49-F238E27FC236}">
                <a16:creationId xmlns:a16="http://schemas.microsoft.com/office/drawing/2014/main" id="{CEEE5D28-19BF-CE2B-2328-F3CCE0FD8803}"/>
              </a:ext>
            </a:extLst>
          </p:cNvPr>
          <p:cNvGraphicFramePr>
            <a:graphicFrameLocks noGrp="1"/>
          </p:cNvGraphicFramePr>
          <p:nvPr>
            <p:extLst>
              <p:ext uri="{D42A27DB-BD31-4B8C-83A1-F6EECF244321}">
                <p14:modId xmlns:p14="http://schemas.microsoft.com/office/powerpoint/2010/main" val="10476469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角丸四角形 8">
            <a:extLst>
              <a:ext uri="{FF2B5EF4-FFF2-40B4-BE49-F238E27FC236}">
                <a16:creationId xmlns:a16="http://schemas.microsoft.com/office/drawing/2014/main" id="{4FA9D13A-C46C-8596-8D1C-CDEE931E13D6}"/>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A8FA09E5-3190-7312-0D10-22BED0D02723}"/>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によるトラブルを避けるために</a:t>
            </a:r>
          </a:p>
        </p:txBody>
      </p:sp>
      <p:pic>
        <p:nvPicPr>
          <p:cNvPr id="8" name="図 7" descr="文字が書かれている&#10;&#10;自動的に生成された説明">
            <a:extLst>
              <a:ext uri="{FF2B5EF4-FFF2-40B4-BE49-F238E27FC236}">
                <a16:creationId xmlns:a16="http://schemas.microsoft.com/office/drawing/2014/main" id="{452DC0E1-353A-2850-B670-23E43FF2A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1" y="1132152"/>
            <a:ext cx="1144526" cy="723901"/>
          </a:xfrm>
          <a:prstGeom prst="rect">
            <a:avLst/>
          </a:prstGeom>
        </p:spPr>
      </p:pic>
      <p:graphicFrame>
        <p:nvGraphicFramePr>
          <p:cNvPr id="21" name="表 20">
            <a:extLst>
              <a:ext uri="{FF2B5EF4-FFF2-40B4-BE49-F238E27FC236}">
                <a16:creationId xmlns:a16="http://schemas.microsoft.com/office/drawing/2014/main" id="{A3B53D2D-B7D7-DE73-DC26-F4D9257F166F}"/>
              </a:ext>
            </a:extLst>
          </p:cNvPr>
          <p:cNvGraphicFramePr>
            <a:graphicFrameLocks noGrp="1"/>
          </p:cNvGraphicFramePr>
          <p:nvPr>
            <p:extLst>
              <p:ext uri="{D42A27DB-BD31-4B8C-83A1-F6EECF244321}">
                <p14:modId xmlns:p14="http://schemas.microsoft.com/office/powerpoint/2010/main" val="4232379708"/>
              </p:ext>
            </p:extLst>
          </p:nvPr>
        </p:nvGraphicFramePr>
        <p:xfrm>
          <a:off x="336549" y="1662535"/>
          <a:ext cx="8424000" cy="434585"/>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3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身の危険を感じたときや怖いと思ったら「１１０番」</a:t>
                      </a:r>
                    </a:p>
                  </a:txBody>
                  <a:tcPr marL="216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68259314-C4C6-72B6-8416-E16919CBF470}"/>
              </a:ext>
            </a:extLst>
          </p:cNvPr>
          <p:cNvSpPr txBox="1"/>
          <p:nvPr/>
        </p:nvSpPr>
        <p:spPr>
          <a:xfrm>
            <a:off x="383450" y="2085010"/>
            <a:ext cx="8364399" cy="1561494"/>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事例のように業者が大声で脅してきて身の危険を感じる場合や、強引で怖いと思う場合には、警察（</a:t>
            </a:r>
            <a:r>
              <a:rPr lang="en-US" altLang="ja-JP" dirty="0">
                <a:latin typeface="BIZ UDPゴシック" panose="020B0400000000000000" pitchFamily="50" charset="-128"/>
                <a:ea typeface="BIZ UDPゴシック" panose="020B0400000000000000" pitchFamily="50" charset="-128"/>
              </a:rPr>
              <a:t>110</a:t>
            </a:r>
            <a:r>
              <a:rPr lang="ja-JP" altLang="en-US" dirty="0">
                <a:latin typeface="BIZ UDPゴシック" panose="020B0400000000000000" pitchFamily="50" charset="-128"/>
                <a:ea typeface="BIZ UDPゴシック" panose="020B0400000000000000" pitchFamily="50" charset="-128"/>
              </a:rPr>
              <a:t>番）に電話してもよいでしょう。</a:t>
            </a:r>
          </a:p>
          <a:p>
            <a:pPr algn="just">
              <a:lnSpc>
                <a:spcPts val="2800"/>
              </a:lnSpc>
            </a:pPr>
            <a:r>
              <a:rPr lang="ja-JP" altLang="en-US" dirty="0">
                <a:latin typeface="BIZ UDPゴシック" panose="020B0400000000000000" pitchFamily="50" charset="-128"/>
                <a:ea typeface="BIZ UDPゴシック" panose="020B0400000000000000" pitchFamily="50" charset="-128"/>
              </a:rPr>
              <a:t>また、すぐに電話できるように</a:t>
            </a:r>
            <a:r>
              <a:rPr lang="ja-JP" altLang="en-US" b="1" dirty="0">
                <a:solidFill>
                  <a:srgbClr val="FF6600"/>
                </a:solidFill>
                <a:latin typeface="BIZ UDPゴシック" panose="020B0400000000000000" pitchFamily="50" charset="-128"/>
                <a:ea typeface="BIZ UDPゴシック" panose="020B0400000000000000" pitchFamily="50" charset="-128"/>
              </a:rPr>
              <a:t>近くの交番の電話番号を自宅に貼っておく</a:t>
            </a:r>
            <a:r>
              <a:rPr lang="ja-JP" altLang="en-US" dirty="0">
                <a:latin typeface="BIZ UDPゴシック" panose="020B0400000000000000" pitchFamily="50" charset="-128"/>
                <a:ea typeface="BIZ UDPゴシック" panose="020B0400000000000000" pitchFamily="50" charset="-128"/>
              </a:rPr>
              <a:t>ことも</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対策の一つです。</a:t>
            </a:r>
          </a:p>
        </p:txBody>
      </p:sp>
      <p:grpSp>
        <p:nvGrpSpPr>
          <p:cNvPr id="29" name="グループ化 28">
            <a:extLst>
              <a:ext uri="{FF2B5EF4-FFF2-40B4-BE49-F238E27FC236}">
                <a16:creationId xmlns:a16="http://schemas.microsoft.com/office/drawing/2014/main" id="{B5DC7A69-ADC7-AB03-A5D1-CF8D68F25CB2}"/>
              </a:ext>
            </a:extLst>
          </p:cNvPr>
          <p:cNvGrpSpPr/>
          <p:nvPr/>
        </p:nvGrpSpPr>
        <p:grpSpPr>
          <a:xfrm>
            <a:off x="1840867" y="3781559"/>
            <a:ext cx="5462267" cy="2388627"/>
            <a:chOff x="2505637" y="3781559"/>
            <a:chExt cx="5462267" cy="2388627"/>
          </a:xfrm>
        </p:grpSpPr>
        <p:sp>
          <p:nvSpPr>
            <p:cNvPr id="24" name="テキスト ボックス 23">
              <a:extLst>
                <a:ext uri="{FF2B5EF4-FFF2-40B4-BE49-F238E27FC236}">
                  <a16:creationId xmlns:a16="http://schemas.microsoft.com/office/drawing/2014/main" id="{1AAE08BC-002B-8872-C4AA-5CEE79625FD4}"/>
                </a:ext>
              </a:extLst>
            </p:cNvPr>
            <p:cNvSpPr txBox="1"/>
            <p:nvPr/>
          </p:nvSpPr>
          <p:spPr>
            <a:xfrm>
              <a:off x="3231246" y="4151016"/>
              <a:ext cx="4011049" cy="1807858"/>
            </a:xfrm>
            <a:prstGeom prst="rect">
              <a:avLst/>
            </a:prstGeom>
            <a:noFill/>
          </p:spPr>
          <p:txBody>
            <a:bodyPr wrap="square" lIns="36000" tIns="36000" rIns="36000" bIns="36000">
              <a:spAutoFit/>
            </a:bodyPr>
            <a:lstStyle/>
            <a:p>
              <a:pPr marL="285750" indent="-285750" algn="just">
                <a:lnSpc>
                  <a:spcPts val="2800"/>
                </a:lnSpc>
                <a:buClr>
                  <a:srgbClr val="57BD63"/>
                </a:buClr>
                <a:buFont typeface="Wingdings" panose="05000000000000000000" pitchFamily="2" charset="2"/>
                <a:buChar char="l"/>
              </a:pPr>
              <a:r>
                <a:rPr lang="ja-JP" altLang="en-US" sz="1600" b="1" i="0" u="none" strike="noStrike" baseline="0" dirty="0">
                  <a:latin typeface="BIZ UDPゴシック" panose="020B0400000000000000" pitchFamily="50" charset="-128"/>
                  <a:ea typeface="BIZ UDPゴシック" panose="020B0400000000000000" pitchFamily="50" charset="-128"/>
                </a:rPr>
                <a:t>ご家族やご近所の方</a:t>
              </a:r>
            </a:p>
            <a:p>
              <a:pPr marL="285750" indent="-285750" algn="just">
                <a:lnSpc>
                  <a:spcPts val="2800"/>
                </a:lnSpc>
                <a:buClr>
                  <a:srgbClr val="57BD63"/>
                </a:buClr>
                <a:buFont typeface="Wingdings" panose="05000000000000000000" pitchFamily="2" charset="2"/>
                <a:buChar char="l"/>
              </a:pPr>
              <a:r>
                <a:rPr lang="ja-JP" altLang="en-US" sz="1600" b="1" i="0" u="none" strike="noStrike" baseline="0" dirty="0">
                  <a:latin typeface="BIZ UDPゴシック" panose="020B0400000000000000" pitchFamily="50" charset="-128"/>
                  <a:ea typeface="BIZ UDPゴシック" panose="020B0400000000000000" pitchFamily="50" charset="-128"/>
                </a:rPr>
                <a:t>消費生活センター</a:t>
              </a:r>
            </a:p>
            <a:p>
              <a:pPr marL="285750" indent="-285750" algn="just">
                <a:lnSpc>
                  <a:spcPts val="2800"/>
                </a:lnSpc>
                <a:buClr>
                  <a:srgbClr val="57BD63"/>
                </a:buClr>
                <a:buFont typeface="Wingdings" panose="05000000000000000000" pitchFamily="2" charset="2"/>
                <a:buChar char="l"/>
              </a:pPr>
              <a:r>
                <a:rPr lang="ja-JP" altLang="en-US" sz="1600" b="1" i="0" u="none" strike="noStrike" baseline="0" dirty="0">
                  <a:latin typeface="BIZ UDPゴシック" panose="020B0400000000000000" pitchFamily="50" charset="-128"/>
                  <a:ea typeface="BIZ UDPゴシック" panose="020B0400000000000000" pitchFamily="50" charset="-128"/>
                </a:rPr>
                <a:t>民生委員</a:t>
              </a:r>
            </a:p>
            <a:p>
              <a:pPr marL="285750" indent="-285750" algn="just">
                <a:lnSpc>
                  <a:spcPts val="2800"/>
                </a:lnSpc>
                <a:buClr>
                  <a:srgbClr val="57BD63"/>
                </a:buClr>
                <a:buFont typeface="Wingdings" panose="05000000000000000000" pitchFamily="2" charset="2"/>
                <a:buChar char="l"/>
              </a:pPr>
              <a:r>
                <a:rPr lang="ja-JP" altLang="en-US" sz="1600" b="1" i="0" u="none" strike="noStrike" baseline="0" dirty="0">
                  <a:latin typeface="BIZ UDPゴシック" panose="020B0400000000000000" pitchFamily="50" charset="-128"/>
                  <a:ea typeface="BIZ UDPゴシック" panose="020B0400000000000000" pitchFamily="50" charset="-128"/>
                </a:rPr>
                <a:t>町内会（生活安全担当者）</a:t>
              </a:r>
            </a:p>
            <a:p>
              <a:pPr marL="285750" indent="-285750" algn="just">
                <a:lnSpc>
                  <a:spcPts val="2800"/>
                </a:lnSpc>
                <a:buClr>
                  <a:srgbClr val="57BD63"/>
                </a:buClr>
                <a:buFont typeface="Wingdings" panose="05000000000000000000" pitchFamily="2" charset="2"/>
                <a:buChar char="l"/>
              </a:pPr>
              <a:r>
                <a:rPr lang="ja-JP" altLang="en-US" sz="1600" b="1" i="0" u="none" strike="noStrike" baseline="0" dirty="0">
                  <a:latin typeface="BIZ UDPゴシック" panose="020B0400000000000000" pitchFamily="50" charset="-128"/>
                  <a:ea typeface="BIZ UDPゴシック" panose="020B0400000000000000" pitchFamily="50" charset="-128"/>
                </a:rPr>
                <a:t>近くの交番または「</a:t>
              </a:r>
              <a:r>
                <a:rPr lang="en-US" altLang="ja-JP" sz="1600" b="1" i="0" u="none" strike="noStrike" baseline="0" dirty="0">
                  <a:latin typeface="BIZ UDPゴシック" panose="020B0400000000000000" pitchFamily="50" charset="-128"/>
                  <a:ea typeface="BIZ UDPゴシック" panose="020B0400000000000000" pitchFamily="50" charset="-128"/>
                </a:rPr>
                <a:t>110</a:t>
              </a:r>
              <a:r>
                <a:rPr lang="ja-JP" altLang="en-US" sz="1600" b="1" i="0" u="none" strike="noStrike" baseline="0" dirty="0">
                  <a:latin typeface="BIZ UDPゴシック" panose="020B0400000000000000" pitchFamily="50" charset="-128"/>
                  <a:ea typeface="BIZ UDPゴシック" panose="020B0400000000000000" pitchFamily="50" charset="-128"/>
                </a:rPr>
                <a:t>番」に電話</a:t>
              </a:r>
              <a:endParaRPr lang="ja-JP" altLang="en-US" b="1" i="0" u="none" strike="noStrike" baseline="0" dirty="0">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734DCBB8-B3C0-D93C-C75A-6B1E7FBFB58C}"/>
                </a:ext>
              </a:extLst>
            </p:cNvPr>
            <p:cNvSpPr/>
            <p:nvPr/>
          </p:nvSpPr>
          <p:spPr>
            <a:xfrm>
              <a:off x="2505637" y="3903953"/>
              <a:ext cx="5462267" cy="2266233"/>
            </a:xfrm>
            <a:prstGeom prst="rect">
              <a:avLst/>
            </a:prstGeom>
            <a:noFill/>
            <a:ln w="19050">
              <a:solidFill>
                <a:srgbClr val="57BD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2FBACF54-9767-3C52-9EBE-C33B65FC8A84}"/>
                </a:ext>
              </a:extLst>
            </p:cNvPr>
            <p:cNvSpPr txBox="1"/>
            <p:nvPr/>
          </p:nvSpPr>
          <p:spPr>
            <a:xfrm>
              <a:off x="3705823" y="3781559"/>
              <a:ext cx="3061895" cy="289557"/>
            </a:xfrm>
            <a:prstGeom prst="rect">
              <a:avLst/>
            </a:prstGeom>
            <a:solidFill>
              <a:schemeClr val="bg1"/>
            </a:solidFill>
          </p:spPr>
          <p:txBody>
            <a:bodyPr wrap="square" lIns="36000" tIns="36000" rIns="36000" bIns="36000">
              <a:spAutoFit/>
            </a:bodyPr>
            <a:lstStyle/>
            <a:p>
              <a:pPr algn="ctr">
                <a:lnSpc>
                  <a:spcPts val="1900"/>
                </a:lnSpc>
              </a:pPr>
              <a:r>
                <a:rPr kumimoji="1" lang="ja-JP" altLang="en-US" sz="1400" b="1" dirty="0">
                  <a:solidFill>
                    <a:srgbClr val="57BD63"/>
                  </a:solidFill>
                  <a:latin typeface="Meiryo UI" panose="020B0604030504040204" pitchFamily="50" charset="-128"/>
                  <a:ea typeface="Meiryo UI" panose="020B0604030504040204" pitchFamily="50" charset="-128"/>
                </a:rPr>
                <a:t>▏</a:t>
              </a:r>
              <a:r>
                <a:rPr lang="ja-JP" altLang="en-US" sz="1400" b="1" i="0" u="none" strike="noStrike" baseline="0" dirty="0">
                  <a:solidFill>
                    <a:srgbClr val="57BD63"/>
                  </a:solidFill>
                  <a:latin typeface="BIZ UDPゴシック" panose="020B0400000000000000" pitchFamily="50" charset="-128"/>
                  <a:ea typeface="BIZ UDPゴシック" panose="020B0400000000000000" pitchFamily="50" charset="-128"/>
                </a:rPr>
                <a:t>困ったときの電話・相談先</a:t>
              </a:r>
              <a:r>
                <a:rPr kumimoji="1" lang="ja-JP" altLang="en-US" sz="1400" b="1" dirty="0">
                  <a:solidFill>
                    <a:srgbClr val="57BD63"/>
                  </a:solidFill>
                  <a:latin typeface="Meiryo UI" panose="020B0604030504040204" pitchFamily="50" charset="-128"/>
                  <a:ea typeface="Meiryo UI" panose="020B0604030504040204" pitchFamily="50" charset="-128"/>
                </a:rPr>
                <a:t>▕</a:t>
              </a:r>
              <a:endParaRPr lang="ja-JP" altLang="en-US" sz="1200" b="1" i="0" u="none" strike="noStrike" baseline="0" dirty="0">
                <a:solidFill>
                  <a:srgbClr val="57BD63"/>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154199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8B4D-BCAD-8CF9-5280-C74F7714D59A}"/>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88D89CDA-B96F-D120-FD3A-9A3FF348D7D7}"/>
              </a:ext>
            </a:extLst>
          </p:cNvPr>
          <p:cNvGrpSpPr/>
          <p:nvPr/>
        </p:nvGrpSpPr>
        <p:grpSpPr>
          <a:xfrm>
            <a:off x="6818799" y="-50680"/>
            <a:ext cx="2115882" cy="524715"/>
            <a:chOff x="7500967" y="-50680"/>
            <a:chExt cx="2115882" cy="524715"/>
          </a:xfrm>
        </p:grpSpPr>
        <p:sp>
          <p:nvSpPr>
            <p:cNvPr id="10" name="テキスト ボックス 9">
              <a:extLst>
                <a:ext uri="{FF2B5EF4-FFF2-40B4-BE49-F238E27FC236}">
                  <a16:creationId xmlns:a16="http://schemas.microsoft.com/office/drawing/2014/main" id="{DCA08388-334A-7C16-B067-BD993E1C59B7}"/>
                </a:ext>
              </a:extLst>
            </p:cNvPr>
            <p:cNvSpPr txBox="1"/>
            <p:nvPr/>
          </p:nvSpPr>
          <p:spPr>
            <a:xfrm>
              <a:off x="7888849" y="61242"/>
              <a:ext cx="1728000"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ご家族や見守りの方</a:t>
              </a:r>
            </a:p>
          </p:txBody>
        </p:sp>
        <p:grpSp>
          <p:nvGrpSpPr>
            <p:cNvPr id="11" name="グループ化 10">
              <a:extLst>
                <a:ext uri="{FF2B5EF4-FFF2-40B4-BE49-F238E27FC236}">
                  <a16:creationId xmlns:a16="http://schemas.microsoft.com/office/drawing/2014/main" id="{2EE1F467-8CD9-2C52-286B-3007E22511E7}"/>
                </a:ext>
              </a:extLst>
            </p:cNvPr>
            <p:cNvGrpSpPr/>
            <p:nvPr/>
          </p:nvGrpSpPr>
          <p:grpSpPr>
            <a:xfrm>
              <a:off x="7500967" y="-50680"/>
              <a:ext cx="548325" cy="524715"/>
              <a:chOff x="7715657" y="1068885"/>
              <a:chExt cx="548325" cy="524715"/>
            </a:xfrm>
          </p:grpSpPr>
          <p:sp>
            <p:nvSpPr>
              <p:cNvPr id="12" name="加算記号 11">
                <a:extLst>
                  <a:ext uri="{FF2B5EF4-FFF2-40B4-BE49-F238E27FC236}">
                    <a16:creationId xmlns:a16="http://schemas.microsoft.com/office/drawing/2014/main" id="{E96D4F33-B5FE-3DA0-5B26-8AB1CDD041C6}"/>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グラフィックス 12" descr="バッジ: フォロー 単色塗りつぶし">
                <a:extLst>
                  <a:ext uri="{FF2B5EF4-FFF2-40B4-BE49-F238E27FC236}">
                    <a16:creationId xmlns:a16="http://schemas.microsoft.com/office/drawing/2014/main" id="{47C15393-960A-06FB-ED75-DB42E342C8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graphicFrame>
        <p:nvGraphicFramePr>
          <p:cNvPr id="8" name="表 7">
            <a:extLst>
              <a:ext uri="{FF2B5EF4-FFF2-40B4-BE49-F238E27FC236}">
                <a16:creationId xmlns:a16="http://schemas.microsoft.com/office/drawing/2014/main" id="{DBC09CE1-3A20-5EEA-FB6C-1277BF4ADA82}"/>
              </a:ext>
            </a:extLst>
          </p:cNvPr>
          <p:cNvGraphicFramePr>
            <a:graphicFrameLocks noGrp="1"/>
          </p:cNvGraphicFramePr>
          <p:nvPr>
            <p:extLst>
              <p:ext uri="{D42A27DB-BD31-4B8C-83A1-F6EECF244321}">
                <p14:modId xmlns:p14="http://schemas.microsoft.com/office/powerpoint/2010/main" val="10476469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7" name="表 16">
            <a:extLst>
              <a:ext uri="{FF2B5EF4-FFF2-40B4-BE49-F238E27FC236}">
                <a16:creationId xmlns:a16="http://schemas.microsoft.com/office/drawing/2014/main" id="{1DE27393-BA98-B290-0496-45685293116E}"/>
              </a:ext>
            </a:extLst>
          </p:cNvPr>
          <p:cNvGraphicFramePr>
            <a:graphicFrameLocks noGrp="1"/>
          </p:cNvGraphicFramePr>
          <p:nvPr>
            <p:extLst>
              <p:ext uri="{D42A27DB-BD31-4B8C-83A1-F6EECF244321}">
                <p14:modId xmlns:p14="http://schemas.microsoft.com/office/powerpoint/2010/main" val="2135935699"/>
              </p:ext>
            </p:extLst>
          </p:nvPr>
        </p:nvGraphicFramePr>
        <p:xfrm>
          <a:off x="336549" y="1198985"/>
          <a:ext cx="8424000" cy="432000"/>
        </p:xfrm>
        <a:graphic>
          <a:graphicData uri="http://schemas.openxmlformats.org/drawingml/2006/table">
            <a:tbl>
              <a:tblPr firstRow="1" bandRow="1"/>
              <a:tblGrid>
                <a:gridCol w="8424000">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2000" b="1" dirty="0">
                          <a:solidFill>
                            <a:srgbClr val="57BD63"/>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2000" b="1" dirty="0">
                          <a:solidFill>
                            <a:srgbClr val="F0876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その場で決断せず、十分に検討。複数社から見積りを取ることも</a:t>
                      </a:r>
                    </a:p>
                  </a:txBody>
                  <a:tcPr marL="108000" marR="0" marT="0" marB="7200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テキスト ボックス 17">
            <a:extLst>
              <a:ext uri="{FF2B5EF4-FFF2-40B4-BE49-F238E27FC236}">
                <a16:creationId xmlns:a16="http://schemas.microsoft.com/office/drawing/2014/main" id="{C1B9D3BC-239B-362D-D3DD-F701ECBABA51}"/>
              </a:ext>
            </a:extLst>
          </p:cNvPr>
          <p:cNvSpPr txBox="1"/>
          <p:nvPr/>
        </p:nvSpPr>
        <p:spPr>
          <a:xfrm>
            <a:off x="383450" y="1630985"/>
            <a:ext cx="8364399" cy="2279640"/>
          </a:xfrm>
          <a:prstGeom prst="rect">
            <a:avLst/>
          </a:prstGeom>
          <a:noFill/>
        </p:spPr>
        <p:txBody>
          <a:bodyPr wrap="square" lIns="3600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工事内容や費用、必要性について、十分に検討できていますか？</a:t>
            </a:r>
          </a:p>
          <a:p>
            <a:pPr algn="just">
              <a:lnSpc>
                <a:spcPts val="2800"/>
              </a:lnSpc>
            </a:pPr>
            <a:r>
              <a:rPr lang="ja-JP" altLang="en-US" dirty="0">
                <a:latin typeface="BIZ UDPゴシック" panose="020B0400000000000000" pitchFamily="50" charset="-128"/>
                <a:ea typeface="BIZ UDPゴシック" panose="020B0400000000000000" pitchFamily="50" charset="-128"/>
              </a:rPr>
              <a:t>工事が必要だと思う場合でもその場では決断せずに、複数社から見積りを取るなど比較・検討して、納得したうえで契約をするようにしましょう。</a:t>
            </a:r>
          </a:p>
          <a:p>
            <a:pPr algn="just">
              <a:lnSpc>
                <a:spcPts val="2800"/>
              </a:lnSpc>
            </a:pP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悪質業者は、消費者に十分に考える時間を与えずに話を進めようとします。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b="1" dirty="0">
                <a:solidFill>
                  <a:srgbClr val="FF6600"/>
                </a:solidFill>
                <a:latin typeface="BIZ UDPゴシック" panose="020B0400000000000000" pitchFamily="50" charset="-128"/>
                <a:ea typeface="BIZ UDPゴシック" panose="020B0400000000000000" pitchFamily="50" charset="-128"/>
              </a:rPr>
              <a:t>十分な説明がないまま契約や着工をせかす業者などには特に注意が必要</a:t>
            </a:r>
            <a:r>
              <a:rPr lang="ja-JP" altLang="en-US" dirty="0">
                <a:latin typeface="BIZ UDPゴシック" panose="020B0400000000000000" pitchFamily="50" charset="-128"/>
                <a:ea typeface="BIZ UDPゴシック" panose="020B0400000000000000" pitchFamily="50" charset="-128"/>
              </a:rPr>
              <a:t>です。</a:t>
            </a:r>
          </a:p>
        </p:txBody>
      </p:sp>
      <p:sp>
        <p:nvSpPr>
          <p:cNvPr id="2" name="角丸四角形 8">
            <a:extLst>
              <a:ext uri="{FF2B5EF4-FFF2-40B4-BE49-F238E27FC236}">
                <a16:creationId xmlns:a16="http://schemas.microsoft.com/office/drawing/2014/main" id="{086D2EA6-DC81-CB8B-4267-533C37C683D8}"/>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9A6599F4-9DA8-C82D-0B76-26526D01E1EA}"/>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によるトラブルを避けるために</a:t>
            </a:r>
          </a:p>
        </p:txBody>
      </p:sp>
      <p:pic>
        <p:nvPicPr>
          <p:cNvPr id="15" name="図 14">
            <a:extLst>
              <a:ext uri="{FF2B5EF4-FFF2-40B4-BE49-F238E27FC236}">
                <a16:creationId xmlns:a16="http://schemas.microsoft.com/office/drawing/2014/main" id="{A27F3196-8C6E-1A54-0ECB-264D4CE9CACF}"/>
              </a:ext>
            </a:extLst>
          </p:cNvPr>
          <p:cNvPicPr>
            <a:picLocks noChangeAspect="1"/>
          </p:cNvPicPr>
          <p:nvPr/>
        </p:nvPicPr>
        <p:blipFill rotWithShape="1">
          <a:blip r:embed="rId4">
            <a:extLst>
              <a:ext uri="{28A0092B-C50C-407E-A947-70E740481C1C}">
                <a14:useLocalDpi xmlns:a14="http://schemas.microsoft.com/office/drawing/2010/main" val="0"/>
              </a:ext>
            </a:extLst>
          </a:blip>
          <a:srcRect l="15343" t="19176" r="20583" b="14652"/>
          <a:stretch/>
        </p:blipFill>
        <p:spPr>
          <a:xfrm>
            <a:off x="7112963" y="4754473"/>
            <a:ext cx="1557742" cy="1668877"/>
          </a:xfrm>
          <a:prstGeom prst="rect">
            <a:avLst/>
          </a:prstGeom>
        </p:spPr>
      </p:pic>
    </p:spTree>
    <p:extLst>
      <p:ext uri="{BB962C8B-B14F-4D97-AF65-F5344CB8AC3E}">
        <p14:creationId xmlns:p14="http://schemas.microsoft.com/office/powerpoint/2010/main" val="2918778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5AA6-83CA-14C9-2F74-53AC802FD5FE}"/>
            </a:ext>
          </a:extLst>
        </p:cNvPr>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F9918EB-B521-7788-F821-D26725CC4C91}"/>
              </a:ext>
            </a:extLst>
          </p:cNvPr>
          <p:cNvGrpSpPr/>
          <p:nvPr/>
        </p:nvGrpSpPr>
        <p:grpSpPr>
          <a:xfrm>
            <a:off x="6818799" y="-50680"/>
            <a:ext cx="2115882" cy="524715"/>
            <a:chOff x="7500967" y="-50680"/>
            <a:chExt cx="2115882" cy="524715"/>
          </a:xfrm>
        </p:grpSpPr>
        <p:sp>
          <p:nvSpPr>
            <p:cNvPr id="4" name="テキスト ボックス 3">
              <a:extLst>
                <a:ext uri="{FF2B5EF4-FFF2-40B4-BE49-F238E27FC236}">
                  <a16:creationId xmlns:a16="http://schemas.microsoft.com/office/drawing/2014/main" id="{F16D098E-39EB-1B9D-FCC5-F9C834277B3F}"/>
                </a:ext>
              </a:extLst>
            </p:cNvPr>
            <p:cNvSpPr txBox="1"/>
            <p:nvPr/>
          </p:nvSpPr>
          <p:spPr>
            <a:xfrm>
              <a:off x="7888849" y="61242"/>
              <a:ext cx="1728000" cy="300871"/>
            </a:xfrm>
            <a:prstGeom prst="roundRect">
              <a:avLst>
                <a:gd name="adj" fmla="val 4889"/>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ご家族や見守りの方</a:t>
              </a:r>
            </a:p>
          </p:txBody>
        </p:sp>
        <p:grpSp>
          <p:nvGrpSpPr>
            <p:cNvPr id="5" name="グループ化 4">
              <a:extLst>
                <a:ext uri="{FF2B5EF4-FFF2-40B4-BE49-F238E27FC236}">
                  <a16:creationId xmlns:a16="http://schemas.microsoft.com/office/drawing/2014/main" id="{C7A287D4-EDDF-A4D6-6A0A-88804D525523}"/>
                </a:ext>
              </a:extLst>
            </p:cNvPr>
            <p:cNvGrpSpPr/>
            <p:nvPr/>
          </p:nvGrpSpPr>
          <p:grpSpPr>
            <a:xfrm>
              <a:off x="7500967" y="-50680"/>
              <a:ext cx="548325" cy="524715"/>
              <a:chOff x="7715657" y="1068885"/>
              <a:chExt cx="548325" cy="524715"/>
            </a:xfrm>
          </p:grpSpPr>
          <p:sp>
            <p:nvSpPr>
              <p:cNvPr id="6" name="加算記号 5">
                <a:extLst>
                  <a:ext uri="{FF2B5EF4-FFF2-40B4-BE49-F238E27FC236}">
                    <a16:creationId xmlns:a16="http://schemas.microsoft.com/office/drawing/2014/main" id="{D92D2931-7497-E428-ACFB-3FCFB1E95934}"/>
                  </a:ext>
                </a:extLst>
              </p:cNvPr>
              <p:cNvSpPr/>
              <p:nvPr/>
            </p:nvSpPr>
            <p:spPr>
              <a:xfrm>
                <a:off x="7839292" y="1133244"/>
                <a:ext cx="301408" cy="390755"/>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descr="バッジ: フォロー 単色塗りつぶし">
                <a:extLst>
                  <a:ext uri="{FF2B5EF4-FFF2-40B4-BE49-F238E27FC236}">
                    <a16:creationId xmlns:a16="http://schemas.microsoft.com/office/drawing/2014/main" id="{4F950C3B-6903-AB27-0FC4-26519E37E4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5657" y="1068885"/>
                <a:ext cx="548325" cy="524715"/>
              </a:xfrm>
              <a:prstGeom prst="rect">
                <a:avLst/>
              </a:prstGeom>
            </p:spPr>
          </p:pic>
        </p:grpSp>
      </p:grpSp>
      <p:graphicFrame>
        <p:nvGraphicFramePr>
          <p:cNvPr id="15" name="表 14">
            <a:extLst>
              <a:ext uri="{FF2B5EF4-FFF2-40B4-BE49-F238E27FC236}">
                <a16:creationId xmlns:a16="http://schemas.microsoft.com/office/drawing/2014/main" id="{9D0991E2-632A-1B2C-9F1D-2BF6432F8E3B}"/>
              </a:ext>
            </a:extLst>
          </p:cNvPr>
          <p:cNvGraphicFramePr>
            <a:graphicFrameLocks noGrp="1"/>
          </p:cNvGraphicFramePr>
          <p:nvPr>
            <p:extLst>
              <p:ext uri="{D42A27DB-BD31-4B8C-83A1-F6EECF244321}">
                <p14:modId xmlns:p14="http://schemas.microsoft.com/office/powerpoint/2010/main" val="10476469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角丸四角形 8">
            <a:extLst>
              <a:ext uri="{FF2B5EF4-FFF2-40B4-BE49-F238E27FC236}">
                <a16:creationId xmlns:a16="http://schemas.microsoft.com/office/drawing/2014/main" id="{416CB7F8-A0E6-A0F2-C2C3-292624C629F1}"/>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82D29D6D-FE8F-8781-CB85-C9F452A48635}"/>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不要な</a:t>
            </a:r>
            <a:r>
              <a:rPr lang="zh-TW" altLang="en-US" sz="1400" b="1" dirty="0">
                <a:latin typeface="BIZ UDPゴシック" panose="020B0400000000000000" pitchFamily="50" charset="-128"/>
                <a:ea typeface="BIZ UDPゴシック" panose="020B0400000000000000" pitchFamily="50" charset="-128"/>
              </a:rPr>
              <a:t>訪問販売（点検商法）</a:t>
            </a:r>
            <a:r>
              <a:rPr lang="ja-JP" altLang="en-US" sz="1400" b="1" dirty="0">
                <a:latin typeface="BIZ UDPゴシック" panose="020B0400000000000000" pitchFamily="50" charset="-128"/>
                <a:ea typeface="BIZ UDPゴシック" panose="020B0400000000000000" pitchFamily="50" charset="-128"/>
              </a:rPr>
              <a:t>によるトラブルを避けるために</a:t>
            </a:r>
          </a:p>
        </p:txBody>
      </p:sp>
      <p:graphicFrame>
        <p:nvGraphicFramePr>
          <p:cNvPr id="8" name="表 7">
            <a:extLst>
              <a:ext uri="{FF2B5EF4-FFF2-40B4-BE49-F238E27FC236}">
                <a16:creationId xmlns:a16="http://schemas.microsoft.com/office/drawing/2014/main" id="{8AF6793D-E760-24C3-8836-602D87249241}"/>
              </a:ext>
            </a:extLst>
          </p:cNvPr>
          <p:cNvGraphicFramePr>
            <a:graphicFrameLocks noGrp="1"/>
          </p:cNvGraphicFramePr>
          <p:nvPr>
            <p:extLst>
              <p:ext uri="{D42A27DB-BD31-4B8C-83A1-F6EECF244321}">
                <p14:modId xmlns:p14="http://schemas.microsoft.com/office/powerpoint/2010/main" val="3328941827"/>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もし契約してしまったとしても</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6" name="テキスト ボックス 15">
            <a:extLst>
              <a:ext uri="{FF2B5EF4-FFF2-40B4-BE49-F238E27FC236}">
                <a16:creationId xmlns:a16="http://schemas.microsoft.com/office/drawing/2014/main" id="{C084A8F9-3C02-03BB-8B0C-A0F754704F54}"/>
              </a:ext>
            </a:extLst>
          </p:cNvPr>
          <p:cNvSpPr txBox="1"/>
          <p:nvPr/>
        </p:nvSpPr>
        <p:spPr>
          <a:xfrm>
            <a:off x="468655" y="2097713"/>
            <a:ext cx="8112712" cy="1811512"/>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契約書を受け取ってから</a:t>
            </a:r>
            <a:r>
              <a:rPr lang="en-US" altLang="ja-JP" dirty="0">
                <a:latin typeface="BIZ UDPゴシック" panose="020B0400000000000000" pitchFamily="50" charset="-128"/>
                <a:ea typeface="BIZ UDPゴシック" panose="020B0400000000000000" pitchFamily="50" charset="-128"/>
              </a:rPr>
              <a:t>8</a:t>
            </a:r>
            <a:r>
              <a:rPr lang="ja-JP" altLang="en-US" dirty="0">
                <a:latin typeface="BIZ UDPゴシック" panose="020B0400000000000000" pitchFamily="50" charset="-128"/>
                <a:ea typeface="BIZ UDPゴシック" panose="020B0400000000000000" pitchFamily="50" charset="-128"/>
              </a:rPr>
              <a:t>日間は、クーリング・オフができる可能性があります。</a:t>
            </a:r>
          </a:p>
          <a:p>
            <a:pPr algn="just">
              <a:lnSpc>
                <a:spcPts val="2800"/>
              </a:lnSpc>
            </a:pPr>
            <a:r>
              <a:rPr lang="ja-JP" altLang="en-US" dirty="0">
                <a:latin typeface="BIZ UDPゴシック" panose="020B0400000000000000" pitchFamily="50" charset="-128"/>
                <a:ea typeface="BIZ UDPゴシック" panose="020B0400000000000000" pitchFamily="50" charset="-128"/>
              </a:rPr>
              <a:t>クーリング・オフ期間が過ぎてしまっても解決できる場合があるので、速やかに</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消費生活センターに相談しましょう。</a:t>
            </a:r>
          </a:p>
          <a:p>
            <a:pPr algn="just">
              <a:lnSpc>
                <a:spcPts val="2800"/>
              </a:lnSpc>
            </a:pPr>
            <a:r>
              <a:rPr lang="ja-JP" altLang="en-US" dirty="0">
                <a:latin typeface="BIZ UDPゴシック" panose="020B0400000000000000" pitchFamily="50" charset="-128"/>
                <a:ea typeface="BIZ UDPゴシック" panose="020B0400000000000000" pitchFamily="50" charset="-128"/>
              </a:rPr>
              <a:t>また、勧誘の際に「このままだと家が潰れる」などとウソを告げられて契約した</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場合、契約の取消しが可能なこともあります。</a:t>
            </a:r>
          </a:p>
        </p:txBody>
      </p:sp>
      <p:pic>
        <p:nvPicPr>
          <p:cNvPr id="24" name="図 23" descr="挿絵 が含まれている画像&#10;&#10;自動的に生成された説明">
            <a:extLst>
              <a:ext uri="{FF2B5EF4-FFF2-40B4-BE49-F238E27FC236}">
                <a16:creationId xmlns:a16="http://schemas.microsoft.com/office/drawing/2014/main" id="{BCD62BC4-36E5-BAE5-0C1E-118FD03D2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spTree>
    <p:extLst>
      <p:ext uri="{BB962C8B-B14F-4D97-AF65-F5344CB8AC3E}">
        <p14:creationId xmlns:p14="http://schemas.microsoft.com/office/powerpoint/2010/main" val="2803185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10D7AE7-285F-8AED-314E-53F191936111}"/>
              </a:ext>
            </a:extLst>
          </p:cNvPr>
          <p:cNvSpPr txBox="1"/>
          <p:nvPr/>
        </p:nvSpPr>
        <p:spPr>
          <a:xfrm>
            <a:off x="6870875" y="41788"/>
            <a:ext cx="190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a:t>
            </a:r>
            <a:r>
              <a:rPr lang="ja-JP" altLang="en-US" sz="1300" b="1" dirty="0">
                <a:solidFill>
                  <a:schemeClr val="bg1"/>
                </a:solidFill>
                <a:latin typeface="BIZ UDPゴシック" panose="020B0400000000000000" pitchFamily="50" charset="-128"/>
                <a:ea typeface="BIZ UDPゴシック" panose="020B0400000000000000" pitchFamily="50" charset="-128"/>
              </a:rPr>
              <a:t>見守り</a:t>
            </a:r>
            <a:r>
              <a:rPr kumimoji="1" lang="ja-JP" altLang="en-US" sz="1300" b="1" dirty="0">
                <a:solidFill>
                  <a:schemeClr val="bg1"/>
                </a:solidFill>
                <a:latin typeface="BIZ UDPゴシック" panose="020B0400000000000000" pitchFamily="50" charset="-128"/>
                <a:ea typeface="BIZ UDPゴシック" panose="020B0400000000000000" pitchFamily="50" charset="-128"/>
              </a:rPr>
              <a:t>の方へ</a:t>
            </a:r>
          </a:p>
        </p:txBody>
      </p:sp>
      <p:graphicFrame>
        <p:nvGraphicFramePr>
          <p:cNvPr id="6" name="表 5">
            <a:extLst>
              <a:ext uri="{FF2B5EF4-FFF2-40B4-BE49-F238E27FC236}">
                <a16:creationId xmlns:a16="http://schemas.microsoft.com/office/drawing/2014/main" id="{11A84AF3-AFA6-7154-26F8-04F25966B9F1}"/>
              </a:ext>
            </a:extLst>
          </p:cNvPr>
          <p:cNvGraphicFramePr>
            <a:graphicFrameLocks noGrp="1"/>
          </p:cNvGraphicFramePr>
          <p:nvPr>
            <p:extLst>
              <p:ext uri="{D42A27DB-BD31-4B8C-83A1-F6EECF244321}">
                <p14:modId xmlns:p14="http://schemas.microsoft.com/office/powerpoint/2010/main" val="2530480619"/>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高齢者の消費者トラブルに周囲が気づくために</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角丸四角形 8">
            <a:extLst>
              <a:ext uri="{FF2B5EF4-FFF2-40B4-BE49-F238E27FC236}">
                <a16:creationId xmlns:a16="http://schemas.microsoft.com/office/drawing/2014/main" id="{B04810FA-A308-34CC-BE3F-A229004CE7CE}"/>
              </a:ext>
            </a:extLst>
          </p:cNvPr>
          <p:cNvSpPr/>
          <p:nvPr/>
        </p:nvSpPr>
        <p:spPr bwMode="auto">
          <a:xfrm rot="10800000" flipH="1" flipV="1">
            <a:off x="1" y="649243"/>
            <a:ext cx="8778874" cy="900000"/>
          </a:xfrm>
          <a:prstGeom prst="roundRect">
            <a:avLst>
              <a:gd name="adj" fmla="val 444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6384DC2-9849-A1E6-43D9-44D98CF85971}"/>
              </a:ext>
            </a:extLst>
          </p:cNvPr>
          <p:cNvSpPr txBox="1"/>
          <p:nvPr/>
        </p:nvSpPr>
        <p:spPr>
          <a:xfrm>
            <a:off x="336550" y="878648"/>
            <a:ext cx="8017427" cy="401960"/>
          </a:xfrm>
          <a:prstGeom prst="rect">
            <a:avLst/>
          </a:prstGeom>
          <a:noFill/>
        </p:spPr>
        <p:txBody>
          <a:bodyPr wrap="square" lIns="36000" tIns="36000" rIns="36000" bIns="36000" anchor="ctr" anchorCtr="0">
            <a:spAutoFit/>
          </a:bodyPr>
          <a:lstStyle/>
          <a:p>
            <a:pPr algn="just">
              <a:lnSpc>
                <a:spcPts val="3000"/>
              </a:lnSpc>
            </a:pPr>
            <a:r>
              <a:rPr lang="ja-JP" altLang="en-US" sz="2200" b="1" dirty="0">
                <a:latin typeface="BIZ UDPゴシック" panose="020B0400000000000000" pitchFamily="50" charset="-128"/>
                <a:ea typeface="BIZ UDPゴシック" panose="020B0400000000000000" pitchFamily="50" charset="-128"/>
              </a:rPr>
              <a:t>高齢者の消費者トラブルに周囲が気づくために</a:t>
            </a:r>
          </a:p>
        </p:txBody>
      </p:sp>
      <p:sp>
        <p:nvSpPr>
          <p:cNvPr id="8" name="テキスト ボックス 7">
            <a:extLst>
              <a:ext uri="{FF2B5EF4-FFF2-40B4-BE49-F238E27FC236}">
                <a16:creationId xmlns:a16="http://schemas.microsoft.com/office/drawing/2014/main" id="{0E49FE73-FA5B-1FC0-1D60-37CA6F9FBAAD}"/>
              </a:ext>
            </a:extLst>
          </p:cNvPr>
          <p:cNvSpPr txBox="1"/>
          <p:nvPr/>
        </p:nvSpPr>
        <p:spPr>
          <a:xfrm>
            <a:off x="336550" y="1535207"/>
            <a:ext cx="8350220" cy="1561494"/>
          </a:xfrm>
          <a:prstGeom prst="rect">
            <a:avLst/>
          </a:prstGeom>
          <a:noFill/>
        </p:spPr>
        <p:txBody>
          <a:bodyPr wrap="square" lIns="0" tIns="180000" rIns="0" bIns="0" anchor="t" anchorCtr="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高齢者の消費者トラブルを防ぐためには、身近にいるご家族や見守りの方が、変化にいち早く気づくことがとても重要です。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身近な高齢者がトラブルに遭っているのではないかと気づいた場合は、消費生活</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センター等にできるだけ早く相談しましょう。</a:t>
            </a:r>
          </a:p>
        </p:txBody>
      </p:sp>
      <p:sp>
        <p:nvSpPr>
          <p:cNvPr id="16" name="四角形: 角を丸くする 15">
            <a:extLst>
              <a:ext uri="{FF2B5EF4-FFF2-40B4-BE49-F238E27FC236}">
                <a16:creationId xmlns:a16="http://schemas.microsoft.com/office/drawing/2014/main" id="{2F1B03A0-5679-B217-A714-D3EF5E812B54}"/>
              </a:ext>
            </a:extLst>
          </p:cNvPr>
          <p:cNvSpPr/>
          <p:nvPr/>
        </p:nvSpPr>
        <p:spPr>
          <a:xfrm>
            <a:off x="1117600" y="3429000"/>
            <a:ext cx="6654800" cy="2597802"/>
          </a:xfrm>
          <a:prstGeom prst="roundRect">
            <a:avLst>
              <a:gd name="adj" fmla="val 1270"/>
            </a:avLst>
          </a:prstGeom>
          <a:solidFill>
            <a:schemeClr val="bg1"/>
          </a:solidFill>
          <a:ln w="19050">
            <a:solidFill>
              <a:srgbClr val="57BD6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55CAF"/>
              </a:solidFill>
            </a:endParaRPr>
          </a:p>
        </p:txBody>
      </p:sp>
      <p:graphicFrame>
        <p:nvGraphicFramePr>
          <p:cNvPr id="25" name="表 24">
            <a:extLst>
              <a:ext uri="{FF2B5EF4-FFF2-40B4-BE49-F238E27FC236}">
                <a16:creationId xmlns:a16="http://schemas.microsoft.com/office/drawing/2014/main" id="{A0842593-D1B6-B3BC-9CD8-C3E87D744559}"/>
              </a:ext>
            </a:extLst>
          </p:cNvPr>
          <p:cNvGraphicFramePr>
            <a:graphicFrameLocks noGrp="1"/>
          </p:cNvGraphicFramePr>
          <p:nvPr>
            <p:extLst>
              <p:ext uri="{D42A27DB-BD31-4B8C-83A1-F6EECF244321}">
                <p14:modId xmlns:p14="http://schemas.microsoft.com/office/powerpoint/2010/main" val="2823576276"/>
              </p:ext>
            </p:extLst>
          </p:nvPr>
        </p:nvGraphicFramePr>
        <p:xfrm>
          <a:off x="2384656" y="3540001"/>
          <a:ext cx="4374688" cy="2160000"/>
        </p:xfrm>
        <a:graphic>
          <a:graphicData uri="http://schemas.openxmlformats.org/drawingml/2006/table">
            <a:tbl>
              <a:tblPr firstRow="1" bandRow="1"/>
              <a:tblGrid>
                <a:gridCol w="356457">
                  <a:extLst>
                    <a:ext uri="{9D8B030D-6E8A-4147-A177-3AD203B41FA5}">
                      <a16:colId xmlns:a16="http://schemas.microsoft.com/office/drawing/2014/main" val="20000"/>
                    </a:ext>
                  </a:extLst>
                </a:gridCol>
                <a:gridCol w="4018231">
                  <a:extLst>
                    <a:ext uri="{9D8B030D-6E8A-4147-A177-3AD203B41FA5}">
                      <a16:colId xmlns:a16="http://schemas.microsoft.com/office/drawing/2014/main" val="20001"/>
                    </a:ext>
                  </a:extLst>
                </a:gridCol>
              </a:tblGrid>
              <a:tr h="720000">
                <a:tc>
                  <a:txBody>
                    <a:bodyPr/>
                    <a:lstStyle/>
                    <a:p>
                      <a:pPr algn="ctr">
                        <a:lnSpc>
                          <a:spcPts val="25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➊</a:t>
                      </a:r>
                    </a:p>
                  </a:txBody>
                  <a:tcPr marL="36000" marR="0" marT="0" marB="36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家の外での気づき</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44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0000">
                <a:tc>
                  <a:txBody>
                    <a:bodyPr/>
                    <a:lstStyle/>
                    <a:p>
                      <a:pPr algn="ctr">
                        <a:lnSpc>
                          <a:spcPts val="25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➋</a:t>
                      </a:r>
                    </a:p>
                  </a:txBody>
                  <a:tcPr marL="36000" marR="0" marT="0" marB="36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家の中での気づき</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44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451754"/>
                  </a:ext>
                </a:extLst>
              </a:tr>
              <a:tr h="720000">
                <a:tc>
                  <a:txBody>
                    <a:bodyPr/>
                    <a:lstStyle/>
                    <a:p>
                      <a:pPr algn="ctr">
                        <a:lnSpc>
                          <a:spcPts val="25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➌</a:t>
                      </a:r>
                    </a:p>
                  </a:txBody>
                  <a:tcPr marL="36000" marR="0" marT="0" marB="36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本人の様子での気づき</a:t>
                      </a:r>
                      <a:endParaRPr kumimoji="1" lang="en-US" altLang="ja-JP" sz="2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44000" marR="0" marT="0" marB="7200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710870"/>
                  </a:ext>
                </a:extLst>
              </a:tr>
            </a:tbl>
          </a:graphicData>
        </a:graphic>
      </p:graphicFrame>
    </p:spTree>
    <p:extLst>
      <p:ext uri="{BB962C8B-B14F-4D97-AF65-F5344CB8AC3E}">
        <p14:creationId xmlns:p14="http://schemas.microsoft.com/office/powerpoint/2010/main" val="589282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0A350D8-A370-04F0-9519-7190B16070B1}"/>
              </a:ext>
            </a:extLst>
          </p:cNvPr>
          <p:cNvSpPr txBox="1"/>
          <p:nvPr/>
        </p:nvSpPr>
        <p:spPr>
          <a:xfrm>
            <a:off x="6870875" y="41788"/>
            <a:ext cx="190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a:t>
            </a:r>
            <a:r>
              <a:rPr lang="ja-JP" altLang="en-US" sz="1300" b="1" dirty="0">
                <a:solidFill>
                  <a:schemeClr val="bg1"/>
                </a:solidFill>
                <a:latin typeface="BIZ UDPゴシック" panose="020B0400000000000000" pitchFamily="50" charset="-128"/>
                <a:ea typeface="BIZ UDPゴシック" panose="020B0400000000000000" pitchFamily="50" charset="-128"/>
              </a:rPr>
              <a:t>見守り</a:t>
            </a:r>
            <a:r>
              <a:rPr kumimoji="1" lang="ja-JP" altLang="en-US" sz="1300" b="1" dirty="0">
                <a:solidFill>
                  <a:schemeClr val="bg1"/>
                </a:solidFill>
                <a:latin typeface="BIZ UDPゴシック" panose="020B0400000000000000" pitchFamily="50" charset="-128"/>
                <a:ea typeface="BIZ UDPゴシック" panose="020B0400000000000000" pitchFamily="50" charset="-128"/>
              </a:rPr>
              <a:t>の方へ</a:t>
            </a:r>
          </a:p>
        </p:txBody>
      </p:sp>
      <p:graphicFrame>
        <p:nvGraphicFramePr>
          <p:cNvPr id="9" name="表 8">
            <a:extLst>
              <a:ext uri="{FF2B5EF4-FFF2-40B4-BE49-F238E27FC236}">
                <a16:creationId xmlns:a16="http://schemas.microsoft.com/office/drawing/2014/main" id="{08A03CF3-18FF-CABD-779E-710B75016560}"/>
              </a:ext>
            </a:extLst>
          </p:cNvPr>
          <p:cNvGraphicFramePr>
            <a:graphicFrameLocks noGrp="1"/>
          </p:cNvGraphicFramePr>
          <p:nvPr>
            <p:extLst>
              <p:ext uri="{D42A27DB-BD31-4B8C-83A1-F6EECF244321}">
                <p14:modId xmlns:p14="http://schemas.microsoft.com/office/powerpoint/2010/main" val="10476469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高齢者の消費者トラブルに周囲が気づくために</a:t>
            </a:r>
          </a:p>
        </p:txBody>
      </p:sp>
      <p:graphicFrame>
        <p:nvGraphicFramePr>
          <p:cNvPr id="17" name="表 16">
            <a:extLst>
              <a:ext uri="{FF2B5EF4-FFF2-40B4-BE49-F238E27FC236}">
                <a16:creationId xmlns:a16="http://schemas.microsoft.com/office/drawing/2014/main" id="{EFE6CA9E-CC96-AF9E-5D67-8A14B46026CD}"/>
              </a:ext>
            </a:extLst>
          </p:cNvPr>
          <p:cNvGraphicFramePr>
            <a:graphicFrameLocks noGrp="1"/>
          </p:cNvGraphicFramePr>
          <p:nvPr>
            <p:extLst>
              <p:ext uri="{D42A27DB-BD31-4B8C-83A1-F6EECF244321}">
                <p14:modId xmlns:p14="http://schemas.microsoft.com/office/powerpoint/2010/main" val="3918396449"/>
              </p:ext>
            </p:extLst>
          </p:nvPr>
        </p:nvGraphicFramePr>
        <p:xfrm>
          <a:off x="323849"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家の外での気づき</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テキスト ボックス 18">
            <a:extLst>
              <a:ext uri="{FF2B5EF4-FFF2-40B4-BE49-F238E27FC236}">
                <a16:creationId xmlns:a16="http://schemas.microsoft.com/office/drawing/2014/main" id="{5784B657-7A51-04A6-0B48-678CA59D8F27}"/>
              </a:ext>
            </a:extLst>
          </p:cNvPr>
          <p:cNvSpPr txBox="1"/>
          <p:nvPr/>
        </p:nvSpPr>
        <p:spPr>
          <a:xfrm>
            <a:off x="323849" y="1726235"/>
            <a:ext cx="8442000" cy="1202422"/>
          </a:xfrm>
          <a:prstGeom prst="rect">
            <a:avLst/>
          </a:prstGeom>
          <a:noFill/>
        </p:spPr>
        <p:txBody>
          <a:bodyPr wrap="square" lIns="36000" tIns="180000" rIns="0" bIns="0" anchor="t" anchorCtr="0">
            <a:spAutoFit/>
          </a:bodyPr>
          <a:lstStyle/>
          <a:p>
            <a:pPr marL="285750" indent="-285750" algn="just">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不審な人が出入りしている</a:t>
            </a:r>
          </a:p>
          <a:p>
            <a:pPr marL="285750" indent="-285750" algn="just">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見慣れない車が止まっている</a:t>
            </a:r>
          </a:p>
          <a:p>
            <a:pPr marL="285750" indent="-285750" algn="just">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作業員が頻繁に出入りするなど、工事が続いている</a:t>
            </a: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等</a:t>
            </a:r>
          </a:p>
        </p:txBody>
      </p:sp>
      <p:graphicFrame>
        <p:nvGraphicFramePr>
          <p:cNvPr id="21" name="表 20">
            <a:extLst>
              <a:ext uri="{FF2B5EF4-FFF2-40B4-BE49-F238E27FC236}">
                <a16:creationId xmlns:a16="http://schemas.microsoft.com/office/drawing/2014/main" id="{CEA73CCC-DF3A-4199-E5A3-A3FB5F5821ED}"/>
              </a:ext>
            </a:extLst>
          </p:cNvPr>
          <p:cNvGraphicFramePr>
            <a:graphicFrameLocks noGrp="1"/>
          </p:cNvGraphicFramePr>
          <p:nvPr>
            <p:extLst>
              <p:ext uri="{D42A27DB-BD31-4B8C-83A1-F6EECF244321}">
                <p14:modId xmlns:p14="http://schemas.microsoft.com/office/powerpoint/2010/main" val="880813693"/>
              </p:ext>
            </p:extLst>
          </p:nvPr>
        </p:nvGraphicFramePr>
        <p:xfrm>
          <a:off x="323849" y="343327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家の中での気づき</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テキスト ボックス 21">
            <a:extLst>
              <a:ext uri="{FF2B5EF4-FFF2-40B4-BE49-F238E27FC236}">
                <a16:creationId xmlns:a16="http://schemas.microsoft.com/office/drawing/2014/main" id="{8935B101-5C2B-417C-CA37-9CFBF3408828}"/>
              </a:ext>
            </a:extLst>
          </p:cNvPr>
          <p:cNvSpPr txBox="1"/>
          <p:nvPr/>
        </p:nvSpPr>
        <p:spPr>
          <a:xfrm>
            <a:off x="323849" y="3876870"/>
            <a:ext cx="8442326" cy="1202422"/>
          </a:xfrm>
          <a:prstGeom prst="rect">
            <a:avLst/>
          </a:prstGeom>
          <a:noFill/>
        </p:spPr>
        <p:txBody>
          <a:bodyPr wrap="square" lIns="36000" tIns="180000" rIns="0" bIns="0" anchor="t" anchorCtr="0">
            <a:spAutoFit/>
          </a:bodyPr>
          <a:lstStyle/>
          <a:p>
            <a:pPr marL="285750" indent="-285750">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工事に関する契約書や請求書、名刺などが複数ある</a:t>
            </a:r>
          </a:p>
          <a:p>
            <a:pPr marL="285750" indent="-285750">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工事の形跡がある（頻繁に修理やリフォームを行っている）</a:t>
            </a:r>
          </a:p>
          <a:p>
            <a:pPr marL="285750" indent="-285750">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カレンダーに見慣れない事業者名などの書き込みがある</a:t>
            </a: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等</a:t>
            </a:r>
          </a:p>
        </p:txBody>
      </p:sp>
    </p:spTree>
    <p:extLst>
      <p:ext uri="{BB962C8B-B14F-4D97-AF65-F5344CB8AC3E}">
        <p14:creationId xmlns:p14="http://schemas.microsoft.com/office/powerpoint/2010/main" val="3375921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C6939-5316-59D8-DE6C-97F6534061D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449795D-624B-0D16-A156-8D5B23B3B90B}"/>
              </a:ext>
            </a:extLst>
          </p:cNvPr>
          <p:cNvSpPr txBox="1"/>
          <p:nvPr/>
        </p:nvSpPr>
        <p:spPr>
          <a:xfrm>
            <a:off x="6870875" y="41788"/>
            <a:ext cx="190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a:t>
            </a:r>
            <a:r>
              <a:rPr lang="ja-JP" altLang="en-US" sz="1300" b="1" dirty="0">
                <a:solidFill>
                  <a:schemeClr val="bg1"/>
                </a:solidFill>
                <a:latin typeface="BIZ UDPゴシック" panose="020B0400000000000000" pitchFamily="50" charset="-128"/>
                <a:ea typeface="BIZ UDPゴシック" panose="020B0400000000000000" pitchFamily="50" charset="-128"/>
              </a:rPr>
              <a:t>見守り</a:t>
            </a:r>
            <a:r>
              <a:rPr kumimoji="1" lang="ja-JP" altLang="en-US" sz="1300" b="1" dirty="0">
                <a:solidFill>
                  <a:schemeClr val="bg1"/>
                </a:solidFill>
                <a:latin typeface="BIZ UDPゴシック" panose="020B0400000000000000" pitchFamily="50" charset="-128"/>
                <a:ea typeface="BIZ UDPゴシック" panose="020B0400000000000000" pitchFamily="50" charset="-128"/>
              </a:rPr>
              <a:t>の方へ</a:t>
            </a:r>
          </a:p>
        </p:txBody>
      </p:sp>
      <p:graphicFrame>
        <p:nvGraphicFramePr>
          <p:cNvPr id="10" name="表 9">
            <a:extLst>
              <a:ext uri="{FF2B5EF4-FFF2-40B4-BE49-F238E27FC236}">
                <a16:creationId xmlns:a16="http://schemas.microsoft.com/office/drawing/2014/main" id="{C4DD13FE-DFB6-A633-06FA-A1F79263554D}"/>
              </a:ext>
            </a:extLst>
          </p:cNvPr>
          <p:cNvGraphicFramePr>
            <a:graphicFrameLocks noGrp="1"/>
          </p:cNvGraphicFramePr>
          <p:nvPr>
            <p:extLst>
              <p:ext uri="{D42A27DB-BD31-4B8C-83A1-F6EECF244321}">
                <p14:modId xmlns:p14="http://schemas.microsoft.com/office/powerpoint/2010/main" val="10476469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角丸四角形 8">
            <a:extLst>
              <a:ext uri="{FF2B5EF4-FFF2-40B4-BE49-F238E27FC236}">
                <a16:creationId xmlns:a16="http://schemas.microsoft.com/office/drawing/2014/main" id="{E16DFA2C-958F-6477-701B-EA8E70DDAEEE}"/>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F7758D8A-BA8C-08BB-3A99-5915A8898489}"/>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高齢者の消費者トラブルに周囲が気づくために</a:t>
            </a:r>
          </a:p>
        </p:txBody>
      </p:sp>
      <p:graphicFrame>
        <p:nvGraphicFramePr>
          <p:cNvPr id="17" name="表 16">
            <a:extLst>
              <a:ext uri="{FF2B5EF4-FFF2-40B4-BE49-F238E27FC236}">
                <a16:creationId xmlns:a16="http://schemas.microsoft.com/office/drawing/2014/main" id="{FDF44371-5F26-ABBD-FCB7-761C1C350579}"/>
              </a:ext>
            </a:extLst>
          </p:cNvPr>
          <p:cNvGraphicFramePr>
            <a:graphicFrameLocks noGrp="1"/>
          </p:cNvGraphicFramePr>
          <p:nvPr>
            <p:extLst>
              <p:ext uri="{D42A27DB-BD31-4B8C-83A1-F6EECF244321}">
                <p14:modId xmlns:p14="http://schemas.microsoft.com/office/powerpoint/2010/main" val="2306806080"/>
              </p:ext>
            </p:extLst>
          </p:nvPr>
        </p:nvGraphicFramePr>
        <p:xfrm>
          <a:off x="323849" y="1294235"/>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rgbClr val="57BD63"/>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本人の様子での気づき</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テキスト ボックス 18">
            <a:extLst>
              <a:ext uri="{FF2B5EF4-FFF2-40B4-BE49-F238E27FC236}">
                <a16:creationId xmlns:a16="http://schemas.microsoft.com/office/drawing/2014/main" id="{7555B382-E416-4199-AF08-9527F46461B4}"/>
              </a:ext>
            </a:extLst>
          </p:cNvPr>
          <p:cNvSpPr txBox="1"/>
          <p:nvPr/>
        </p:nvSpPr>
        <p:spPr>
          <a:xfrm>
            <a:off x="323849" y="1726235"/>
            <a:ext cx="8442000" cy="1561494"/>
          </a:xfrm>
          <a:prstGeom prst="rect">
            <a:avLst/>
          </a:prstGeom>
          <a:noFill/>
        </p:spPr>
        <p:txBody>
          <a:bodyPr wrap="square" lIns="36000" tIns="180000" rIns="0" bIns="0" anchor="t" anchorCtr="0">
            <a:spAutoFit/>
          </a:bodyPr>
          <a:lstStyle/>
          <a:p>
            <a:pPr marL="285750" indent="-285750" algn="just">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工事の内容について、本人が詳細を把握していない</a:t>
            </a:r>
          </a:p>
          <a:p>
            <a:pPr marL="285750" indent="-285750" algn="just">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生活費が不足したり、お金に困っていたりする様子</a:t>
            </a:r>
          </a:p>
          <a:p>
            <a:pPr marL="285750" indent="-285750" algn="just">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利用先の不明な支払いで預金が減っている</a:t>
            </a:r>
          </a:p>
          <a:p>
            <a:pPr marL="285750" indent="-285750" algn="just">
              <a:lnSpc>
                <a:spcPts val="2800"/>
              </a:lnSpc>
              <a:buClr>
                <a:srgbClr val="57BD63"/>
              </a:buClr>
              <a:buFont typeface="Wingdings" panose="05000000000000000000" pitchFamily="2" charset="2"/>
              <a:buChar char="l"/>
            </a:pPr>
            <a:r>
              <a:rPr lang="ja-JP" altLang="en-US" dirty="0">
                <a:latin typeface="BIZ UDPゴシック" panose="020B0400000000000000" pitchFamily="50" charset="-128"/>
                <a:ea typeface="BIZ UDPゴシック" panose="020B0400000000000000" pitchFamily="50" charset="-128"/>
              </a:rPr>
              <a:t>判断能力に不安を感じるような言動や態度　</a:t>
            </a: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等</a:t>
            </a:r>
          </a:p>
        </p:txBody>
      </p:sp>
      <p:pic>
        <p:nvPicPr>
          <p:cNvPr id="3" name="図 2">
            <a:extLst>
              <a:ext uri="{FF2B5EF4-FFF2-40B4-BE49-F238E27FC236}">
                <a16:creationId xmlns:a16="http://schemas.microsoft.com/office/drawing/2014/main" id="{8B407012-2C89-E2A4-F5AA-BDD4130B6ADD}"/>
              </a:ext>
            </a:extLst>
          </p:cNvPr>
          <p:cNvPicPr>
            <a:picLocks noChangeAspect="1"/>
          </p:cNvPicPr>
          <p:nvPr/>
        </p:nvPicPr>
        <p:blipFill rotWithShape="1">
          <a:blip r:embed="rId2">
            <a:extLst>
              <a:ext uri="{28A0092B-C50C-407E-A947-70E740481C1C}">
                <a14:useLocalDpi xmlns:a14="http://schemas.microsoft.com/office/drawing/2010/main" val="0"/>
              </a:ext>
            </a:extLst>
          </a:blip>
          <a:srcRect l="15343" t="19176" r="20583" b="14652"/>
          <a:stretch/>
        </p:blipFill>
        <p:spPr>
          <a:xfrm>
            <a:off x="7112963" y="4754473"/>
            <a:ext cx="1557742" cy="1668877"/>
          </a:xfrm>
          <a:prstGeom prst="rect">
            <a:avLst/>
          </a:prstGeom>
        </p:spPr>
      </p:pic>
    </p:spTree>
    <p:extLst>
      <p:ext uri="{BB962C8B-B14F-4D97-AF65-F5344CB8AC3E}">
        <p14:creationId xmlns:p14="http://schemas.microsoft.com/office/powerpoint/2010/main" val="2155454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19545E2-F94C-B47F-A419-1B22F3619945}"/>
              </a:ext>
            </a:extLst>
          </p:cNvPr>
          <p:cNvSpPr txBox="1"/>
          <p:nvPr/>
        </p:nvSpPr>
        <p:spPr>
          <a:xfrm>
            <a:off x="6870875" y="41788"/>
            <a:ext cx="190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a:t>
            </a:r>
            <a:r>
              <a:rPr lang="ja-JP" altLang="en-US" sz="1300" b="1" dirty="0">
                <a:solidFill>
                  <a:schemeClr val="bg1"/>
                </a:solidFill>
                <a:latin typeface="BIZ UDPゴシック" panose="020B0400000000000000" pitchFamily="50" charset="-128"/>
                <a:ea typeface="BIZ UDPゴシック" panose="020B0400000000000000" pitchFamily="50" charset="-128"/>
              </a:rPr>
              <a:t>見守り</a:t>
            </a:r>
            <a:r>
              <a:rPr kumimoji="1" lang="ja-JP" altLang="en-US" sz="1300" b="1" dirty="0">
                <a:solidFill>
                  <a:schemeClr val="bg1"/>
                </a:solidFill>
                <a:latin typeface="BIZ UDPゴシック" panose="020B0400000000000000" pitchFamily="50" charset="-128"/>
                <a:ea typeface="BIZ UDPゴシック" panose="020B0400000000000000" pitchFamily="50" charset="-128"/>
              </a:rPr>
              <a:t>の方へ</a:t>
            </a:r>
          </a:p>
        </p:txBody>
      </p:sp>
      <p:graphicFrame>
        <p:nvGraphicFramePr>
          <p:cNvPr id="15" name="表 14">
            <a:extLst>
              <a:ext uri="{FF2B5EF4-FFF2-40B4-BE49-F238E27FC236}">
                <a16:creationId xmlns:a16="http://schemas.microsoft.com/office/drawing/2014/main" id="{4E192498-9E5B-980A-C50F-C2989623F52F}"/>
              </a:ext>
            </a:extLst>
          </p:cNvPr>
          <p:cNvGraphicFramePr>
            <a:graphicFrameLocks noGrp="1"/>
          </p:cNvGraphicFramePr>
          <p:nvPr>
            <p:extLst>
              <p:ext uri="{D42A27DB-BD31-4B8C-83A1-F6EECF244321}">
                <p14:modId xmlns:p14="http://schemas.microsoft.com/office/powerpoint/2010/main" val="10476469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角丸四角形 8">
            <a:extLst>
              <a:ext uri="{FF2B5EF4-FFF2-40B4-BE49-F238E27FC236}">
                <a16:creationId xmlns:a16="http://schemas.microsoft.com/office/drawing/2014/main" id="{D140D238-D4B8-D0F1-AD72-94887BEA2165}"/>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602235C-B846-0A0C-53C2-01D90BDAC7FE}"/>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高齢者の消費者トラブルに周囲が気づくために</a:t>
            </a:r>
          </a:p>
        </p:txBody>
      </p:sp>
      <p:graphicFrame>
        <p:nvGraphicFramePr>
          <p:cNvPr id="7" name="表 6">
            <a:extLst>
              <a:ext uri="{FF2B5EF4-FFF2-40B4-BE49-F238E27FC236}">
                <a16:creationId xmlns:a16="http://schemas.microsoft.com/office/drawing/2014/main" id="{3E31AF16-25A5-C302-89DD-661A51A8E95C}"/>
              </a:ext>
            </a:extLst>
          </p:cNvPr>
          <p:cNvGraphicFramePr>
            <a:graphicFrameLocks noGrp="1"/>
          </p:cNvGraphicFramePr>
          <p:nvPr>
            <p:extLst>
              <p:ext uri="{D42A27DB-BD31-4B8C-83A1-F6EECF244321}">
                <p14:modId xmlns:p14="http://schemas.microsoft.com/office/powerpoint/2010/main" val="1102318191"/>
              </p:ext>
            </p:extLst>
          </p:nvPr>
        </p:nvGraphicFramePr>
        <p:xfrm>
          <a:off x="1119595" y="1427797"/>
          <a:ext cx="7328135" cy="432000"/>
        </p:xfrm>
        <a:graphic>
          <a:graphicData uri="http://schemas.openxmlformats.org/drawingml/2006/table">
            <a:tbl>
              <a:tblPr firstRow="1" bandRow="1"/>
              <a:tblGrid>
                <a:gridCol w="7328135">
                  <a:extLst>
                    <a:ext uri="{9D8B030D-6E8A-4147-A177-3AD203B41FA5}">
                      <a16:colId xmlns:a16="http://schemas.microsoft.com/office/drawing/2014/main" val="20001"/>
                    </a:ext>
                  </a:extLst>
                </a:gridCol>
              </a:tblGrid>
              <a:tr h="432000">
                <a:tc>
                  <a:txBody>
                    <a:bodyPr/>
                    <a:lstStyle/>
                    <a:p>
                      <a:pPr algn="just">
                        <a:lnSpc>
                          <a:spcPts val="3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日ごろの「声がけ」で気づく</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rgbClr val="93D59B"/>
                      </a:solidFill>
                      <a:prstDash val="solid"/>
                      <a:round/>
                      <a:headEnd type="none" w="med" len="med"/>
                      <a:tailEnd type="none" w="med" len="med"/>
                    </a:lnT>
                    <a:lnB w="19050" cap="flat" cmpd="sng" algn="ctr">
                      <a:solidFill>
                        <a:srgbClr val="93D59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テキスト ボックス 7">
            <a:extLst>
              <a:ext uri="{FF2B5EF4-FFF2-40B4-BE49-F238E27FC236}">
                <a16:creationId xmlns:a16="http://schemas.microsoft.com/office/drawing/2014/main" id="{B567CF7E-A391-73F3-B188-0371D63822F0}"/>
              </a:ext>
            </a:extLst>
          </p:cNvPr>
          <p:cNvSpPr txBox="1"/>
          <p:nvPr/>
        </p:nvSpPr>
        <p:spPr>
          <a:xfrm>
            <a:off x="468655" y="2097713"/>
            <a:ext cx="8112712" cy="1811512"/>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「最近どうですか？」や「どうされましたか？」など、日常的なさりげない声がけが、トラブルに気づくきっかけになります。</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もし被害に遭っている様子が見られたり、本人から相談されたりしたときには</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「一緒に考えてみましょう」「相談してみましょう」と、寄り添うことが大切です。</a:t>
            </a:r>
            <a:endParaRPr lang="en-US" altLang="ja-JP" dirty="0">
              <a:latin typeface="BIZ UDPゴシック" panose="020B0400000000000000" pitchFamily="50" charset="-128"/>
              <a:ea typeface="BIZ UDPゴシック" panose="020B0400000000000000" pitchFamily="50" charset="-128"/>
            </a:endParaRPr>
          </a:p>
        </p:txBody>
      </p:sp>
      <p:pic>
        <p:nvPicPr>
          <p:cNvPr id="9" name="図 8" descr="挿絵 が含まれている画像&#10;&#10;自動的に生成された説明">
            <a:extLst>
              <a:ext uri="{FF2B5EF4-FFF2-40B4-BE49-F238E27FC236}">
                <a16:creationId xmlns:a16="http://schemas.microsoft.com/office/drawing/2014/main" id="{D48C72FA-F17D-2837-1C05-F7FDFEE0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55" y="1171520"/>
            <a:ext cx="696469" cy="818390"/>
          </a:xfrm>
          <a:prstGeom prst="rect">
            <a:avLst/>
          </a:prstGeom>
        </p:spPr>
      </p:pic>
      <p:sp>
        <p:nvSpPr>
          <p:cNvPr id="3" name="テキスト ボックス 2">
            <a:extLst>
              <a:ext uri="{FF2B5EF4-FFF2-40B4-BE49-F238E27FC236}">
                <a16:creationId xmlns:a16="http://schemas.microsoft.com/office/drawing/2014/main" id="{2064C4F7-B510-6DBC-F272-9EC203AD6983}"/>
              </a:ext>
            </a:extLst>
          </p:cNvPr>
          <p:cNvSpPr txBox="1"/>
          <p:nvPr/>
        </p:nvSpPr>
        <p:spPr>
          <a:xfrm>
            <a:off x="468655" y="4299515"/>
            <a:ext cx="5590676" cy="1093367"/>
          </a:xfrm>
          <a:prstGeom prst="rect">
            <a:avLst/>
          </a:prstGeom>
          <a:noFill/>
        </p:spPr>
        <p:txBody>
          <a:bodyPr wrap="square" lIns="36000" tIns="36000" rIns="36000" bIns="36000">
            <a:spAutoFit/>
          </a:bodyPr>
          <a:lstStyle/>
          <a:p>
            <a:pPr algn="just">
              <a:lnSpc>
                <a:spcPts val="2800"/>
              </a:lnSpc>
            </a:pPr>
            <a:r>
              <a:rPr lang="ja-JP" altLang="en-US" dirty="0">
                <a:latin typeface="BIZ UDPゴシック" panose="020B0400000000000000" pitchFamily="50" charset="-128"/>
                <a:ea typeface="BIZ UDPゴシック" panose="020B0400000000000000" pitchFamily="50" charset="-128"/>
              </a:rPr>
              <a:t>「何これ！なんで契約しちゃったの！」</a:t>
            </a:r>
            <a:endParaRPr lang="en-US" altLang="ja-JP" dirty="0">
              <a:latin typeface="BIZ UDPゴシック" panose="020B0400000000000000" pitchFamily="50" charset="-128"/>
              <a:ea typeface="BIZ UDPゴシック" panose="020B0400000000000000" pitchFamily="50" charset="-128"/>
            </a:endParaRPr>
          </a:p>
          <a:p>
            <a:pPr algn="just">
              <a:lnSpc>
                <a:spcPts val="2800"/>
              </a:lnSpc>
            </a:pPr>
            <a:r>
              <a:rPr lang="ja-JP" altLang="en-US" dirty="0">
                <a:latin typeface="BIZ UDPゴシック" panose="020B0400000000000000" pitchFamily="50" charset="-128"/>
                <a:ea typeface="BIZ UDPゴシック" panose="020B0400000000000000" pitchFamily="50" charset="-128"/>
              </a:rPr>
              <a:t>「どうして気づかなかったの！」などと頭から否定したり、問い詰めたりするような態度は避けましょう。</a:t>
            </a:r>
            <a:endParaRPr lang="en-US" altLang="ja-JP" dirty="0">
              <a:latin typeface="BIZ UDPゴシック" panose="020B0400000000000000" pitchFamily="50" charset="-128"/>
              <a:ea typeface="BIZ UDPゴシック" panose="020B0400000000000000" pitchFamily="50" charset="-128"/>
            </a:endParaRPr>
          </a:p>
        </p:txBody>
      </p:sp>
      <p:pic>
        <p:nvPicPr>
          <p:cNvPr id="13" name="図 12" descr="設計図&#10;&#10;自動的に生成された説明">
            <a:extLst>
              <a:ext uri="{FF2B5EF4-FFF2-40B4-BE49-F238E27FC236}">
                <a16:creationId xmlns:a16="http://schemas.microsoft.com/office/drawing/2014/main" id="{E902F690-F392-C127-F06E-BA6075E48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639" y="4299515"/>
            <a:ext cx="1871091" cy="2100204"/>
          </a:xfrm>
          <a:prstGeom prst="rect">
            <a:avLst/>
          </a:prstGeom>
        </p:spPr>
      </p:pic>
    </p:spTree>
    <p:extLst>
      <p:ext uri="{BB962C8B-B14F-4D97-AF65-F5344CB8AC3E}">
        <p14:creationId xmlns:p14="http://schemas.microsoft.com/office/powerpoint/2010/main" val="2285849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D95DC4FD-223B-D426-8A19-707293F84953}"/>
              </a:ext>
            </a:extLst>
          </p:cNvPr>
          <p:cNvGraphicFramePr>
            <a:graphicFrameLocks noGrp="1"/>
          </p:cNvGraphicFramePr>
          <p:nvPr>
            <p:extLst>
              <p:ext uri="{D42A27DB-BD31-4B8C-83A1-F6EECF244321}">
                <p14:modId xmlns:p14="http://schemas.microsoft.com/office/powerpoint/2010/main" val="304995775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2/9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a:extLst>
              <a:ext uri="{FF2B5EF4-FFF2-40B4-BE49-F238E27FC236}">
                <a16:creationId xmlns:a16="http://schemas.microsoft.com/office/drawing/2014/main" id="{A45D7D51-3930-FBF7-357F-74C0EC32F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77" y="1570038"/>
            <a:ext cx="7609046" cy="3070860"/>
          </a:xfrm>
          <a:prstGeom prst="rect">
            <a:avLst/>
          </a:prstGeom>
        </p:spPr>
      </p:pic>
    </p:spTree>
    <p:extLst>
      <p:ext uri="{BB962C8B-B14F-4D97-AF65-F5344CB8AC3E}">
        <p14:creationId xmlns:p14="http://schemas.microsoft.com/office/powerpoint/2010/main" val="3945274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1BFF5-A314-EBE3-A713-B2B7D943890C}"/>
            </a:ext>
          </a:extLst>
        </p:cNvPr>
        <p:cNvGrpSpPr/>
        <p:nvPr/>
      </p:nvGrpSpPr>
      <p:grpSpPr>
        <a:xfrm>
          <a:off x="0" y="0"/>
          <a:ext cx="0" cy="0"/>
          <a:chOff x="0" y="0"/>
          <a:chExt cx="0" cy="0"/>
        </a:xfrm>
      </p:grpSpPr>
      <p:pic>
        <p:nvPicPr>
          <p:cNvPr id="9" name="図 8" descr="グラフィカル ユーザー インターフェイス, Web サイト&#10;&#10;自動的に生成された説明">
            <a:extLst>
              <a:ext uri="{FF2B5EF4-FFF2-40B4-BE49-F238E27FC236}">
                <a16:creationId xmlns:a16="http://schemas.microsoft.com/office/drawing/2014/main" id="{DF67222E-5CEC-BA42-75F6-DD3146B7D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104" y="4330035"/>
            <a:ext cx="1496785" cy="2116800"/>
          </a:xfrm>
          <a:prstGeom prst="rect">
            <a:avLst/>
          </a:prstGeom>
          <a:ln>
            <a:solidFill>
              <a:schemeClr val="bg1">
                <a:lumMod val="50000"/>
              </a:schemeClr>
            </a:solidFill>
          </a:ln>
        </p:spPr>
      </p:pic>
      <p:pic>
        <p:nvPicPr>
          <p:cNvPr id="5" name="図 4" descr="テキスト&#10;&#10;中程度の精度で自動的に生成された説明">
            <a:extLst>
              <a:ext uri="{FF2B5EF4-FFF2-40B4-BE49-F238E27FC236}">
                <a16:creationId xmlns:a16="http://schemas.microsoft.com/office/drawing/2014/main" id="{98FD0C51-C698-F899-061D-6A3231008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177" y="2372892"/>
            <a:ext cx="2116800" cy="1587600"/>
          </a:xfrm>
          <a:prstGeom prst="rect">
            <a:avLst/>
          </a:prstGeom>
          <a:ln>
            <a:solidFill>
              <a:schemeClr val="bg1">
                <a:lumMod val="50000"/>
              </a:schemeClr>
            </a:solidFill>
          </a:ln>
        </p:spPr>
      </p:pic>
      <p:sp>
        <p:nvSpPr>
          <p:cNvPr id="3" name="テキスト ボックス 2">
            <a:extLst>
              <a:ext uri="{FF2B5EF4-FFF2-40B4-BE49-F238E27FC236}">
                <a16:creationId xmlns:a16="http://schemas.microsoft.com/office/drawing/2014/main" id="{BA73C31D-DAA3-F19B-D4DB-0EA5709EC34E}"/>
              </a:ext>
            </a:extLst>
          </p:cNvPr>
          <p:cNvSpPr txBox="1"/>
          <p:nvPr/>
        </p:nvSpPr>
        <p:spPr>
          <a:xfrm>
            <a:off x="6870875" y="41788"/>
            <a:ext cx="1908000" cy="323493"/>
          </a:xfrm>
          <a:prstGeom prst="roundRect">
            <a:avLst/>
          </a:prstGeom>
          <a:solidFill>
            <a:srgbClr val="155DAA"/>
          </a:solidFill>
          <a:ln w="19050">
            <a:solidFill>
              <a:schemeClr val="bg1"/>
            </a:solidFill>
          </a:ln>
        </p:spPr>
        <p:txBody>
          <a:bodyPr wrap="square" rtlCol="0">
            <a:spAutoFit/>
          </a:bodyPr>
          <a:lstStyle/>
          <a:p>
            <a:pPr algn="ctr"/>
            <a:r>
              <a:rPr kumimoji="1" lang="ja-JP" altLang="en-US" sz="1300" b="1" dirty="0">
                <a:solidFill>
                  <a:schemeClr val="bg1"/>
                </a:solidFill>
                <a:latin typeface="BIZ UDPゴシック" panose="020B0400000000000000" pitchFamily="50" charset="-128"/>
                <a:ea typeface="BIZ UDPゴシック" panose="020B0400000000000000" pitchFamily="50" charset="-128"/>
              </a:rPr>
              <a:t>ご家族や</a:t>
            </a:r>
            <a:r>
              <a:rPr lang="ja-JP" altLang="en-US" sz="1300" b="1" dirty="0">
                <a:solidFill>
                  <a:schemeClr val="bg1"/>
                </a:solidFill>
                <a:latin typeface="BIZ UDPゴシック" panose="020B0400000000000000" pitchFamily="50" charset="-128"/>
                <a:ea typeface="BIZ UDPゴシック" panose="020B0400000000000000" pitchFamily="50" charset="-128"/>
              </a:rPr>
              <a:t>見守り</a:t>
            </a:r>
            <a:r>
              <a:rPr kumimoji="1" lang="ja-JP" altLang="en-US" sz="1300" b="1" dirty="0">
                <a:solidFill>
                  <a:schemeClr val="bg1"/>
                </a:solidFill>
                <a:latin typeface="BIZ UDPゴシック" panose="020B0400000000000000" pitchFamily="50" charset="-128"/>
                <a:ea typeface="BIZ UDPゴシック" panose="020B0400000000000000" pitchFamily="50" charset="-128"/>
              </a:rPr>
              <a:t>の方へ</a:t>
            </a:r>
          </a:p>
        </p:txBody>
      </p:sp>
      <p:graphicFrame>
        <p:nvGraphicFramePr>
          <p:cNvPr id="7" name="表 6">
            <a:extLst>
              <a:ext uri="{FF2B5EF4-FFF2-40B4-BE49-F238E27FC236}">
                <a16:creationId xmlns:a16="http://schemas.microsoft.com/office/drawing/2014/main" id="{168AC884-391E-A679-69BC-6B6E14063293}"/>
              </a:ext>
            </a:extLst>
          </p:cNvPr>
          <p:cNvGraphicFramePr>
            <a:graphicFrameLocks noGrp="1"/>
          </p:cNvGraphicFramePr>
          <p:nvPr>
            <p:extLst>
              <p:ext uri="{D42A27DB-BD31-4B8C-83A1-F6EECF244321}">
                <p14:modId xmlns:p14="http://schemas.microsoft.com/office/powerpoint/2010/main" val="1047646988"/>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対 策</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rgbClr val="FF0000"/>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角丸四角形 8">
            <a:extLst>
              <a:ext uri="{FF2B5EF4-FFF2-40B4-BE49-F238E27FC236}">
                <a16:creationId xmlns:a16="http://schemas.microsoft.com/office/drawing/2014/main" id="{345696A0-BFBF-832B-63AF-3D864CC83C5F}"/>
              </a:ext>
            </a:extLst>
          </p:cNvPr>
          <p:cNvSpPr/>
          <p:nvPr/>
        </p:nvSpPr>
        <p:spPr bwMode="auto">
          <a:xfrm rot="10800000" flipH="1" flipV="1">
            <a:off x="1" y="611596"/>
            <a:ext cx="8778874" cy="432000"/>
          </a:xfrm>
          <a:prstGeom prst="roundRect">
            <a:avLst>
              <a:gd name="adj" fmla="val 0"/>
            </a:avLst>
          </a:prstGeom>
          <a:solidFill>
            <a:srgbClr val="93D59B">
              <a:alpha val="40000"/>
            </a:srgbClr>
          </a:solidFill>
          <a:ln>
            <a:noFill/>
          </a:ln>
        </p:spPr>
        <p:style>
          <a:lnRef idx="1">
            <a:schemeClr val="accent2"/>
          </a:lnRef>
          <a:fillRef idx="3">
            <a:schemeClr val="accent2"/>
          </a:fillRef>
          <a:effectRef idx="2">
            <a:schemeClr val="accent2"/>
          </a:effectRef>
          <a:fontRef idx="minor">
            <a:schemeClr val="lt1"/>
          </a:fontRef>
        </p:style>
        <p:txBody>
          <a:bodyPr anchor="t" anchorCtr="0"/>
          <a:lstStyle/>
          <a:p>
            <a:pPr algn="ctr">
              <a:defRPr/>
            </a:pPr>
            <a:endParaRPr lang="ja-JP" altLang="en-US" sz="2000" b="1"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9E10DC1B-DEE2-3C4D-80C8-E510FA623F9C}"/>
              </a:ext>
            </a:extLst>
          </p:cNvPr>
          <p:cNvSpPr txBox="1"/>
          <p:nvPr/>
        </p:nvSpPr>
        <p:spPr>
          <a:xfrm>
            <a:off x="336550" y="677335"/>
            <a:ext cx="8017427" cy="300522"/>
          </a:xfrm>
          <a:prstGeom prst="rect">
            <a:avLst/>
          </a:prstGeom>
          <a:noFill/>
        </p:spPr>
        <p:txBody>
          <a:bodyPr wrap="square" lIns="36000" tIns="36000" rIns="36000" bIns="36000" anchor="ctr" anchorCtr="0">
            <a:spAutoFit/>
          </a:bodyPr>
          <a:lstStyle/>
          <a:p>
            <a:pPr algn="just">
              <a:lnSpc>
                <a:spcPts val="2100"/>
              </a:lnSpc>
            </a:pPr>
            <a:r>
              <a:rPr lang="ja-JP" altLang="en-US" sz="1400" b="1" dirty="0">
                <a:latin typeface="BIZ UDPゴシック" panose="020B0400000000000000" pitchFamily="50" charset="-128"/>
                <a:ea typeface="BIZ UDPゴシック" panose="020B0400000000000000" pitchFamily="50" charset="-128"/>
              </a:rPr>
              <a:t>高齢者の消費者トラブルに周囲が気づくために</a:t>
            </a:r>
          </a:p>
        </p:txBody>
      </p:sp>
      <p:sp>
        <p:nvSpPr>
          <p:cNvPr id="8" name="テキスト ボックス 7">
            <a:extLst>
              <a:ext uri="{FF2B5EF4-FFF2-40B4-BE49-F238E27FC236}">
                <a16:creationId xmlns:a16="http://schemas.microsoft.com/office/drawing/2014/main" id="{63A5922A-8EF8-7A35-8C2C-84AFB68CCE40}"/>
              </a:ext>
            </a:extLst>
          </p:cNvPr>
          <p:cNvSpPr txBox="1"/>
          <p:nvPr/>
        </p:nvSpPr>
        <p:spPr>
          <a:xfrm>
            <a:off x="515937" y="1453756"/>
            <a:ext cx="7813675" cy="811239"/>
          </a:xfrm>
          <a:prstGeom prst="rect">
            <a:avLst/>
          </a:prstGeom>
          <a:noFill/>
        </p:spPr>
        <p:txBody>
          <a:bodyPr wrap="square" lIns="36000" tIns="36000" rIns="36000" bIns="36000">
            <a:spAutoFit/>
          </a:bodyPr>
          <a:lstStyle/>
          <a:p>
            <a:pPr algn="just">
              <a:lnSpc>
                <a:spcPts val="2800"/>
              </a:lnSpc>
            </a:pPr>
            <a:r>
              <a:rPr lang="ja-JP" altLang="en-US" sz="2000" b="1" dirty="0">
                <a:solidFill>
                  <a:srgbClr val="57BD63"/>
                </a:solidFill>
                <a:latin typeface="Meiryo UI" panose="020B0604030504040204" pitchFamily="50" charset="-128"/>
                <a:ea typeface="Meiryo UI" panose="020B0604030504040204" pitchFamily="50" charset="-128"/>
              </a:rPr>
              <a:t>▍</a:t>
            </a:r>
            <a:r>
              <a:rPr lang="ja-JP" altLang="en-US" sz="2000" b="1" dirty="0">
                <a:latin typeface="BIZ UDPゴシック" panose="020B0400000000000000" pitchFamily="50" charset="-128"/>
                <a:ea typeface="BIZ UDPゴシック" panose="020B0400000000000000" pitchFamily="50" charset="-128"/>
              </a:rPr>
              <a:t>「身近な人がトラブルに巻き込まれているかも？」と気になる場合</a:t>
            </a:r>
            <a:endParaRPr lang="en-US" altLang="ja-JP" sz="2000" b="1" dirty="0">
              <a:latin typeface="BIZ UDPゴシック" panose="020B0400000000000000" pitchFamily="50" charset="-128"/>
              <a:ea typeface="BIZ UDPゴシック" panose="020B0400000000000000" pitchFamily="50" charset="-128"/>
            </a:endParaRPr>
          </a:p>
          <a:p>
            <a:pPr algn="just">
              <a:lnSpc>
                <a:spcPts val="2800"/>
              </a:lnSpc>
              <a:spcBef>
                <a:spcPts val="600"/>
              </a:spcBef>
            </a:pPr>
            <a:r>
              <a:rPr lang="ja-JP" altLang="en-US" b="1"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対応方法について以下の教材などでもご案内しています。</a:t>
            </a:r>
            <a:endParaRPr lang="en-US" altLang="ja-JP" dirty="0">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17E01042-5C11-0DAD-FBE2-0AED72B7CB9C}"/>
              </a:ext>
            </a:extLst>
          </p:cNvPr>
          <p:cNvSpPr txBox="1"/>
          <p:nvPr/>
        </p:nvSpPr>
        <p:spPr>
          <a:xfrm>
            <a:off x="860060" y="5821266"/>
            <a:ext cx="5800683" cy="589457"/>
          </a:xfrm>
          <a:prstGeom prst="rect">
            <a:avLst/>
          </a:prstGeom>
          <a:noFill/>
        </p:spPr>
        <p:txBody>
          <a:bodyPr wrap="square">
            <a:spAutoFit/>
          </a:bodyPr>
          <a:lstStyle/>
          <a:p>
            <a:pPr>
              <a:lnSpc>
                <a:spcPts val="2100"/>
              </a:lnSpc>
            </a:pPr>
            <a:r>
              <a:rPr lang="en-US" altLang="ja-JP" sz="1400" u="sng" dirty="0">
                <a:solidFill>
                  <a:srgbClr val="0070C0"/>
                </a:solidFill>
                <a:latin typeface="BIZ UDPゴシック" panose="020B0400000000000000" pitchFamily="50" charset="-128"/>
                <a:ea typeface="BIZ UDPゴシック" panose="020B0400000000000000" pitchFamily="50" charset="-128"/>
              </a:rPr>
              <a:t>https://www.caa.go.jp/policies/policy/local_cooperation/system_improvement/network/material/</a:t>
            </a:r>
            <a:endParaRPr lang="ja-JP" altLang="en-US" sz="1400" u="sng" dirty="0">
              <a:solidFill>
                <a:srgbClr val="0070C0"/>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82841C32-527C-89A9-713D-54F601788EDE}"/>
              </a:ext>
            </a:extLst>
          </p:cNvPr>
          <p:cNvSpPr txBox="1"/>
          <p:nvPr/>
        </p:nvSpPr>
        <p:spPr>
          <a:xfrm>
            <a:off x="758826" y="5521105"/>
            <a:ext cx="5940017" cy="333095"/>
          </a:xfrm>
          <a:prstGeom prst="rect">
            <a:avLst/>
          </a:prstGeom>
          <a:noFill/>
        </p:spPr>
        <p:txBody>
          <a:bodyPr wrap="square" lIns="36000" tIns="36000" rIns="36000" bIns="36000">
            <a:spAutoFit/>
          </a:bodyPr>
          <a:lstStyle/>
          <a:p>
            <a:pPr marL="171450" indent="-171450" algn="just">
              <a:lnSpc>
                <a:spcPts val="2400"/>
              </a:lnSpc>
              <a:buFont typeface="Wingdings" panose="05000000000000000000" pitchFamily="2" charset="2"/>
              <a:buChar char="l"/>
            </a:pPr>
            <a:r>
              <a:rPr lang="ja-JP" altLang="en-US" sz="1600" b="1" i="0" u="none" strike="noStrike" baseline="0" dirty="0">
                <a:latin typeface="BIZ UDPゴシック" panose="020B0400000000000000" pitchFamily="50" charset="-128"/>
                <a:ea typeface="BIZ UDPゴシック" panose="020B0400000000000000" pitchFamily="50" charset="-128"/>
              </a:rPr>
              <a:t>見守りガイドブック</a:t>
            </a:r>
            <a:endParaRPr lang="en-US" altLang="ja-JP" sz="1600" b="1" i="0" u="none" strike="noStrike" baseline="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5212D06D-8B9F-6554-3E5C-426C6A6A1691}"/>
              </a:ext>
            </a:extLst>
          </p:cNvPr>
          <p:cNvSpPr txBox="1"/>
          <p:nvPr/>
        </p:nvSpPr>
        <p:spPr>
          <a:xfrm>
            <a:off x="515939" y="4242830"/>
            <a:ext cx="5605462" cy="1170311"/>
          </a:xfrm>
          <a:prstGeom prst="rect">
            <a:avLst/>
          </a:prstGeom>
          <a:noFill/>
        </p:spPr>
        <p:txBody>
          <a:bodyPr wrap="square" lIns="36000" tIns="36000" rIns="36000" bIns="36000">
            <a:spAutoFit/>
          </a:bodyPr>
          <a:lstStyle/>
          <a:p>
            <a:pPr algn="just">
              <a:lnSpc>
                <a:spcPts val="2800"/>
              </a:lnSpc>
            </a:pPr>
            <a:r>
              <a:rPr lang="ja-JP" altLang="en-US" b="1" dirty="0">
                <a:solidFill>
                  <a:srgbClr val="57BD63"/>
                </a:solidFill>
                <a:latin typeface="Meiryo UI" panose="020B0604030504040204" pitchFamily="50" charset="-128"/>
                <a:ea typeface="Meiryo UI" panose="020B0604030504040204" pitchFamily="50" charset="-128"/>
              </a:rPr>
              <a:t>▍</a:t>
            </a:r>
            <a:r>
              <a:rPr lang="ja-JP" altLang="en-US" sz="2000" b="1" dirty="0">
                <a:latin typeface="BIZ UDPゴシック" panose="020B0400000000000000" pitchFamily="50" charset="-128"/>
                <a:ea typeface="BIZ UDPゴシック" panose="020B0400000000000000" pitchFamily="50" charset="-128"/>
              </a:rPr>
              <a:t>ご家族や見守りの方に向けた情報について</a:t>
            </a:r>
            <a:endParaRPr lang="en-US" altLang="ja-JP" b="1" dirty="0">
              <a:latin typeface="BIZ UDPゴシック" panose="020B0400000000000000" pitchFamily="50" charset="-128"/>
              <a:ea typeface="BIZ UDPゴシック" panose="020B0400000000000000" pitchFamily="50" charset="-128"/>
            </a:endParaRPr>
          </a:p>
          <a:p>
            <a:pPr marL="228600" indent="-228600" algn="just">
              <a:lnSpc>
                <a:spcPts val="2800"/>
              </a:lnSpc>
              <a:spcBef>
                <a:spcPts val="600"/>
              </a:spcBef>
            </a:pPr>
            <a:r>
              <a:rPr lang="ja-JP" altLang="en-US" b="1"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ご家族や見守り方のに向けた情報は、以下でも詳しく</a:t>
            </a:r>
            <a:br>
              <a:rPr lang="en-US" altLang="ja-JP"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ご案内しています。</a:t>
            </a:r>
            <a:endParaRPr lang="en-US" altLang="ja-JP"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8B1D08ED-FDAD-ACF5-E42B-76E578349D2F}"/>
              </a:ext>
            </a:extLst>
          </p:cNvPr>
          <p:cNvSpPr txBox="1"/>
          <p:nvPr/>
        </p:nvSpPr>
        <p:spPr>
          <a:xfrm>
            <a:off x="1169158" y="2435740"/>
            <a:ext cx="4829175" cy="640872"/>
          </a:xfrm>
          <a:prstGeom prst="rect">
            <a:avLst/>
          </a:prstGeom>
          <a:noFill/>
        </p:spPr>
        <p:txBody>
          <a:bodyPr wrap="square" lIns="36000" tIns="36000" rIns="36000" bIns="36000" anchor="t" anchorCtr="0">
            <a:spAutoFit/>
          </a:bodyPr>
          <a:lstStyle/>
          <a:p>
            <a:pPr marL="317500" indent="-317500">
              <a:lnSpc>
                <a:spcPts val="2400"/>
              </a:lnSpc>
            </a:pPr>
            <a:r>
              <a:rPr lang="zh-TW" altLang="en-US"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 </a:t>
            </a:r>
            <a:r>
              <a:rPr lang="zh-TW" altLang="en-US" sz="1600" b="1" dirty="0">
                <a:latin typeface="BIZ UDPゴシック" panose="020B0400000000000000" pitchFamily="50" charset="-128"/>
                <a:ea typeface="BIZ UDPゴシック" panose="020B0400000000000000" pitchFamily="50" charset="-128"/>
              </a:rPr>
              <a:t>「</a:t>
            </a:r>
            <a:r>
              <a:rPr lang="ja-JP" altLang="en-US" sz="1600" b="1" dirty="0">
                <a:latin typeface="BIZ UDPゴシック" panose="020B0400000000000000" pitchFamily="50" charset="-128"/>
                <a:ea typeface="BIZ UDPゴシック" panose="020B0400000000000000" pitchFamily="50" charset="-128"/>
              </a:rPr>
              <a:t>だまされてしまったかも･･･家族・知人の様子がおかしいと思ったら」</a:t>
            </a:r>
          </a:p>
        </p:txBody>
      </p:sp>
    </p:spTree>
    <p:extLst>
      <p:ext uri="{BB962C8B-B14F-4D97-AF65-F5344CB8AC3E}">
        <p14:creationId xmlns:p14="http://schemas.microsoft.com/office/powerpoint/2010/main" val="1663152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C427461F-BB3B-EC9E-A0B9-1675D642D8DD}"/>
              </a:ext>
            </a:extLst>
          </p:cNvPr>
          <p:cNvSpPr txBox="1"/>
          <p:nvPr/>
        </p:nvSpPr>
        <p:spPr>
          <a:xfrm>
            <a:off x="7780980" y="280817"/>
            <a:ext cx="1255070" cy="373226"/>
          </a:xfrm>
          <a:prstGeom prst="rect">
            <a:avLst/>
          </a:prstGeom>
          <a:noFill/>
        </p:spPr>
        <p:txBody>
          <a:bodyPr wrap="square" lIns="36000" tIns="72000" rIns="36000" bIns="72000">
            <a:spAutoFit/>
          </a:bodyPr>
          <a:lstStyle/>
          <a:p>
            <a:pPr algn="ctr">
              <a:lnSpc>
                <a:spcPts val="2100"/>
              </a:lnSpc>
            </a:pPr>
            <a:r>
              <a:rPr lang="ja-JP" altLang="en-US" sz="1400" dirty="0">
                <a:latin typeface="BIZ UDPゴシック" panose="020B0400000000000000" pitchFamily="50" charset="-128"/>
                <a:ea typeface="BIZ UDPゴシック" panose="020B0400000000000000" pitchFamily="50" charset="-128"/>
              </a:rPr>
              <a:t>高齢者向け</a:t>
            </a:r>
          </a:p>
        </p:txBody>
      </p:sp>
      <p:sp>
        <p:nvSpPr>
          <p:cNvPr id="14" name="テキスト ボックス 13">
            <a:extLst>
              <a:ext uri="{FF2B5EF4-FFF2-40B4-BE49-F238E27FC236}">
                <a16:creationId xmlns:a16="http://schemas.microsoft.com/office/drawing/2014/main" id="{81A6C0DB-9021-7A98-05D0-3E09498B5750}"/>
              </a:ext>
            </a:extLst>
          </p:cNvPr>
          <p:cNvSpPr txBox="1"/>
          <p:nvPr/>
        </p:nvSpPr>
        <p:spPr>
          <a:xfrm>
            <a:off x="369854" y="280817"/>
            <a:ext cx="1813317" cy="373226"/>
          </a:xfrm>
          <a:prstGeom prst="rect">
            <a:avLst/>
          </a:prstGeom>
          <a:noFill/>
        </p:spPr>
        <p:txBody>
          <a:bodyPr wrap="square" lIns="36000" tIns="72000" rIns="36000" bIns="72000">
            <a:spAutoFit/>
          </a:bodyPr>
          <a:lstStyle/>
          <a:p>
            <a:pPr algn="ctr">
              <a:lnSpc>
                <a:spcPts val="2100"/>
              </a:lnSpc>
            </a:pPr>
            <a:r>
              <a:rPr lang="zh-TW" altLang="en-US" sz="1400" b="1" dirty="0">
                <a:latin typeface="BIZ UDPゴシック" panose="020B0400000000000000" pitchFamily="50" charset="-128"/>
                <a:ea typeface="BIZ UDPゴシック" panose="020B0400000000000000" pitchFamily="50" charset="-128"/>
              </a:rPr>
              <a:t>訪問販売（点検商法）</a:t>
            </a:r>
            <a:endParaRPr lang="ja-JP" altLang="en-US" sz="1400" b="1" dirty="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6928CCB7-A3A4-A472-145C-1E9B8EB27AB0}"/>
              </a:ext>
            </a:extLst>
          </p:cNvPr>
          <p:cNvGrpSpPr/>
          <p:nvPr/>
        </p:nvGrpSpPr>
        <p:grpSpPr>
          <a:xfrm>
            <a:off x="1709738" y="2556763"/>
            <a:ext cx="5724525" cy="1290874"/>
            <a:chOff x="1709738" y="2147293"/>
            <a:chExt cx="5724525" cy="1290874"/>
          </a:xfrm>
        </p:grpSpPr>
        <p:sp>
          <p:nvSpPr>
            <p:cNvPr id="6" name="四角形: 角を丸くする 5">
              <a:extLst>
                <a:ext uri="{FF2B5EF4-FFF2-40B4-BE49-F238E27FC236}">
                  <a16:creationId xmlns:a16="http://schemas.microsoft.com/office/drawing/2014/main" id="{9AF19511-06B6-05A3-07BF-D966825FD47C}"/>
                </a:ext>
              </a:extLst>
            </p:cNvPr>
            <p:cNvSpPr/>
            <p:nvPr/>
          </p:nvSpPr>
          <p:spPr>
            <a:xfrm>
              <a:off x="1709738" y="2147293"/>
              <a:ext cx="5724525" cy="12908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4D078F0-7012-3B58-AB76-FB43ED4AC202}"/>
                </a:ext>
              </a:extLst>
            </p:cNvPr>
            <p:cNvSpPr txBox="1"/>
            <p:nvPr/>
          </p:nvSpPr>
          <p:spPr>
            <a:xfrm>
              <a:off x="3179852" y="2417824"/>
              <a:ext cx="2784296" cy="749812"/>
            </a:xfrm>
            <a:prstGeom prst="rect">
              <a:avLst/>
            </a:prstGeom>
            <a:noFill/>
          </p:spPr>
          <p:txBody>
            <a:bodyPr wrap="square" lIns="36000" tIns="36000" rIns="36000" bIns="36000">
              <a:spAutoFit/>
            </a:bodyPr>
            <a:lstStyle/>
            <a:p>
              <a:pPr algn="ctr"/>
              <a:r>
                <a:rPr lang="ja-JP" altLang="en-US" sz="4400" b="1" dirty="0">
                  <a:latin typeface="BIZ UDPゴシック" panose="020B0400000000000000" pitchFamily="50" charset="-128"/>
                  <a:ea typeface="BIZ UDPゴシック" panose="020B0400000000000000" pitchFamily="50" charset="-128"/>
                </a:rPr>
                <a:t>復習・実践</a:t>
              </a:r>
            </a:p>
          </p:txBody>
        </p:sp>
      </p:grpSp>
    </p:spTree>
    <p:extLst>
      <p:ext uri="{BB962C8B-B14F-4D97-AF65-F5344CB8AC3E}">
        <p14:creationId xmlns:p14="http://schemas.microsoft.com/office/powerpoint/2010/main" val="2517300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1">
            <a:extLst>
              <a:ext uri="{FF2B5EF4-FFF2-40B4-BE49-F238E27FC236}">
                <a16:creationId xmlns:a16="http://schemas.microsoft.com/office/drawing/2014/main" id="{968E2363-00A8-4CDD-F6C9-DD4B0B2B0353}"/>
              </a:ext>
            </a:extLst>
          </p:cNvPr>
          <p:cNvGraphicFramePr>
            <a:graphicFrameLocks noGrp="1"/>
          </p:cNvGraphicFramePr>
          <p:nvPr>
            <p:extLst>
              <p:ext uri="{D42A27DB-BD31-4B8C-83A1-F6EECF244321}">
                <p14:modId xmlns:p14="http://schemas.microsoft.com/office/powerpoint/2010/main" val="2108123329"/>
              </p:ext>
            </p:extLst>
          </p:nvPr>
        </p:nvGraphicFramePr>
        <p:xfrm>
          <a:off x="343800" y="622027"/>
          <a:ext cx="8456400" cy="434068"/>
        </p:xfrm>
        <a:graphic>
          <a:graphicData uri="http://schemas.openxmlformats.org/drawingml/2006/table">
            <a:tbl>
              <a:tblPr firstRow="1" bandRow="1">
                <a:tableStyleId>{5C22544A-7EE6-4342-B048-85BDC9FD1C3A}</a:tableStyleId>
              </a:tblPr>
              <a:tblGrid>
                <a:gridCol w="8456400">
                  <a:extLst>
                    <a:ext uri="{9D8B030D-6E8A-4147-A177-3AD203B41FA5}">
                      <a16:colId xmlns:a16="http://schemas.microsoft.com/office/drawing/2014/main" val="980046820"/>
                    </a:ext>
                  </a:extLst>
                </a:gridCol>
              </a:tblGrid>
              <a:tr h="360000">
                <a:tc>
                  <a:txBody>
                    <a:bodyPr/>
                    <a:lstStyle/>
                    <a:p>
                      <a:pPr algn="ctr">
                        <a:lnSpc>
                          <a:spcPts val="2700"/>
                        </a:lnSpc>
                      </a:pPr>
                      <a:r>
                        <a:rPr kumimoji="1" lang="ja-JP" altLang="en-US" sz="1800" dirty="0">
                          <a:solidFill>
                            <a:schemeClr val="tx1"/>
                          </a:solidFill>
                          <a:latin typeface="BIZ UDPゴシック" panose="020B0400000000000000" pitchFamily="50" charset="-128"/>
                          <a:ea typeface="BIZ UDPゴシック" panose="020B0400000000000000" pitchFamily="50" charset="-128"/>
                        </a:rPr>
                        <a:t>ロールプレイングで悪質業者に対処する練習をしてみよう。</a:t>
                      </a:r>
                    </a:p>
                  </a:txBody>
                  <a:tcPr marT="72000" marB="7200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4202916"/>
                  </a:ext>
                </a:extLst>
              </a:tr>
            </a:tbl>
          </a:graphicData>
        </a:graphic>
      </p:graphicFrame>
      <p:graphicFrame>
        <p:nvGraphicFramePr>
          <p:cNvPr id="3" name="表 2">
            <a:extLst>
              <a:ext uri="{FF2B5EF4-FFF2-40B4-BE49-F238E27FC236}">
                <a16:creationId xmlns:a16="http://schemas.microsoft.com/office/drawing/2014/main" id="{8FA722C8-E9AF-AB77-E9CF-A19CBC636F5D}"/>
              </a:ext>
            </a:extLst>
          </p:cNvPr>
          <p:cNvGraphicFramePr>
            <a:graphicFrameLocks noGrp="1"/>
          </p:cNvGraphicFramePr>
          <p:nvPr>
            <p:extLst>
              <p:ext uri="{D42A27DB-BD31-4B8C-83A1-F6EECF244321}">
                <p14:modId xmlns:p14="http://schemas.microsoft.com/office/powerpoint/2010/main" val="837605619"/>
              </p:ext>
            </p:extLst>
          </p:nvPr>
        </p:nvGraphicFramePr>
        <p:xfrm>
          <a:off x="365125" y="1134382"/>
          <a:ext cx="8456400" cy="792000"/>
        </p:xfrm>
        <a:graphic>
          <a:graphicData uri="http://schemas.openxmlformats.org/drawingml/2006/table">
            <a:tbl>
              <a:tblPr firstRow="1" bandRow="1"/>
              <a:tblGrid>
                <a:gridCol w="1567941">
                  <a:extLst>
                    <a:ext uri="{9D8B030D-6E8A-4147-A177-3AD203B41FA5}">
                      <a16:colId xmlns:a16="http://schemas.microsoft.com/office/drawing/2014/main" val="20001"/>
                    </a:ext>
                  </a:extLst>
                </a:gridCol>
                <a:gridCol w="6888459">
                  <a:extLst>
                    <a:ext uri="{9D8B030D-6E8A-4147-A177-3AD203B41FA5}">
                      <a16:colId xmlns:a16="http://schemas.microsoft.com/office/drawing/2014/main" val="775584477"/>
                    </a:ext>
                  </a:extLst>
                </a:gridCol>
              </a:tblGrid>
              <a:tr h="792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実践 １</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「無料でいいから」と屋根の点検を勧められた・・・。</a:t>
                      </a:r>
                    </a:p>
                  </a:txBody>
                  <a:tcPr marL="36000" marR="72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9" name="テキスト ボックス 8">
            <a:extLst>
              <a:ext uri="{FF2B5EF4-FFF2-40B4-BE49-F238E27FC236}">
                <a16:creationId xmlns:a16="http://schemas.microsoft.com/office/drawing/2014/main" id="{ACCF425E-97F2-2F3F-341F-92166CC70B31}"/>
              </a:ext>
            </a:extLst>
          </p:cNvPr>
          <p:cNvSpPr txBox="1"/>
          <p:nvPr/>
        </p:nvSpPr>
        <p:spPr>
          <a:xfrm>
            <a:off x="323849" y="1929435"/>
            <a:ext cx="8455027" cy="503513"/>
          </a:xfrm>
          <a:prstGeom prst="rect">
            <a:avLst/>
          </a:prstGeom>
          <a:noFill/>
        </p:spPr>
        <p:txBody>
          <a:bodyPr wrap="square" lIns="36000" tIns="180000" rIns="0" bIns="0" anchor="t" anchorCtr="0">
            <a:spAutoFit/>
          </a:bodyPr>
          <a:lstStyle/>
          <a:p>
            <a:pPr algn="ctr">
              <a:lnSpc>
                <a:spcPts val="3000"/>
              </a:lnSpc>
            </a:pPr>
            <a:r>
              <a:rPr lang="ja-JP" altLang="en-US" spc="30" dirty="0">
                <a:latin typeface="BIZ UDPゴシック" panose="020B0400000000000000" pitchFamily="50" charset="-128"/>
                <a:ea typeface="BIZ UDPゴシック" panose="020B0400000000000000" pitchFamily="50" charset="-128"/>
              </a:rPr>
              <a:t>登場人物の役になってセリフを読み、強引な勧誘を断る体験をしてみよう。</a:t>
            </a:r>
          </a:p>
        </p:txBody>
      </p:sp>
      <p:sp>
        <p:nvSpPr>
          <p:cNvPr id="16" name="テキスト ボックス 15">
            <a:extLst>
              <a:ext uri="{FF2B5EF4-FFF2-40B4-BE49-F238E27FC236}">
                <a16:creationId xmlns:a16="http://schemas.microsoft.com/office/drawing/2014/main" id="{8EA6EC8F-C32A-70CF-25E2-91EFD284D107}"/>
              </a:ext>
            </a:extLst>
          </p:cNvPr>
          <p:cNvSpPr txBox="1"/>
          <p:nvPr/>
        </p:nvSpPr>
        <p:spPr>
          <a:xfrm>
            <a:off x="719138" y="3669047"/>
            <a:ext cx="8059738" cy="430452"/>
          </a:xfrm>
          <a:prstGeom prst="roundRect">
            <a:avLst/>
          </a:prstGeom>
          <a:solidFill>
            <a:srgbClr val="155DAA"/>
          </a:solidFill>
        </p:spPr>
        <p:txBody>
          <a:bodyPr wrap="square" lIns="108000" tIns="72000" rIns="108000" bIns="72000">
            <a:spAutoFit/>
          </a:bodyPr>
          <a:lstStyle/>
          <a:p>
            <a:pPr algn="ctr">
              <a:lnSpc>
                <a:spcPts val="1900"/>
              </a:lnSpc>
            </a:pPr>
            <a:r>
              <a:rPr lang="ja-JP" altLang="en-US" sz="1600" b="1" dirty="0">
                <a:solidFill>
                  <a:schemeClr val="bg1"/>
                </a:solidFill>
                <a:latin typeface="BIZ UDPゴシック" panose="020B0400000000000000" pitchFamily="50" charset="-128"/>
                <a:ea typeface="BIZ UDPゴシック" panose="020B0400000000000000" pitchFamily="50" charset="-128"/>
              </a:rPr>
              <a:t>ー </a:t>
            </a:r>
            <a:r>
              <a:rPr lang="en-US" altLang="ja-JP" sz="1600" b="1" dirty="0">
                <a:solidFill>
                  <a:schemeClr val="bg1"/>
                </a:solidFill>
                <a:latin typeface="BIZ UDPゴシック" panose="020B0400000000000000" pitchFamily="50" charset="-128"/>
                <a:ea typeface="BIZ UDPゴシック" panose="020B0400000000000000" pitchFamily="50" charset="-128"/>
              </a:rPr>
              <a:t>A</a:t>
            </a:r>
            <a:r>
              <a:rPr lang="ja-JP" altLang="en-US" sz="1600" b="1" dirty="0">
                <a:solidFill>
                  <a:schemeClr val="bg1"/>
                </a:solidFill>
                <a:latin typeface="BIZ UDPゴシック" panose="020B0400000000000000" pitchFamily="50" charset="-128"/>
                <a:ea typeface="BIZ UDPゴシック" panose="020B0400000000000000" pitchFamily="50" charset="-128"/>
              </a:rPr>
              <a:t>さんの自宅に、リフォーム業者が突然訪ねてきました。ー </a:t>
            </a:r>
            <a:endParaRPr lang="en-US" altLang="ja-JP" sz="1600" b="1" i="0" u="none" strike="noStrike" baseline="0"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21" name="表 21">
            <a:extLst>
              <a:ext uri="{FF2B5EF4-FFF2-40B4-BE49-F238E27FC236}">
                <a16:creationId xmlns:a16="http://schemas.microsoft.com/office/drawing/2014/main" id="{75157AAF-A6CB-24AC-F322-DC1ED2DEF8E5}"/>
              </a:ext>
            </a:extLst>
          </p:cNvPr>
          <p:cNvGraphicFramePr>
            <a:graphicFrameLocks noGrp="1"/>
          </p:cNvGraphicFramePr>
          <p:nvPr>
            <p:extLst>
              <p:ext uri="{D42A27DB-BD31-4B8C-83A1-F6EECF244321}">
                <p14:modId xmlns:p14="http://schemas.microsoft.com/office/powerpoint/2010/main" val="1854376640"/>
              </p:ext>
            </p:extLst>
          </p:nvPr>
        </p:nvGraphicFramePr>
        <p:xfrm>
          <a:off x="719138" y="2563242"/>
          <a:ext cx="8059738" cy="792000"/>
        </p:xfrm>
        <a:graphic>
          <a:graphicData uri="http://schemas.openxmlformats.org/drawingml/2006/table">
            <a:tbl>
              <a:tblPr firstRow="1" bandRow="1">
                <a:tableStyleId>{5C22544A-7EE6-4342-B048-85BDC9FD1C3A}</a:tableStyleId>
              </a:tblPr>
              <a:tblGrid>
                <a:gridCol w="1858962">
                  <a:extLst>
                    <a:ext uri="{9D8B030D-6E8A-4147-A177-3AD203B41FA5}">
                      <a16:colId xmlns:a16="http://schemas.microsoft.com/office/drawing/2014/main" val="980046820"/>
                    </a:ext>
                  </a:extLst>
                </a:gridCol>
                <a:gridCol w="6200776">
                  <a:extLst>
                    <a:ext uri="{9D8B030D-6E8A-4147-A177-3AD203B41FA5}">
                      <a16:colId xmlns:a16="http://schemas.microsoft.com/office/drawing/2014/main" val="2611150133"/>
                    </a:ext>
                  </a:extLst>
                </a:gridCol>
              </a:tblGrid>
              <a:tr h="792000">
                <a:tc>
                  <a:txBody>
                    <a:bodyPr/>
                    <a:lstStyle/>
                    <a:p>
                      <a:pPr algn="ctr">
                        <a:lnSpc>
                          <a:spcPts val="27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登場人物</a:t>
                      </a:r>
                    </a:p>
                  </a:txBody>
                  <a:tcPr marT="72000" marB="72000" anchor="ctr">
                    <a:lnL w="12700" cap="flat" cmpd="sng" algn="ctr">
                      <a:solidFill>
                        <a:srgbClr val="F0DC61"/>
                      </a:solidFill>
                      <a:prstDash val="solid"/>
                      <a:round/>
                      <a:headEnd type="none" w="med" len="med"/>
                      <a:tailEnd type="none" w="med" len="med"/>
                    </a:lnL>
                    <a:lnR w="12700" cap="flat" cmpd="sng" algn="ctr">
                      <a:solidFill>
                        <a:srgbClr val="F0DC61"/>
                      </a:solidFill>
                      <a:prstDash val="solid"/>
                      <a:round/>
                      <a:headEnd type="none" w="med" len="med"/>
                      <a:tailEnd type="none" w="med" len="med"/>
                    </a:lnR>
                    <a:lnT w="12700" cap="flat" cmpd="sng" algn="ctr">
                      <a:solidFill>
                        <a:srgbClr val="F0DC61"/>
                      </a:solidFill>
                      <a:prstDash val="solid"/>
                      <a:round/>
                      <a:headEnd type="none" w="med" len="med"/>
                      <a:tailEnd type="none" w="med" len="med"/>
                    </a:lnT>
                    <a:lnB w="12700" cap="flat" cmpd="sng" algn="ctr">
                      <a:solidFill>
                        <a:srgbClr val="F0DC6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ts val="2700"/>
                        </a:lnSpc>
                      </a:pP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marT="72000" marB="72000" anchor="ctr">
                    <a:lnL w="12700" cap="flat" cmpd="sng" algn="ctr">
                      <a:solidFill>
                        <a:srgbClr val="F0DC61"/>
                      </a:solidFill>
                      <a:prstDash val="solid"/>
                      <a:round/>
                      <a:headEnd type="none" w="med" len="med"/>
                      <a:tailEnd type="none" w="med" len="med"/>
                    </a:lnL>
                    <a:lnR w="12700" cap="flat" cmpd="sng" algn="ctr">
                      <a:solidFill>
                        <a:srgbClr val="F0DC61"/>
                      </a:solidFill>
                      <a:prstDash val="solid"/>
                      <a:round/>
                      <a:headEnd type="none" w="med" len="med"/>
                      <a:tailEnd type="none" w="med" len="med"/>
                    </a:lnR>
                    <a:lnT w="12700" cap="flat" cmpd="sng" algn="ctr">
                      <a:solidFill>
                        <a:srgbClr val="F0DC61"/>
                      </a:solidFill>
                      <a:prstDash val="solid"/>
                      <a:round/>
                      <a:headEnd type="none" w="med" len="med"/>
                      <a:tailEnd type="none" w="med" len="med"/>
                    </a:lnT>
                    <a:lnB w="12700" cap="flat" cmpd="sng" algn="ctr">
                      <a:solidFill>
                        <a:srgbClr val="F0DC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4202916"/>
                  </a:ext>
                </a:extLst>
              </a:tr>
            </a:tbl>
          </a:graphicData>
        </a:graphic>
      </p:graphicFrame>
      <p:sp>
        <p:nvSpPr>
          <p:cNvPr id="13" name="テキスト ボックス 12">
            <a:extLst>
              <a:ext uri="{FF2B5EF4-FFF2-40B4-BE49-F238E27FC236}">
                <a16:creationId xmlns:a16="http://schemas.microsoft.com/office/drawing/2014/main" id="{32A4A395-40DA-80D5-F895-E654675CF9D0}"/>
              </a:ext>
            </a:extLst>
          </p:cNvPr>
          <p:cNvSpPr txBox="1"/>
          <p:nvPr/>
        </p:nvSpPr>
        <p:spPr>
          <a:xfrm>
            <a:off x="3848546" y="2818599"/>
            <a:ext cx="1007808" cy="281286"/>
          </a:xfrm>
          <a:prstGeom prst="rect">
            <a:avLst/>
          </a:prstGeom>
          <a:noFill/>
        </p:spPr>
        <p:txBody>
          <a:bodyPr wrap="square" lIns="36000" tIns="36000" rIns="36000" bIns="36000">
            <a:spAutoFit/>
          </a:bodyPr>
          <a:lstStyle/>
          <a:p>
            <a:pPr algn="just">
              <a:lnSpc>
                <a:spcPts val="1900"/>
              </a:lnSpc>
            </a:pPr>
            <a:r>
              <a:rPr lang="en-US" altLang="ja-JP" sz="1400" b="1" i="0" u="none" strike="noStrike" baseline="0" dirty="0">
                <a:latin typeface="BIZ UDPゴシック" panose="020B0400000000000000" pitchFamily="50" charset="-128"/>
                <a:ea typeface="BIZ UDPゴシック" panose="020B0400000000000000" pitchFamily="50" charset="-128"/>
              </a:rPr>
              <a:t>A</a:t>
            </a:r>
            <a:r>
              <a:rPr lang="ja-JP" altLang="en-US" sz="1400" b="1" i="0" u="none" strike="noStrike" baseline="0" dirty="0">
                <a:latin typeface="BIZ UDPゴシック" panose="020B0400000000000000" pitchFamily="50" charset="-128"/>
                <a:ea typeface="BIZ UDPゴシック" panose="020B0400000000000000" pitchFamily="50" charset="-128"/>
              </a:rPr>
              <a:t>さん</a:t>
            </a:r>
            <a:endParaRPr lang="en-US" altLang="ja-JP" sz="1400" b="1" i="0" u="none" strike="noStrike" baseline="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4AD0B313-FD67-DB07-83BE-AEBE016ED434}"/>
              </a:ext>
            </a:extLst>
          </p:cNvPr>
          <p:cNvSpPr txBox="1"/>
          <p:nvPr/>
        </p:nvSpPr>
        <p:spPr>
          <a:xfrm>
            <a:off x="6445559" y="2818599"/>
            <a:ext cx="1755251" cy="281286"/>
          </a:xfrm>
          <a:prstGeom prst="rect">
            <a:avLst/>
          </a:prstGeom>
          <a:noFill/>
        </p:spPr>
        <p:txBody>
          <a:bodyPr wrap="square" lIns="36000" tIns="36000" rIns="36000" bIns="36000">
            <a:spAutoFit/>
          </a:bodyPr>
          <a:lstStyle/>
          <a:p>
            <a:pPr algn="just">
              <a:lnSpc>
                <a:spcPts val="1900"/>
              </a:lnSpc>
            </a:pPr>
            <a:r>
              <a:rPr lang="ja-JP" altLang="en-US" sz="1400" b="1" i="0" u="none" strike="noStrike" baseline="0" dirty="0">
                <a:latin typeface="BIZ UDPゴシック" panose="020B0400000000000000" pitchFamily="50" charset="-128"/>
                <a:ea typeface="BIZ UDPゴシック" panose="020B0400000000000000" pitchFamily="50" charset="-128"/>
              </a:rPr>
              <a:t>リフォーム業者</a:t>
            </a:r>
            <a:endParaRPr lang="en-US" altLang="ja-JP" sz="1400" b="1" i="0" u="none" strike="noStrike" baseline="0" dirty="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278155D8-0675-C610-F85D-9E3DADB2601A}"/>
              </a:ext>
            </a:extLst>
          </p:cNvPr>
          <p:cNvGrpSpPr/>
          <p:nvPr/>
        </p:nvGrpSpPr>
        <p:grpSpPr>
          <a:xfrm>
            <a:off x="1516020" y="4310983"/>
            <a:ext cx="7141876" cy="1084411"/>
            <a:chOff x="1516020" y="4310983"/>
            <a:chExt cx="7141876" cy="1084411"/>
          </a:xfrm>
        </p:grpSpPr>
        <p:sp>
          <p:nvSpPr>
            <p:cNvPr id="25" name="テキスト ボックス 24">
              <a:extLst>
                <a:ext uri="{FF2B5EF4-FFF2-40B4-BE49-F238E27FC236}">
                  <a16:creationId xmlns:a16="http://schemas.microsoft.com/office/drawing/2014/main" id="{43DC1010-2D1F-3CB1-7E6E-076C06F5EE31}"/>
                </a:ext>
              </a:extLst>
            </p:cNvPr>
            <p:cNvSpPr txBox="1"/>
            <p:nvPr/>
          </p:nvSpPr>
          <p:spPr>
            <a:xfrm>
              <a:off x="1945361" y="4463600"/>
              <a:ext cx="6712534" cy="779179"/>
            </a:xfrm>
            <a:prstGeom prst="rect">
              <a:avLst/>
            </a:prstGeom>
            <a:noFill/>
          </p:spPr>
          <p:txBody>
            <a:bodyPr wrap="square" lIns="36000" tIns="36000" rIns="36000" bIns="36000">
              <a:spAutoFit/>
            </a:bodyPr>
            <a:lstStyle/>
            <a:p>
              <a:pPr algn="just">
                <a:lnSpc>
                  <a:spcPts val="3000"/>
                </a:lnSpc>
              </a:pPr>
              <a:r>
                <a:rPr lang="ja-JP" altLang="en-US" i="0" u="none" strike="noStrike" baseline="0" dirty="0">
                  <a:latin typeface="BIZ UDPゴシック" panose="020B0400000000000000" pitchFamily="50" charset="-128"/>
                  <a:ea typeface="BIZ UDPゴシック" panose="020B0400000000000000" pitchFamily="50" charset="-128"/>
                </a:rPr>
                <a:t>突然すみません。近所で工事をしていてご挨拶に来たのですが、</a:t>
              </a:r>
              <a:endParaRPr lang="en-US" altLang="ja-JP" i="0" u="none" strike="noStrike" baseline="0" dirty="0">
                <a:latin typeface="BIZ UDPゴシック" panose="020B0400000000000000" pitchFamily="50" charset="-128"/>
                <a:ea typeface="BIZ UDPゴシック" panose="020B0400000000000000" pitchFamily="50" charset="-128"/>
              </a:endParaRPr>
            </a:p>
            <a:p>
              <a:pPr algn="just">
                <a:lnSpc>
                  <a:spcPts val="2700"/>
                </a:lnSpc>
              </a:pPr>
              <a:r>
                <a:rPr lang="ja-JP" altLang="en-US" dirty="0">
                  <a:latin typeface="BIZ UDPゴシック" panose="020B0400000000000000" pitchFamily="50" charset="-128"/>
                  <a:ea typeface="BIZ UDPゴシック" panose="020B0400000000000000" pitchFamily="50" charset="-128"/>
                </a:rPr>
                <a:t>お宅の屋根瓦がずれているように見えます。点検してみませんか？</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8" name="フリーフォーム: 図形 37">
              <a:extLst>
                <a:ext uri="{FF2B5EF4-FFF2-40B4-BE49-F238E27FC236}">
                  <a16:creationId xmlns:a16="http://schemas.microsoft.com/office/drawing/2014/main" id="{FE1D5924-90B1-48EA-CF17-1F99DBCD2E9D}"/>
                </a:ext>
              </a:extLst>
            </p:cNvPr>
            <p:cNvSpPr/>
            <p:nvPr/>
          </p:nvSpPr>
          <p:spPr>
            <a:xfrm rot="16200000">
              <a:off x="4544752" y="1282251"/>
              <a:ext cx="1084411" cy="7141876"/>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grpSp>
        <p:nvGrpSpPr>
          <p:cNvPr id="6" name="グループ化 5">
            <a:extLst>
              <a:ext uri="{FF2B5EF4-FFF2-40B4-BE49-F238E27FC236}">
                <a16:creationId xmlns:a16="http://schemas.microsoft.com/office/drawing/2014/main" id="{66BAE060-7A26-EE5E-D4D0-8883C44BDD58}"/>
              </a:ext>
            </a:extLst>
          </p:cNvPr>
          <p:cNvGrpSpPr/>
          <p:nvPr/>
        </p:nvGrpSpPr>
        <p:grpSpPr>
          <a:xfrm>
            <a:off x="2462886" y="5618298"/>
            <a:ext cx="5472112" cy="790391"/>
            <a:chOff x="2462886" y="5618298"/>
            <a:chExt cx="5472112" cy="790391"/>
          </a:xfrm>
        </p:grpSpPr>
        <p:sp>
          <p:nvSpPr>
            <p:cNvPr id="35" name="テキスト ボックス 34">
              <a:extLst>
                <a:ext uri="{FF2B5EF4-FFF2-40B4-BE49-F238E27FC236}">
                  <a16:creationId xmlns:a16="http://schemas.microsoft.com/office/drawing/2014/main" id="{ADBAE428-3B53-26FA-6AD4-EA7C2380742B}"/>
                </a:ext>
              </a:extLst>
            </p:cNvPr>
            <p:cNvSpPr txBox="1"/>
            <p:nvPr/>
          </p:nvSpPr>
          <p:spPr>
            <a:xfrm>
              <a:off x="2947709" y="5830692"/>
              <a:ext cx="4794287" cy="365604"/>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ありがたいけど、費用がかかりませんか？</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9" name="フリーフォーム: 図形 38">
              <a:extLst>
                <a:ext uri="{FF2B5EF4-FFF2-40B4-BE49-F238E27FC236}">
                  <a16:creationId xmlns:a16="http://schemas.microsoft.com/office/drawing/2014/main" id="{F58BB491-48AD-514D-622D-17C4DC6F53E0}"/>
                </a:ext>
              </a:extLst>
            </p:cNvPr>
            <p:cNvSpPr/>
            <p:nvPr/>
          </p:nvSpPr>
          <p:spPr>
            <a:xfrm rot="5400000" flipH="1">
              <a:off x="4803746" y="3277438"/>
              <a:ext cx="790391" cy="5472112"/>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pic>
        <p:nvPicPr>
          <p:cNvPr id="10" name="図 9" descr="アイコン&#10;&#10;自動的に生成された説明">
            <a:extLst>
              <a:ext uri="{FF2B5EF4-FFF2-40B4-BE49-F238E27FC236}">
                <a16:creationId xmlns:a16="http://schemas.microsoft.com/office/drawing/2014/main" id="{66131C0A-966B-5873-AE25-2F236DE27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304" y="2626586"/>
            <a:ext cx="665312" cy="665312"/>
          </a:xfrm>
          <a:prstGeom prst="rect">
            <a:avLst/>
          </a:prstGeom>
        </p:spPr>
      </p:pic>
      <p:pic>
        <p:nvPicPr>
          <p:cNvPr id="12" name="図 11" descr="アイコン&#10;&#10;自動的に生成された説明">
            <a:extLst>
              <a:ext uri="{FF2B5EF4-FFF2-40B4-BE49-F238E27FC236}">
                <a16:creationId xmlns:a16="http://schemas.microsoft.com/office/drawing/2014/main" id="{2CC4CAC8-3076-868B-24F4-F53A185B4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527" y="2626586"/>
            <a:ext cx="665312" cy="665312"/>
          </a:xfrm>
          <a:prstGeom prst="rect">
            <a:avLst/>
          </a:prstGeom>
        </p:spPr>
      </p:pic>
      <p:pic>
        <p:nvPicPr>
          <p:cNvPr id="14" name="図 13" descr="アイコン&#10;&#10;自動的に生成された説明">
            <a:extLst>
              <a:ext uri="{FF2B5EF4-FFF2-40B4-BE49-F238E27FC236}">
                <a16:creationId xmlns:a16="http://schemas.microsoft.com/office/drawing/2014/main" id="{8997EC2C-3348-D120-D714-40790AEF2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68" y="4454001"/>
            <a:ext cx="798374" cy="798374"/>
          </a:xfrm>
          <a:prstGeom prst="rect">
            <a:avLst/>
          </a:prstGeom>
        </p:spPr>
      </p:pic>
      <p:pic>
        <p:nvPicPr>
          <p:cNvPr id="18" name="図 17" descr="アイコン&#10;&#10;自動的に生成された説明">
            <a:extLst>
              <a:ext uri="{FF2B5EF4-FFF2-40B4-BE49-F238E27FC236}">
                <a16:creationId xmlns:a16="http://schemas.microsoft.com/office/drawing/2014/main" id="{855D6A90-77F8-46C2-F788-43056E7E3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582" y="5614307"/>
            <a:ext cx="798374" cy="798374"/>
          </a:xfrm>
          <a:prstGeom prst="rect">
            <a:avLst/>
          </a:prstGeom>
        </p:spPr>
      </p:pic>
      <p:graphicFrame>
        <p:nvGraphicFramePr>
          <p:cNvPr id="4" name="表 3">
            <a:extLst>
              <a:ext uri="{FF2B5EF4-FFF2-40B4-BE49-F238E27FC236}">
                <a16:creationId xmlns:a16="http://schemas.microsoft.com/office/drawing/2014/main" id="{8807665D-BB0D-2660-D9DA-B58453B508A5}"/>
              </a:ext>
            </a:extLst>
          </p:cNvPr>
          <p:cNvGraphicFramePr>
            <a:graphicFrameLocks noGrp="1"/>
          </p:cNvGraphicFramePr>
          <p:nvPr>
            <p:extLst>
              <p:ext uri="{D42A27DB-BD31-4B8C-83A1-F6EECF244321}">
                <p14:modId xmlns:p14="http://schemas.microsoft.com/office/powerpoint/2010/main" val="354904248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実践 １▕　「無料でいいから」と屋根の点検を勧められた・・・。</a:t>
                      </a: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74508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02B2C-0ABC-B0FD-0F0F-B18EC62E08CC}"/>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08C4A7B6-0BEA-2BF8-E044-515E034BFF96}"/>
              </a:ext>
            </a:extLst>
          </p:cNvPr>
          <p:cNvGrpSpPr/>
          <p:nvPr/>
        </p:nvGrpSpPr>
        <p:grpSpPr>
          <a:xfrm>
            <a:off x="1516020" y="747128"/>
            <a:ext cx="5472000" cy="792000"/>
            <a:chOff x="1516020" y="747128"/>
            <a:chExt cx="5472000" cy="792000"/>
          </a:xfrm>
        </p:grpSpPr>
        <p:sp>
          <p:nvSpPr>
            <p:cNvPr id="25" name="テキスト ボックス 24">
              <a:extLst>
                <a:ext uri="{FF2B5EF4-FFF2-40B4-BE49-F238E27FC236}">
                  <a16:creationId xmlns:a16="http://schemas.microsoft.com/office/drawing/2014/main" id="{6DD0D2C0-8070-F94D-5ACE-475FD0912DB9}"/>
                </a:ext>
              </a:extLst>
            </p:cNvPr>
            <p:cNvSpPr txBox="1"/>
            <p:nvPr/>
          </p:nvSpPr>
          <p:spPr>
            <a:xfrm>
              <a:off x="1945361" y="960326"/>
              <a:ext cx="4201439" cy="365604"/>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無料でいいですよ。どうですか？</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8" name="フリーフォーム: 図形 37">
              <a:extLst>
                <a:ext uri="{FF2B5EF4-FFF2-40B4-BE49-F238E27FC236}">
                  <a16:creationId xmlns:a16="http://schemas.microsoft.com/office/drawing/2014/main" id="{31B374A8-CCC1-9E89-589D-A1FCCA647929}"/>
                </a:ext>
              </a:extLst>
            </p:cNvPr>
            <p:cNvSpPr/>
            <p:nvPr/>
          </p:nvSpPr>
          <p:spPr>
            <a:xfrm rot="16200000">
              <a:off x="3856020" y="-1592872"/>
              <a:ext cx="792000" cy="5472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3" name="グループ化 2">
            <a:extLst>
              <a:ext uri="{FF2B5EF4-FFF2-40B4-BE49-F238E27FC236}">
                <a16:creationId xmlns:a16="http://schemas.microsoft.com/office/drawing/2014/main" id="{8679836D-7C29-60B0-FD4A-BBC752A95A62}"/>
              </a:ext>
            </a:extLst>
          </p:cNvPr>
          <p:cNvGrpSpPr/>
          <p:nvPr/>
        </p:nvGrpSpPr>
        <p:grpSpPr>
          <a:xfrm>
            <a:off x="2462885" y="1730102"/>
            <a:ext cx="5472112" cy="1083600"/>
            <a:chOff x="2462885" y="1730102"/>
            <a:chExt cx="5472112" cy="1083600"/>
          </a:xfrm>
        </p:grpSpPr>
        <p:sp>
          <p:nvSpPr>
            <p:cNvPr id="35" name="テキスト ボックス 34">
              <a:extLst>
                <a:ext uri="{FF2B5EF4-FFF2-40B4-BE49-F238E27FC236}">
                  <a16:creationId xmlns:a16="http://schemas.microsoft.com/office/drawing/2014/main" id="{A68C7F63-B068-3C18-B813-FA61E219608C}"/>
                </a:ext>
              </a:extLst>
            </p:cNvPr>
            <p:cNvSpPr txBox="1"/>
            <p:nvPr/>
          </p:nvSpPr>
          <p:spPr>
            <a:xfrm>
              <a:off x="2776259" y="1915976"/>
              <a:ext cx="4794287" cy="711852"/>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そうなんですね。</a:t>
              </a:r>
              <a:endParaRPr lang="en-US" altLang="ja-JP" i="0" u="none" strike="noStrike" baseline="0" dirty="0">
                <a:latin typeface="BIZ UDPゴシック" panose="020B0400000000000000" pitchFamily="50" charset="-128"/>
                <a:ea typeface="BIZ UDPゴシック" panose="020B0400000000000000" pitchFamily="50" charset="-128"/>
              </a:endParaRPr>
            </a:p>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でも家族に相談しないと決められません</a:t>
              </a:r>
              <a:r>
                <a:rPr lang="ja-JP" altLang="en-US" dirty="0">
                  <a:latin typeface="BIZ UDPゴシック" panose="020B0400000000000000" pitchFamily="50" charset="-128"/>
                  <a:ea typeface="BIZ UDPゴシック" panose="020B0400000000000000" pitchFamily="50" charset="-128"/>
                </a:rPr>
                <a:t>。</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9" name="フリーフォーム: 図形 38">
              <a:extLst>
                <a:ext uri="{FF2B5EF4-FFF2-40B4-BE49-F238E27FC236}">
                  <a16:creationId xmlns:a16="http://schemas.microsoft.com/office/drawing/2014/main" id="{3AC1E5DF-1184-249B-4666-E116BDE68B54}"/>
                </a:ext>
              </a:extLst>
            </p:cNvPr>
            <p:cNvSpPr/>
            <p:nvPr/>
          </p:nvSpPr>
          <p:spPr>
            <a:xfrm rot="5400000" flipH="1">
              <a:off x="4657141" y="-464154"/>
              <a:ext cx="1083600" cy="5472112"/>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pic>
        <p:nvPicPr>
          <p:cNvPr id="14" name="図 13" descr="アイコン&#10;&#10;自動的に生成された説明">
            <a:extLst>
              <a:ext uri="{FF2B5EF4-FFF2-40B4-BE49-F238E27FC236}">
                <a16:creationId xmlns:a16="http://schemas.microsoft.com/office/drawing/2014/main" id="{E712DF5C-827F-A8CF-07B7-9A0A9F0CA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68" y="743941"/>
            <a:ext cx="798374" cy="798374"/>
          </a:xfrm>
          <a:prstGeom prst="rect">
            <a:avLst/>
          </a:prstGeom>
        </p:spPr>
      </p:pic>
      <p:pic>
        <p:nvPicPr>
          <p:cNvPr id="18" name="図 17" descr="アイコン&#10;&#10;自動的に生成された説明">
            <a:extLst>
              <a:ext uri="{FF2B5EF4-FFF2-40B4-BE49-F238E27FC236}">
                <a16:creationId xmlns:a16="http://schemas.microsoft.com/office/drawing/2014/main" id="{C786F3AB-1D60-029E-D30A-61BF3540F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582" y="1872715"/>
            <a:ext cx="798374" cy="798374"/>
          </a:xfrm>
          <a:prstGeom prst="rect">
            <a:avLst/>
          </a:prstGeom>
        </p:spPr>
      </p:pic>
      <p:grpSp>
        <p:nvGrpSpPr>
          <p:cNvPr id="5" name="グループ化 4">
            <a:extLst>
              <a:ext uri="{FF2B5EF4-FFF2-40B4-BE49-F238E27FC236}">
                <a16:creationId xmlns:a16="http://schemas.microsoft.com/office/drawing/2014/main" id="{415069BE-A6E7-2FA2-5EA5-B6B329237880}"/>
              </a:ext>
            </a:extLst>
          </p:cNvPr>
          <p:cNvGrpSpPr/>
          <p:nvPr/>
        </p:nvGrpSpPr>
        <p:grpSpPr>
          <a:xfrm>
            <a:off x="1516020" y="2996533"/>
            <a:ext cx="6675480" cy="1084411"/>
            <a:chOff x="1516020" y="2996533"/>
            <a:chExt cx="6675480" cy="1084411"/>
          </a:xfrm>
        </p:grpSpPr>
        <p:sp>
          <p:nvSpPr>
            <p:cNvPr id="23" name="テキスト ボックス 22">
              <a:extLst>
                <a:ext uri="{FF2B5EF4-FFF2-40B4-BE49-F238E27FC236}">
                  <a16:creationId xmlns:a16="http://schemas.microsoft.com/office/drawing/2014/main" id="{3827B0A0-7938-5BF0-BE3D-6C6F017374FC}"/>
                </a:ext>
              </a:extLst>
            </p:cNvPr>
            <p:cNvSpPr txBox="1"/>
            <p:nvPr/>
          </p:nvSpPr>
          <p:spPr>
            <a:xfrm>
              <a:off x="1945361" y="3182813"/>
              <a:ext cx="6246139" cy="711852"/>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屋根の点検だから家の中にも入らないので安心してください。</a:t>
              </a:r>
            </a:p>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それに、本当に無料ですよ。</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24" name="フリーフォーム: 図形 23">
              <a:extLst>
                <a:ext uri="{FF2B5EF4-FFF2-40B4-BE49-F238E27FC236}">
                  <a16:creationId xmlns:a16="http://schemas.microsoft.com/office/drawing/2014/main" id="{859C35F9-0AC9-885C-DCCC-D319AFB6A5C2}"/>
                </a:ext>
              </a:extLst>
            </p:cNvPr>
            <p:cNvSpPr/>
            <p:nvPr/>
          </p:nvSpPr>
          <p:spPr>
            <a:xfrm rot="16200000">
              <a:off x="4303814" y="208739"/>
              <a:ext cx="1084411" cy="6660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pic>
        <p:nvPicPr>
          <p:cNvPr id="32" name="図 31" descr="アイコン&#10;&#10;自動的に生成された説明">
            <a:extLst>
              <a:ext uri="{FF2B5EF4-FFF2-40B4-BE49-F238E27FC236}">
                <a16:creationId xmlns:a16="http://schemas.microsoft.com/office/drawing/2014/main" id="{9ECDD446-EBB6-9EE3-E90F-5A0293586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68" y="3139551"/>
            <a:ext cx="798374" cy="798374"/>
          </a:xfrm>
          <a:prstGeom prst="rect">
            <a:avLst/>
          </a:prstGeom>
        </p:spPr>
      </p:pic>
      <p:grpSp>
        <p:nvGrpSpPr>
          <p:cNvPr id="6" name="グループ化 5">
            <a:extLst>
              <a:ext uri="{FF2B5EF4-FFF2-40B4-BE49-F238E27FC236}">
                <a16:creationId xmlns:a16="http://schemas.microsoft.com/office/drawing/2014/main" id="{7EF52745-719F-3DD8-C048-379F77D5E1C5}"/>
              </a:ext>
            </a:extLst>
          </p:cNvPr>
          <p:cNvGrpSpPr/>
          <p:nvPr/>
        </p:nvGrpSpPr>
        <p:grpSpPr>
          <a:xfrm>
            <a:off x="2462885" y="4222039"/>
            <a:ext cx="5472112" cy="1083600"/>
            <a:chOff x="2462885" y="4222039"/>
            <a:chExt cx="5472112" cy="1083600"/>
          </a:xfrm>
        </p:grpSpPr>
        <p:sp>
          <p:nvSpPr>
            <p:cNvPr id="37" name="テキスト ボックス 36">
              <a:extLst>
                <a:ext uri="{FF2B5EF4-FFF2-40B4-BE49-F238E27FC236}">
                  <a16:creationId xmlns:a16="http://schemas.microsoft.com/office/drawing/2014/main" id="{DF26054D-7E0B-9C60-CC95-F28234EF1CB7}"/>
                </a:ext>
              </a:extLst>
            </p:cNvPr>
            <p:cNvSpPr txBox="1"/>
            <p:nvPr/>
          </p:nvSpPr>
          <p:spPr>
            <a:xfrm>
              <a:off x="2776259" y="4407913"/>
              <a:ext cx="4794287" cy="711852"/>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でも決められません。家族に電話するので、</a:t>
              </a:r>
              <a:br>
                <a:rPr lang="en-US" altLang="ja-JP" i="0" u="none" strike="noStrike" baseline="0" dirty="0">
                  <a:latin typeface="BIZ UDPゴシック" panose="020B0400000000000000" pitchFamily="50" charset="-128"/>
                  <a:ea typeface="BIZ UDPゴシック" panose="020B0400000000000000" pitchFamily="50" charset="-128"/>
                </a:rPr>
              </a:br>
              <a:r>
                <a:rPr lang="ja-JP" altLang="en-US" i="0" u="none" strike="noStrike" baseline="0" dirty="0">
                  <a:latin typeface="BIZ UDPゴシック" panose="020B0400000000000000" pitchFamily="50" charset="-128"/>
                  <a:ea typeface="BIZ UDPゴシック" panose="020B0400000000000000" pitchFamily="50" charset="-128"/>
                </a:rPr>
                <a:t>直接話してもらってもいいですか？</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40" name="フリーフォーム: 図形 39">
              <a:extLst>
                <a:ext uri="{FF2B5EF4-FFF2-40B4-BE49-F238E27FC236}">
                  <a16:creationId xmlns:a16="http://schemas.microsoft.com/office/drawing/2014/main" id="{E6C1BD3C-57A5-0E6F-D060-00A3F4EBA602}"/>
                </a:ext>
              </a:extLst>
            </p:cNvPr>
            <p:cNvSpPr/>
            <p:nvPr/>
          </p:nvSpPr>
          <p:spPr>
            <a:xfrm rot="5400000" flipH="1">
              <a:off x="4657141" y="2027783"/>
              <a:ext cx="1083600" cy="5472112"/>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pic>
        <p:nvPicPr>
          <p:cNvPr id="41" name="図 40" descr="アイコン&#10;&#10;自動的に生成された説明">
            <a:extLst>
              <a:ext uri="{FF2B5EF4-FFF2-40B4-BE49-F238E27FC236}">
                <a16:creationId xmlns:a16="http://schemas.microsoft.com/office/drawing/2014/main" id="{3215DD63-1129-01D7-ECA2-BC8F06E0F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582" y="4364652"/>
            <a:ext cx="798374" cy="798374"/>
          </a:xfrm>
          <a:prstGeom prst="rect">
            <a:avLst/>
          </a:prstGeom>
        </p:spPr>
      </p:pic>
      <p:grpSp>
        <p:nvGrpSpPr>
          <p:cNvPr id="7" name="グループ化 6">
            <a:extLst>
              <a:ext uri="{FF2B5EF4-FFF2-40B4-BE49-F238E27FC236}">
                <a16:creationId xmlns:a16="http://schemas.microsoft.com/office/drawing/2014/main" id="{DBBC2125-E25C-66EE-DC95-CFE692A34E42}"/>
              </a:ext>
            </a:extLst>
          </p:cNvPr>
          <p:cNvGrpSpPr/>
          <p:nvPr/>
        </p:nvGrpSpPr>
        <p:grpSpPr>
          <a:xfrm>
            <a:off x="1516020" y="5553950"/>
            <a:ext cx="5472000" cy="792000"/>
            <a:chOff x="1516020" y="5553950"/>
            <a:chExt cx="5472000" cy="792000"/>
          </a:xfrm>
        </p:grpSpPr>
        <p:sp>
          <p:nvSpPr>
            <p:cNvPr id="44" name="テキスト ボックス 43">
              <a:extLst>
                <a:ext uri="{FF2B5EF4-FFF2-40B4-BE49-F238E27FC236}">
                  <a16:creationId xmlns:a16="http://schemas.microsoft.com/office/drawing/2014/main" id="{DFD79C09-6DF3-5E39-74D0-FC4DDFC074E7}"/>
                </a:ext>
              </a:extLst>
            </p:cNvPr>
            <p:cNvSpPr txBox="1"/>
            <p:nvPr/>
          </p:nvSpPr>
          <p:spPr>
            <a:xfrm>
              <a:off x="1945361" y="5752720"/>
              <a:ext cx="4201439" cy="394458"/>
            </a:xfrm>
            <a:prstGeom prst="rect">
              <a:avLst/>
            </a:prstGeom>
            <a:noFill/>
          </p:spPr>
          <p:txBody>
            <a:bodyPr wrap="square" lIns="36000" tIns="36000" rIns="36000" bIns="36000">
              <a:spAutoFit/>
            </a:bodyPr>
            <a:lstStyle/>
            <a:p>
              <a:pPr algn="just">
                <a:lnSpc>
                  <a:spcPts val="3000"/>
                </a:lnSpc>
              </a:pPr>
              <a:r>
                <a:rPr lang="ja-JP" altLang="en-US" i="0" u="none" strike="noStrike" baseline="0" dirty="0">
                  <a:latin typeface="BIZ UDPゴシック" panose="020B0400000000000000" pitchFamily="50" charset="-128"/>
                  <a:ea typeface="BIZ UDPゴシック" panose="020B0400000000000000" pitchFamily="50" charset="-128"/>
                </a:rPr>
                <a:t>そんな時間はないので、また改めますね。</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45" name="フリーフォーム: 図形 44">
              <a:extLst>
                <a:ext uri="{FF2B5EF4-FFF2-40B4-BE49-F238E27FC236}">
                  <a16:creationId xmlns:a16="http://schemas.microsoft.com/office/drawing/2014/main" id="{D525918F-FC24-6E1F-4396-AF04CC5B04ED}"/>
                </a:ext>
              </a:extLst>
            </p:cNvPr>
            <p:cNvSpPr/>
            <p:nvPr/>
          </p:nvSpPr>
          <p:spPr>
            <a:xfrm rot="16200000">
              <a:off x="3856020" y="3213950"/>
              <a:ext cx="792000" cy="5472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pic>
        <p:nvPicPr>
          <p:cNvPr id="46" name="図 45" descr="アイコン&#10;&#10;自動的に生成された説明">
            <a:extLst>
              <a:ext uri="{FF2B5EF4-FFF2-40B4-BE49-F238E27FC236}">
                <a16:creationId xmlns:a16="http://schemas.microsoft.com/office/drawing/2014/main" id="{F6A3777F-98D8-0ADD-3D93-E0506E927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68" y="5550763"/>
            <a:ext cx="798374" cy="798374"/>
          </a:xfrm>
          <a:prstGeom prst="rect">
            <a:avLst/>
          </a:prstGeom>
        </p:spPr>
      </p:pic>
      <p:graphicFrame>
        <p:nvGraphicFramePr>
          <p:cNvPr id="9" name="表 8">
            <a:extLst>
              <a:ext uri="{FF2B5EF4-FFF2-40B4-BE49-F238E27FC236}">
                <a16:creationId xmlns:a16="http://schemas.microsoft.com/office/drawing/2014/main" id="{DED75D1E-7435-04CD-01A1-5B8EC648DE39}"/>
              </a:ext>
            </a:extLst>
          </p:cNvPr>
          <p:cNvGraphicFramePr>
            <a:graphicFrameLocks noGrp="1"/>
          </p:cNvGraphicFramePr>
          <p:nvPr>
            <p:extLst>
              <p:ext uri="{D42A27DB-BD31-4B8C-83A1-F6EECF244321}">
                <p14:modId xmlns:p14="http://schemas.microsoft.com/office/powerpoint/2010/main" val="418198456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06771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0D0FF-F39D-9D1E-D503-5773BE510EA7}"/>
            </a:ext>
          </a:extLst>
        </p:cNvPr>
        <p:cNvGrpSpPr/>
        <p:nvPr/>
      </p:nvGrpSpPr>
      <p:grpSpPr>
        <a:xfrm>
          <a:off x="0" y="0"/>
          <a:ext cx="0" cy="0"/>
          <a:chOff x="0" y="0"/>
          <a:chExt cx="0" cy="0"/>
        </a:xfrm>
      </p:grpSpPr>
      <p:graphicFrame>
        <p:nvGraphicFramePr>
          <p:cNvPr id="2" name="表 21">
            <a:extLst>
              <a:ext uri="{FF2B5EF4-FFF2-40B4-BE49-F238E27FC236}">
                <a16:creationId xmlns:a16="http://schemas.microsoft.com/office/drawing/2014/main" id="{E6F2E456-49C3-9C36-CD4E-FEDE0C23B015}"/>
              </a:ext>
            </a:extLst>
          </p:cNvPr>
          <p:cNvGraphicFramePr>
            <a:graphicFrameLocks noGrp="1"/>
          </p:cNvGraphicFramePr>
          <p:nvPr>
            <p:extLst>
              <p:ext uri="{D42A27DB-BD31-4B8C-83A1-F6EECF244321}">
                <p14:modId xmlns:p14="http://schemas.microsoft.com/office/powerpoint/2010/main" val="4011844069"/>
              </p:ext>
            </p:extLst>
          </p:nvPr>
        </p:nvGraphicFramePr>
        <p:xfrm>
          <a:off x="719138" y="622027"/>
          <a:ext cx="7813675" cy="506068"/>
        </p:xfrm>
        <a:graphic>
          <a:graphicData uri="http://schemas.openxmlformats.org/drawingml/2006/table">
            <a:tbl>
              <a:tblPr firstRow="1" bandRow="1">
                <a:tableStyleId>{5C22544A-7EE6-4342-B048-85BDC9FD1C3A}</a:tableStyleId>
              </a:tblPr>
              <a:tblGrid>
                <a:gridCol w="7813675">
                  <a:extLst>
                    <a:ext uri="{9D8B030D-6E8A-4147-A177-3AD203B41FA5}">
                      <a16:colId xmlns:a16="http://schemas.microsoft.com/office/drawing/2014/main" val="980046820"/>
                    </a:ext>
                  </a:extLst>
                </a:gridCol>
              </a:tblGrid>
              <a:tr h="360000">
                <a:tc>
                  <a:txBody>
                    <a:bodyPr/>
                    <a:lstStyle/>
                    <a:p>
                      <a:pPr algn="ctr">
                        <a:lnSpc>
                          <a:spcPts val="2700"/>
                        </a:lnSpc>
                      </a:pPr>
                      <a:r>
                        <a:rPr kumimoji="1" lang="ja-JP" altLang="en-US" sz="1800" dirty="0">
                          <a:solidFill>
                            <a:schemeClr val="tx1"/>
                          </a:solidFill>
                          <a:latin typeface="BIZ UDPゴシック" panose="020B0400000000000000" pitchFamily="50" charset="-128"/>
                          <a:ea typeface="BIZ UDPゴシック" panose="020B0400000000000000" pitchFamily="50" charset="-128"/>
                        </a:rPr>
                        <a:t>「無料でいいから」と屋根の点検を勧められた・・・。</a:t>
                      </a:r>
                    </a:p>
                  </a:txBody>
                  <a:tcPr marT="72000" marB="144000" anchor="ctr">
                    <a:lnL w="12700" cmpd="sng">
                      <a:noFill/>
                    </a:lnL>
                    <a:lnR w="12700" cmpd="sng">
                      <a:noFill/>
                    </a:lnR>
                    <a:lnT w="28575" cap="flat" cmpd="sng" algn="ctr">
                      <a:no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4202916"/>
                  </a:ext>
                </a:extLst>
              </a:tr>
            </a:tbl>
          </a:graphicData>
        </a:graphic>
      </p:graphicFrame>
      <p:sp>
        <p:nvSpPr>
          <p:cNvPr id="22" name="テキスト ボックス 21">
            <a:extLst>
              <a:ext uri="{FF2B5EF4-FFF2-40B4-BE49-F238E27FC236}">
                <a16:creationId xmlns:a16="http://schemas.microsoft.com/office/drawing/2014/main" id="{21298AE8-F90A-3057-493E-E16F3E26C0DE}"/>
              </a:ext>
            </a:extLst>
          </p:cNvPr>
          <p:cNvSpPr txBox="1"/>
          <p:nvPr/>
        </p:nvSpPr>
        <p:spPr>
          <a:xfrm>
            <a:off x="962025" y="2188915"/>
            <a:ext cx="7570781" cy="1272954"/>
          </a:xfrm>
          <a:prstGeom prst="rect">
            <a:avLst/>
          </a:prstGeom>
          <a:noFill/>
        </p:spPr>
        <p:txBody>
          <a:bodyPr wrap="square" lIns="36000" tIns="180000" rIns="0" bIns="0" anchor="t" anchorCtr="0">
            <a:spAutoFit/>
          </a:bodyPr>
          <a:lstStyle/>
          <a:p>
            <a:pPr algn="just">
              <a:lnSpc>
                <a:spcPts val="3000"/>
              </a:lnSpc>
            </a:pPr>
            <a:r>
              <a:rPr lang="ja-JP" altLang="en-US" spc="30" dirty="0">
                <a:latin typeface="BIZ UDPゴシック" panose="020B0400000000000000" pitchFamily="50" charset="-128"/>
                <a:ea typeface="BIZ UDPゴシック" panose="020B0400000000000000" pitchFamily="50" charset="-128"/>
              </a:rPr>
              <a:t>ハッキリ断ることが苦手な「</a:t>
            </a:r>
            <a:r>
              <a:rPr lang="en-US" altLang="ja-JP" spc="30" dirty="0">
                <a:latin typeface="BIZ UDPゴシック" panose="020B0400000000000000" pitchFamily="50" charset="-128"/>
                <a:ea typeface="BIZ UDPゴシック" panose="020B0400000000000000" pitchFamily="50" charset="-128"/>
              </a:rPr>
              <a:t>A</a:t>
            </a:r>
            <a:r>
              <a:rPr lang="ja-JP" altLang="en-US" spc="30" dirty="0">
                <a:latin typeface="BIZ UDPゴシック" panose="020B0400000000000000" pitchFamily="50" charset="-128"/>
                <a:ea typeface="BIZ UDPゴシック" panose="020B0400000000000000" pitchFamily="50" charset="-128"/>
              </a:rPr>
              <a:t>さん」でしたが、</a:t>
            </a:r>
            <a:endParaRPr lang="en-US" altLang="ja-JP" spc="30" dirty="0">
              <a:latin typeface="BIZ UDPゴシック" panose="020B0400000000000000" pitchFamily="50" charset="-128"/>
              <a:ea typeface="BIZ UDPゴシック" panose="020B0400000000000000" pitchFamily="50" charset="-128"/>
            </a:endParaRPr>
          </a:p>
          <a:p>
            <a:pPr algn="just">
              <a:lnSpc>
                <a:spcPts val="3000"/>
              </a:lnSpc>
            </a:pPr>
            <a:r>
              <a:rPr lang="ja-JP" altLang="en-US" b="1" spc="30" dirty="0">
                <a:solidFill>
                  <a:srgbClr val="FF6600"/>
                </a:solidFill>
                <a:latin typeface="BIZ UDPゴシック" panose="020B0400000000000000" pitchFamily="50" charset="-128"/>
                <a:ea typeface="BIZ UDPゴシック" panose="020B0400000000000000" pitchFamily="50" charset="-128"/>
              </a:rPr>
              <a:t>「決められない」「家族と電話する」といった態度を取る</a:t>
            </a:r>
            <a:r>
              <a:rPr lang="ja-JP" altLang="en-US" spc="30" dirty="0">
                <a:latin typeface="BIZ UDPゴシック" panose="020B0400000000000000" pitchFamily="50" charset="-128"/>
                <a:ea typeface="BIZ UDPゴシック" panose="020B0400000000000000" pitchFamily="50" charset="-128"/>
              </a:rPr>
              <a:t>ことで、悪質業者</a:t>
            </a:r>
            <a:br>
              <a:rPr lang="en-US" altLang="ja-JP" spc="30" dirty="0">
                <a:latin typeface="BIZ UDPゴシック" panose="020B0400000000000000" pitchFamily="50" charset="-128"/>
                <a:ea typeface="BIZ UDPゴシック" panose="020B0400000000000000" pitchFamily="50" charset="-128"/>
              </a:rPr>
            </a:br>
            <a:r>
              <a:rPr lang="ja-JP" altLang="en-US" spc="30" dirty="0">
                <a:latin typeface="BIZ UDPゴシック" panose="020B0400000000000000" pitchFamily="50" charset="-128"/>
                <a:ea typeface="BIZ UDPゴシック" panose="020B0400000000000000" pitchFamily="50" charset="-128"/>
              </a:rPr>
              <a:t>からの勧誘を断ることができました。</a:t>
            </a:r>
          </a:p>
        </p:txBody>
      </p:sp>
      <p:grpSp>
        <p:nvGrpSpPr>
          <p:cNvPr id="5" name="グループ化 4">
            <a:extLst>
              <a:ext uri="{FF2B5EF4-FFF2-40B4-BE49-F238E27FC236}">
                <a16:creationId xmlns:a16="http://schemas.microsoft.com/office/drawing/2014/main" id="{B5A9B266-08C2-5D73-ED4A-67A971BFCEBD}"/>
              </a:ext>
            </a:extLst>
          </p:cNvPr>
          <p:cNvGrpSpPr/>
          <p:nvPr/>
        </p:nvGrpSpPr>
        <p:grpSpPr>
          <a:xfrm>
            <a:off x="1595180" y="4078568"/>
            <a:ext cx="5472112" cy="1083600"/>
            <a:chOff x="1595180" y="4078568"/>
            <a:chExt cx="5472112" cy="1083600"/>
          </a:xfrm>
        </p:grpSpPr>
        <p:sp>
          <p:nvSpPr>
            <p:cNvPr id="23" name="テキスト ボックス 22">
              <a:extLst>
                <a:ext uri="{FF2B5EF4-FFF2-40B4-BE49-F238E27FC236}">
                  <a16:creationId xmlns:a16="http://schemas.microsoft.com/office/drawing/2014/main" id="{1FA8E643-CAF4-C44E-D2D4-206B6D9C88E1}"/>
                </a:ext>
              </a:extLst>
            </p:cNvPr>
            <p:cNvSpPr txBox="1"/>
            <p:nvPr/>
          </p:nvSpPr>
          <p:spPr>
            <a:xfrm>
              <a:off x="1908554" y="4264442"/>
              <a:ext cx="4794287" cy="711852"/>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でも決められません。家族に電話するので、</a:t>
              </a:r>
              <a:br>
                <a:rPr lang="en-US" altLang="ja-JP" i="0" u="none" strike="noStrike" baseline="0" dirty="0">
                  <a:latin typeface="BIZ UDPゴシック" panose="020B0400000000000000" pitchFamily="50" charset="-128"/>
                  <a:ea typeface="BIZ UDPゴシック" panose="020B0400000000000000" pitchFamily="50" charset="-128"/>
                </a:rPr>
              </a:br>
              <a:r>
                <a:rPr lang="ja-JP" altLang="en-US" i="0" u="none" strike="noStrike" baseline="0" dirty="0">
                  <a:latin typeface="BIZ UDPゴシック" panose="020B0400000000000000" pitchFamily="50" charset="-128"/>
                  <a:ea typeface="BIZ UDPゴシック" panose="020B0400000000000000" pitchFamily="50" charset="-128"/>
                </a:rPr>
                <a:t>直接話してもらってもいいですか？</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24" name="フリーフォーム: 図形 23">
              <a:extLst>
                <a:ext uri="{FF2B5EF4-FFF2-40B4-BE49-F238E27FC236}">
                  <a16:creationId xmlns:a16="http://schemas.microsoft.com/office/drawing/2014/main" id="{24D847F0-8A70-25F8-655E-F940CFF05B01}"/>
                </a:ext>
              </a:extLst>
            </p:cNvPr>
            <p:cNvSpPr/>
            <p:nvPr/>
          </p:nvSpPr>
          <p:spPr>
            <a:xfrm rot="5400000" flipH="1">
              <a:off x="3789436" y="1884312"/>
              <a:ext cx="1083600" cy="5472112"/>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pic>
        <p:nvPicPr>
          <p:cNvPr id="26" name="図 25" descr="アイコン&#10;&#10;自動的に生成された説明">
            <a:extLst>
              <a:ext uri="{FF2B5EF4-FFF2-40B4-BE49-F238E27FC236}">
                <a16:creationId xmlns:a16="http://schemas.microsoft.com/office/drawing/2014/main" id="{61495E44-7731-F944-411F-E4E2E1398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877" y="4221181"/>
            <a:ext cx="798374" cy="798374"/>
          </a:xfrm>
          <a:prstGeom prst="rect">
            <a:avLst/>
          </a:prstGeom>
        </p:spPr>
      </p:pic>
      <p:graphicFrame>
        <p:nvGraphicFramePr>
          <p:cNvPr id="3" name="表 2">
            <a:extLst>
              <a:ext uri="{FF2B5EF4-FFF2-40B4-BE49-F238E27FC236}">
                <a16:creationId xmlns:a16="http://schemas.microsoft.com/office/drawing/2014/main" id="{8FC45D14-B590-D8AD-628A-97AD406675D7}"/>
              </a:ext>
            </a:extLst>
          </p:cNvPr>
          <p:cNvGraphicFramePr>
            <a:graphicFrameLocks noGrp="1"/>
          </p:cNvGraphicFramePr>
          <p:nvPr>
            <p:extLst>
              <p:ext uri="{D42A27DB-BD31-4B8C-83A1-F6EECF244321}">
                <p14:modId xmlns:p14="http://schemas.microsoft.com/office/powerpoint/2010/main" val="260513853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4" name="グループ化 3">
            <a:extLst>
              <a:ext uri="{FF2B5EF4-FFF2-40B4-BE49-F238E27FC236}">
                <a16:creationId xmlns:a16="http://schemas.microsoft.com/office/drawing/2014/main" id="{B55F6D32-8AC0-D2AB-00A8-DDB6DE99A60B}"/>
              </a:ext>
            </a:extLst>
          </p:cNvPr>
          <p:cNvGrpSpPr/>
          <p:nvPr/>
        </p:nvGrpSpPr>
        <p:grpSpPr>
          <a:xfrm>
            <a:off x="719138" y="1659329"/>
            <a:ext cx="1296000" cy="1944000"/>
            <a:chOff x="719138" y="1659329"/>
            <a:chExt cx="1296000" cy="1944000"/>
          </a:xfrm>
        </p:grpSpPr>
        <p:sp>
          <p:nvSpPr>
            <p:cNvPr id="9" name="テキスト ボックス 8">
              <a:extLst>
                <a:ext uri="{FF2B5EF4-FFF2-40B4-BE49-F238E27FC236}">
                  <a16:creationId xmlns:a16="http://schemas.microsoft.com/office/drawing/2014/main" id="{897ED1FE-F819-D534-0BEF-CD14360CC9C7}"/>
                </a:ext>
              </a:extLst>
            </p:cNvPr>
            <p:cNvSpPr txBox="1"/>
            <p:nvPr/>
          </p:nvSpPr>
          <p:spPr>
            <a:xfrm>
              <a:off x="719138" y="1751795"/>
              <a:ext cx="1296000" cy="453183"/>
            </a:xfrm>
            <a:prstGeom prst="rect">
              <a:avLst/>
            </a:prstGeom>
            <a:solidFill>
              <a:srgbClr val="155DAA"/>
            </a:solidFill>
            <a:ln>
              <a:solidFill>
                <a:srgbClr val="155DAA"/>
              </a:solidFill>
            </a:ln>
          </p:spPr>
          <p:txBody>
            <a:bodyPr wrap="square" lIns="108000" tIns="72000" rIns="108000" bIns="72000" anchor="t" anchorCtr="0">
              <a:spAutoFit/>
            </a:bodyPr>
            <a:lstStyle/>
            <a:p>
              <a:pPr algn="ctr">
                <a:lnSpc>
                  <a:spcPts val="2400"/>
                </a:lnSpc>
              </a:pPr>
              <a:r>
                <a:rPr lang="ja-JP" altLang="en-US" sz="2200" b="1" dirty="0">
                  <a:solidFill>
                    <a:schemeClr val="bg1"/>
                  </a:solidFill>
                  <a:latin typeface="BIZ UDPゴシック" panose="020B0400000000000000" pitchFamily="50" charset="-128"/>
                  <a:ea typeface="BIZ UDPゴシック" panose="020B0400000000000000" pitchFamily="50" charset="-128"/>
                </a:rPr>
                <a:t>結  果</a:t>
              </a:r>
            </a:p>
          </p:txBody>
        </p:sp>
        <p:cxnSp>
          <p:nvCxnSpPr>
            <p:cNvPr id="10" name="直線コネクタ 9">
              <a:extLst>
                <a:ext uri="{FF2B5EF4-FFF2-40B4-BE49-F238E27FC236}">
                  <a16:creationId xmlns:a16="http://schemas.microsoft.com/office/drawing/2014/main" id="{B4E9DDE4-10DA-C699-6A0B-746AF002F643}"/>
                </a:ext>
              </a:extLst>
            </p:cNvPr>
            <p:cNvCxnSpPr>
              <a:cxnSpLocks/>
            </p:cNvCxnSpPr>
            <p:nvPr/>
          </p:nvCxnSpPr>
          <p:spPr>
            <a:xfrm>
              <a:off x="724688" y="1659329"/>
              <a:ext cx="0" cy="1944000"/>
            </a:xfrm>
            <a:prstGeom prst="line">
              <a:avLst/>
            </a:prstGeom>
            <a:ln w="92075" cap="flat">
              <a:solidFill>
                <a:srgbClr val="155DA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378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02B81-6827-0A6B-402A-C7CC6D6462E6}"/>
            </a:ext>
          </a:extLst>
        </p:cNvPr>
        <p:cNvGrpSpPr/>
        <p:nvPr/>
      </p:nvGrpSpPr>
      <p:grpSpPr>
        <a:xfrm>
          <a:off x="0" y="0"/>
          <a:ext cx="0" cy="0"/>
          <a:chOff x="0" y="0"/>
          <a:chExt cx="0" cy="0"/>
        </a:xfrm>
      </p:grpSpPr>
      <p:pic>
        <p:nvPicPr>
          <p:cNvPr id="40" name="図 39" descr="アイコン&#10;&#10;自動的に生成された説明">
            <a:extLst>
              <a:ext uri="{FF2B5EF4-FFF2-40B4-BE49-F238E27FC236}">
                <a16:creationId xmlns:a16="http://schemas.microsoft.com/office/drawing/2014/main" id="{FC8D31D6-B019-CC19-72A7-6F279FBEA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42" y="4324764"/>
            <a:ext cx="799200" cy="799200"/>
          </a:xfrm>
          <a:prstGeom prst="rect">
            <a:avLst/>
          </a:prstGeom>
        </p:spPr>
      </p:pic>
      <p:graphicFrame>
        <p:nvGraphicFramePr>
          <p:cNvPr id="21" name="表 21">
            <a:extLst>
              <a:ext uri="{FF2B5EF4-FFF2-40B4-BE49-F238E27FC236}">
                <a16:creationId xmlns:a16="http://schemas.microsoft.com/office/drawing/2014/main" id="{B3140BF7-5D8C-A8FB-BAB4-842A75AEA05B}"/>
              </a:ext>
            </a:extLst>
          </p:cNvPr>
          <p:cNvGraphicFramePr>
            <a:graphicFrameLocks noGrp="1"/>
          </p:cNvGraphicFramePr>
          <p:nvPr/>
        </p:nvGraphicFramePr>
        <p:xfrm>
          <a:off x="719138" y="2563242"/>
          <a:ext cx="8059738" cy="792000"/>
        </p:xfrm>
        <a:graphic>
          <a:graphicData uri="http://schemas.openxmlformats.org/drawingml/2006/table">
            <a:tbl>
              <a:tblPr firstRow="1" bandRow="1">
                <a:tableStyleId>{5C22544A-7EE6-4342-B048-85BDC9FD1C3A}</a:tableStyleId>
              </a:tblPr>
              <a:tblGrid>
                <a:gridCol w="1858962">
                  <a:extLst>
                    <a:ext uri="{9D8B030D-6E8A-4147-A177-3AD203B41FA5}">
                      <a16:colId xmlns:a16="http://schemas.microsoft.com/office/drawing/2014/main" val="980046820"/>
                    </a:ext>
                  </a:extLst>
                </a:gridCol>
                <a:gridCol w="6200776">
                  <a:extLst>
                    <a:ext uri="{9D8B030D-6E8A-4147-A177-3AD203B41FA5}">
                      <a16:colId xmlns:a16="http://schemas.microsoft.com/office/drawing/2014/main" val="2611150133"/>
                    </a:ext>
                  </a:extLst>
                </a:gridCol>
              </a:tblGrid>
              <a:tr h="792000">
                <a:tc>
                  <a:txBody>
                    <a:bodyPr/>
                    <a:lstStyle/>
                    <a:p>
                      <a:pPr algn="ctr">
                        <a:lnSpc>
                          <a:spcPts val="2700"/>
                        </a:lnSpc>
                      </a:pPr>
                      <a:r>
                        <a:rPr kumimoji="1" lang="ja-JP" altLang="en-US" sz="1600" dirty="0">
                          <a:solidFill>
                            <a:schemeClr val="tx1"/>
                          </a:solidFill>
                          <a:latin typeface="BIZ UDPゴシック" panose="020B0400000000000000" pitchFamily="50" charset="-128"/>
                          <a:ea typeface="BIZ UDPゴシック" panose="020B0400000000000000" pitchFamily="50" charset="-128"/>
                        </a:rPr>
                        <a:t>登場人物</a:t>
                      </a:r>
                    </a:p>
                  </a:txBody>
                  <a:tcPr marT="72000" marB="72000" anchor="ctr">
                    <a:lnL w="12700" cap="flat" cmpd="sng" algn="ctr">
                      <a:solidFill>
                        <a:srgbClr val="F0DC61"/>
                      </a:solidFill>
                      <a:prstDash val="solid"/>
                      <a:round/>
                      <a:headEnd type="none" w="med" len="med"/>
                      <a:tailEnd type="none" w="med" len="med"/>
                    </a:lnL>
                    <a:lnR w="12700" cap="flat" cmpd="sng" algn="ctr">
                      <a:solidFill>
                        <a:srgbClr val="F0DC61"/>
                      </a:solidFill>
                      <a:prstDash val="solid"/>
                      <a:round/>
                      <a:headEnd type="none" w="med" len="med"/>
                      <a:tailEnd type="none" w="med" len="med"/>
                    </a:lnR>
                    <a:lnT w="12700" cap="flat" cmpd="sng" algn="ctr">
                      <a:solidFill>
                        <a:srgbClr val="F0DC61"/>
                      </a:solidFill>
                      <a:prstDash val="solid"/>
                      <a:round/>
                      <a:headEnd type="none" w="med" len="med"/>
                      <a:tailEnd type="none" w="med" len="med"/>
                    </a:lnT>
                    <a:lnB w="12700" cap="flat" cmpd="sng" algn="ctr">
                      <a:solidFill>
                        <a:srgbClr val="F0DC6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ts val="2700"/>
                        </a:lnSpc>
                      </a:pP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marT="72000" marB="72000" anchor="ctr">
                    <a:lnL w="12700" cap="flat" cmpd="sng" algn="ctr">
                      <a:solidFill>
                        <a:srgbClr val="F0DC61"/>
                      </a:solidFill>
                      <a:prstDash val="solid"/>
                      <a:round/>
                      <a:headEnd type="none" w="med" len="med"/>
                      <a:tailEnd type="none" w="med" len="med"/>
                    </a:lnL>
                    <a:lnR w="12700" cap="flat" cmpd="sng" algn="ctr">
                      <a:solidFill>
                        <a:srgbClr val="F0DC61"/>
                      </a:solidFill>
                      <a:prstDash val="solid"/>
                      <a:round/>
                      <a:headEnd type="none" w="med" len="med"/>
                      <a:tailEnd type="none" w="med" len="med"/>
                    </a:lnR>
                    <a:lnT w="12700" cap="flat" cmpd="sng" algn="ctr">
                      <a:solidFill>
                        <a:srgbClr val="F0DC61"/>
                      </a:solidFill>
                      <a:prstDash val="solid"/>
                      <a:round/>
                      <a:headEnd type="none" w="med" len="med"/>
                      <a:tailEnd type="none" w="med" len="med"/>
                    </a:lnT>
                    <a:lnB w="12700" cap="flat" cmpd="sng" algn="ctr">
                      <a:solidFill>
                        <a:srgbClr val="F0DC6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4202916"/>
                  </a:ext>
                </a:extLst>
              </a:tr>
            </a:tbl>
          </a:graphicData>
        </a:graphic>
      </p:graphicFrame>
      <p:pic>
        <p:nvPicPr>
          <p:cNvPr id="33" name="図 32" descr="アイコン&#10;&#10;自動的に生成された説明">
            <a:extLst>
              <a:ext uri="{FF2B5EF4-FFF2-40B4-BE49-F238E27FC236}">
                <a16:creationId xmlns:a16="http://schemas.microsoft.com/office/drawing/2014/main" id="{AEF55527-B438-5083-C00A-50BDB44D2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616" y="2626586"/>
            <a:ext cx="666000" cy="666000"/>
          </a:xfrm>
          <a:prstGeom prst="rect">
            <a:avLst/>
          </a:prstGeom>
        </p:spPr>
      </p:pic>
      <p:pic>
        <p:nvPicPr>
          <p:cNvPr id="36" name="図 35" descr="アイコン&#10;&#10;自動的に生成された説明">
            <a:extLst>
              <a:ext uri="{FF2B5EF4-FFF2-40B4-BE49-F238E27FC236}">
                <a16:creationId xmlns:a16="http://schemas.microsoft.com/office/drawing/2014/main" id="{FB17674B-BAE6-E237-5039-7D4A0AF37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527" y="2625898"/>
            <a:ext cx="666000" cy="666000"/>
          </a:xfrm>
          <a:prstGeom prst="rect">
            <a:avLst/>
          </a:prstGeom>
        </p:spPr>
      </p:pic>
      <p:graphicFrame>
        <p:nvGraphicFramePr>
          <p:cNvPr id="2" name="表 21">
            <a:extLst>
              <a:ext uri="{FF2B5EF4-FFF2-40B4-BE49-F238E27FC236}">
                <a16:creationId xmlns:a16="http://schemas.microsoft.com/office/drawing/2014/main" id="{13B2E51E-E3CE-C65C-B0F2-19FFB4AA8E4A}"/>
              </a:ext>
            </a:extLst>
          </p:cNvPr>
          <p:cNvGraphicFramePr>
            <a:graphicFrameLocks noGrp="1"/>
          </p:cNvGraphicFramePr>
          <p:nvPr/>
        </p:nvGraphicFramePr>
        <p:xfrm>
          <a:off x="343800" y="622027"/>
          <a:ext cx="8456400" cy="434068"/>
        </p:xfrm>
        <a:graphic>
          <a:graphicData uri="http://schemas.openxmlformats.org/drawingml/2006/table">
            <a:tbl>
              <a:tblPr firstRow="1" bandRow="1">
                <a:tableStyleId>{5C22544A-7EE6-4342-B048-85BDC9FD1C3A}</a:tableStyleId>
              </a:tblPr>
              <a:tblGrid>
                <a:gridCol w="8456400">
                  <a:extLst>
                    <a:ext uri="{9D8B030D-6E8A-4147-A177-3AD203B41FA5}">
                      <a16:colId xmlns:a16="http://schemas.microsoft.com/office/drawing/2014/main" val="980046820"/>
                    </a:ext>
                  </a:extLst>
                </a:gridCol>
              </a:tblGrid>
              <a:tr h="360000">
                <a:tc>
                  <a:txBody>
                    <a:bodyPr/>
                    <a:lstStyle/>
                    <a:p>
                      <a:pPr algn="ctr">
                        <a:lnSpc>
                          <a:spcPts val="2700"/>
                        </a:lnSpc>
                      </a:pPr>
                      <a:r>
                        <a:rPr kumimoji="1" lang="ja-JP" altLang="en-US" sz="1800" dirty="0">
                          <a:solidFill>
                            <a:schemeClr val="tx1"/>
                          </a:solidFill>
                          <a:latin typeface="BIZ UDPゴシック" panose="020B0400000000000000" pitchFamily="50" charset="-128"/>
                          <a:ea typeface="BIZ UDPゴシック" panose="020B0400000000000000" pitchFamily="50" charset="-128"/>
                        </a:rPr>
                        <a:t>ロールプレイングで悪質業者に対処する練習をしてみよう。</a:t>
                      </a:r>
                    </a:p>
                  </a:txBody>
                  <a:tcPr marT="72000" marB="7200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4202916"/>
                  </a:ext>
                </a:extLst>
              </a:tr>
            </a:tbl>
          </a:graphicData>
        </a:graphic>
      </p:graphicFrame>
      <p:graphicFrame>
        <p:nvGraphicFramePr>
          <p:cNvPr id="3" name="表 2">
            <a:extLst>
              <a:ext uri="{FF2B5EF4-FFF2-40B4-BE49-F238E27FC236}">
                <a16:creationId xmlns:a16="http://schemas.microsoft.com/office/drawing/2014/main" id="{0C3D057C-B8F1-E77F-028A-0EEDF0EB42AB}"/>
              </a:ext>
            </a:extLst>
          </p:cNvPr>
          <p:cNvGraphicFramePr>
            <a:graphicFrameLocks noGrp="1"/>
          </p:cNvGraphicFramePr>
          <p:nvPr>
            <p:extLst>
              <p:ext uri="{D42A27DB-BD31-4B8C-83A1-F6EECF244321}">
                <p14:modId xmlns:p14="http://schemas.microsoft.com/office/powerpoint/2010/main" val="3043269065"/>
              </p:ext>
            </p:extLst>
          </p:nvPr>
        </p:nvGraphicFramePr>
        <p:xfrm>
          <a:off x="365125" y="1134382"/>
          <a:ext cx="8456400" cy="792000"/>
        </p:xfrm>
        <a:graphic>
          <a:graphicData uri="http://schemas.openxmlformats.org/drawingml/2006/table">
            <a:tbl>
              <a:tblPr firstRow="1" bandRow="1"/>
              <a:tblGrid>
                <a:gridCol w="1567941">
                  <a:extLst>
                    <a:ext uri="{9D8B030D-6E8A-4147-A177-3AD203B41FA5}">
                      <a16:colId xmlns:a16="http://schemas.microsoft.com/office/drawing/2014/main" val="20001"/>
                    </a:ext>
                  </a:extLst>
                </a:gridCol>
                <a:gridCol w="6888459">
                  <a:extLst>
                    <a:ext uri="{9D8B030D-6E8A-4147-A177-3AD203B41FA5}">
                      <a16:colId xmlns:a16="http://schemas.microsoft.com/office/drawing/2014/main" val="775584477"/>
                    </a:ext>
                  </a:extLst>
                </a:gridCol>
              </a:tblGrid>
              <a:tr h="792000">
                <a:tc>
                  <a:txBody>
                    <a:bodyPr/>
                    <a:lstStyle/>
                    <a:p>
                      <a:pPr marL="0" marR="0" lvl="0" indent="0" algn="ctr"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実践 </a:t>
                      </a:r>
                      <a:r>
                        <a:rPr kumimoji="1" lang="en-US" altLang="ja-JP" sz="2200" b="1" dirty="0">
                          <a:solidFill>
                            <a:schemeClr val="tx1"/>
                          </a:solidFill>
                          <a:latin typeface="BIZ UDPゴシック" panose="020B0400000000000000" pitchFamily="50" charset="-128"/>
                          <a:ea typeface="BIZ UDPゴシック" panose="020B0400000000000000" pitchFamily="50" charset="-128"/>
                        </a:rPr>
                        <a:t>2</a:t>
                      </a:r>
                      <a:r>
                        <a:rPr kumimoji="1" lang="en-US" altLang="ja-JP" sz="2200" b="1" dirty="0">
                          <a:solidFill>
                            <a:schemeClr val="tx1"/>
                          </a:solidFill>
                          <a:latin typeface="Meiryo UI" panose="020B0604030504040204" pitchFamily="50" charset="-128"/>
                          <a:ea typeface="Meiryo UI" panose="020B0604030504040204" pitchFamily="50" charset="-128"/>
                        </a:rPr>
                        <a:t>▕</a:t>
                      </a:r>
                      <a:endParaRPr kumimoji="1" lang="ja-JP" altLang="en-US" sz="2200" b="1" dirty="0">
                        <a:solidFill>
                          <a:schemeClr val="tx1"/>
                        </a:solidFill>
                        <a:latin typeface="BIZ UDPゴシック" panose="020B0400000000000000" pitchFamily="50" charset="-128"/>
                        <a:ea typeface="BIZ UDPゴシック" panose="020B0400000000000000" pitchFamily="50" charset="-128"/>
                      </a:endParaRPr>
                    </a:p>
                  </a:txBody>
                  <a:tcPr marL="72000" marR="72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1" lang="ja-JP" altLang="en-US" sz="2200" b="1" dirty="0">
                          <a:solidFill>
                            <a:schemeClr val="tx1"/>
                          </a:solidFill>
                          <a:latin typeface="BIZ UDPゴシック" panose="020B0400000000000000" pitchFamily="50" charset="-128"/>
                          <a:ea typeface="BIZ UDPゴシック" panose="020B0400000000000000" pitchFamily="50" charset="-128"/>
                        </a:rPr>
                        <a:t>母親から家のリフォームをすると聞いて</a:t>
                      </a:r>
                      <a:r>
                        <a:rPr kumimoji="1" lang="en-US" altLang="ja-JP" sz="2200" b="1" dirty="0">
                          <a:solidFill>
                            <a:schemeClr val="tx1"/>
                          </a:solidFill>
                          <a:latin typeface="BIZ UDPゴシック" panose="020B0400000000000000" pitchFamily="50" charset="-128"/>
                          <a:ea typeface="BIZ UDPゴシック" panose="020B0400000000000000" pitchFamily="50" charset="-128"/>
                        </a:rPr>
                        <a:t>…</a:t>
                      </a:r>
                      <a:r>
                        <a:rPr kumimoji="1" lang="ja-JP" altLang="en-US" sz="2200" b="1" dirty="0">
                          <a:solidFill>
                            <a:schemeClr val="tx1"/>
                          </a:solidFill>
                          <a:latin typeface="BIZ UDPゴシック" panose="020B0400000000000000" pitchFamily="50" charset="-128"/>
                          <a:ea typeface="BIZ UDPゴシック" panose="020B0400000000000000" pitchFamily="50" charset="-128"/>
                        </a:rPr>
                        <a:t>。</a:t>
                      </a:r>
                    </a:p>
                  </a:txBody>
                  <a:tcPr marL="36000" marR="72000" marT="36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rgbClr val="E695F3"/>
                      </a:solid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9" name="テキスト ボックス 8">
            <a:extLst>
              <a:ext uri="{FF2B5EF4-FFF2-40B4-BE49-F238E27FC236}">
                <a16:creationId xmlns:a16="http://schemas.microsoft.com/office/drawing/2014/main" id="{208C948D-67FD-7A27-801B-2AD654BAEFF6}"/>
              </a:ext>
            </a:extLst>
          </p:cNvPr>
          <p:cNvSpPr txBox="1"/>
          <p:nvPr/>
        </p:nvSpPr>
        <p:spPr>
          <a:xfrm>
            <a:off x="323849" y="1929435"/>
            <a:ext cx="8455027" cy="503513"/>
          </a:xfrm>
          <a:prstGeom prst="rect">
            <a:avLst/>
          </a:prstGeom>
          <a:noFill/>
        </p:spPr>
        <p:txBody>
          <a:bodyPr wrap="square" lIns="36000" tIns="180000" rIns="0" bIns="0" anchor="t" anchorCtr="0">
            <a:spAutoFit/>
          </a:bodyPr>
          <a:lstStyle/>
          <a:p>
            <a:pPr algn="ctr">
              <a:lnSpc>
                <a:spcPts val="3000"/>
              </a:lnSpc>
            </a:pPr>
            <a:r>
              <a:rPr lang="ja-JP" altLang="en-US" spc="30" dirty="0">
                <a:latin typeface="BIZ UDPゴシック" panose="020B0400000000000000" pitchFamily="50" charset="-128"/>
                <a:ea typeface="BIZ UDPゴシック" panose="020B0400000000000000" pitchFamily="50" charset="-128"/>
              </a:rPr>
              <a:t>登場人物の役になってセリフを読み、周囲の人の被害に気づく体験をしてみよう。</a:t>
            </a:r>
          </a:p>
        </p:txBody>
      </p:sp>
      <p:sp>
        <p:nvSpPr>
          <p:cNvPr id="16" name="テキスト ボックス 15">
            <a:extLst>
              <a:ext uri="{FF2B5EF4-FFF2-40B4-BE49-F238E27FC236}">
                <a16:creationId xmlns:a16="http://schemas.microsoft.com/office/drawing/2014/main" id="{89122802-F998-609A-A24E-CA439E4FAAD0}"/>
              </a:ext>
            </a:extLst>
          </p:cNvPr>
          <p:cNvSpPr txBox="1"/>
          <p:nvPr/>
        </p:nvSpPr>
        <p:spPr>
          <a:xfrm>
            <a:off x="719138" y="3669047"/>
            <a:ext cx="8059738" cy="430452"/>
          </a:xfrm>
          <a:prstGeom prst="roundRect">
            <a:avLst/>
          </a:prstGeom>
          <a:solidFill>
            <a:srgbClr val="155DAA"/>
          </a:solidFill>
        </p:spPr>
        <p:txBody>
          <a:bodyPr wrap="square" lIns="108000" tIns="72000" rIns="108000" bIns="72000">
            <a:spAutoFit/>
          </a:bodyPr>
          <a:lstStyle/>
          <a:p>
            <a:pPr algn="ctr">
              <a:lnSpc>
                <a:spcPts val="1900"/>
              </a:lnSpc>
            </a:pPr>
            <a:r>
              <a:rPr lang="ja-JP" altLang="en-US" sz="1600" b="1" dirty="0">
                <a:solidFill>
                  <a:schemeClr val="bg1"/>
                </a:solidFill>
                <a:latin typeface="BIZ UDPゴシック" panose="020B0400000000000000" pitchFamily="50" charset="-128"/>
                <a:ea typeface="BIZ UDPゴシック" panose="020B0400000000000000" pitchFamily="50" charset="-128"/>
              </a:rPr>
              <a:t>ー私は、週末に実家に帰省しようと思い、母親に電話をしました。ー </a:t>
            </a:r>
            <a:endParaRPr lang="en-US" altLang="ja-JP" sz="1600" b="1" i="0" u="none" strike="noStrike" baseline="0" dirty="0">
              <a:solidFill>
                <a:schemeClr val="bg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C36C32A-5768-74A4-CDD4-E6B567338F27}"/>
              </a:ext>
            </a:extLst>
          </p:cNvPr>
          <p:cNvSpPr txBox="1"/>
          <p:nvPr/>
        </p:nvSpPr>
        <p:spPr>
          <a:xfrm>
            <a:off x="3848546" y="2818599"/>
            <a:ext cx="1007808" cy="281286"/>
          </a:xfrm>
          <a:prstGeom prst="rect">
            <a:avLst/>
          </a:prstGeom>
          <a:noFill/>
        </p:spPr>
        <p:txBody>
          <a:bodyPr wrap="square" lIns="36000" tIns="36000" rIns="36000" bIns="36000">
            <a:spAutoFit/>
          </a:bodyPr>
          <a:lstStyle/>
          <a:p>
            <a:pPr algn="just">
              <a:lnSpc>
                <a:spcPts val="1900"/>
              </a:lnSpc>
            </a:pPr>
            <a:r>
              <a:rPr lang="ja-JP" altLang="en-US" sz="1400" b="1" i="0" u="none" strike="noStrike" baseline="0" dirty="0">
                <a:latin typeface="BIZ UDPゴシック" panose="020B0400000000000000" pitchFamily="50" charset="-128"/>
                <a:ea typeface="BIZ UDPゴシック" panose="020B0400000000000000" pitchFamily="50" charset="-128"/>
              </a:rPr>
              <a:t>母親</a:t>
            </a:r>
          </a:p>
        </p:txBody>
      </p:sp>
      <p:sp>
        <p:nvSpPr>
          <p:cNvPr id="15" name="テキスト ボックス 14">
            <a:extLst>
              <a:ext uri="{FF2B5EF4-FFF2-40B4-BE49-F238E27FC236}">
                <a16:creationId xmlns:a16="http://schemas.microsoft.com/office/drawing/2014/main" id="{7447E41C-E198-D9FC-2AA0-DE22D16A7F17}"/>
              </a:ext>
            </a:extLst>
          </p:cNvPr>
          <p:cNvSpPr txBox="1"/>
          <p:nvPr/>
        </p:nvSpPr>
        <p:spPr>
          <a:xfrm>
            <a:off x="6445559" y="2818599"/>
            <a:ext cx="1755251" cy="281286"/>
          </a:xfrm>
          <a:prstGeom prst="rect">
            <a:avLst/>
          </a:prstGeom>
          <a:noFill/>
        </p:spPr>
        <p:txBody>
          <a:bodyPr wrap="square" lIns="36000" tIns="36000" rIns="36000" bIns="36000">
            <a:spAutoFit/>
          </a:bodyPr>
          <a:lstStyle/>
          <a:p>
            <a:pPr algn="just">
              <a:lnSpc>
                <a:spcPts val="1900"/>
              </a:lnSpc>
            </a:pPr>
            <a:r>
              <a:rPr lang="ja-JP" altLang="en-US" sz="1400" b="1" i="0" u="none" strike="noStrike" baseline="0" dirty="0">
                <a:latin typeface="BIZ UDPゴシック" panose="020B0400000000000000" pitchFamily="50" charset="-128"/>
                <a:ea typeface="BIZ UDPゴシック" panose="020B0400000000000000" pitchFamily="50" charset="-128"/>
              </a:rPr>
              <a:t>私</a:t>
            </a:r>
          </a:p>
        </p:txBody>
      </p:sp>
      <p:grpSp>
        <p:nvGrpSpPr>
          <p:cNvPr id="5" name="グループ化 4">
            <a:extLst>
              <a:ext uri="{FF2B5EF4-FFF2-40B4-BE49-F238E27FC236}">
                <a16:creationId xmlns:a16="http://schemas.microsoft.com/office/drawing/2014/main" id="{D2048533-2E3A-D0A9-330A-A4411148E471}"/>
              </a:ext>
            </a:extLst>
          </p:cNvPr>
          <p:cNvGrpSpPr/>
          <p:nvPr/>
        </p:nvGrpSpPr>
        <p:grpSpPr>
          <a:xfrm>
            <a:off x="1516020" y="4442517"/>
            <a:ext cx="5472000" cy="648000"/>
            <a:chOff x="1516020" y="4442517"/>
            <a:chExt cx="5472000" cy="648000"/>
          </a:xfrm>
        </p:grpSpPr>
        <p:sp>
          <p:nvSpPr>
            <p:cNvPr id="25" name="テキスト ボックス 24">
              <a:extLst>
                <a:ext uri="{FF2B5EF4-FFF2-40B4-BE49-F238E27FC236}">
                  <a16:creationId xmlns:a16="http://schemas.microsoft.com/office/drawing/2014/main" id="{C128BD71-7760-3B49-F11B-CC0310CE0965}"/>
                </a:ext>
              </a:extLst>
            </p:cNvPr>
            <p:cNvSpPr txBox="1"/>
            <p:nvPr/>
          </p:nvSpPr>
          <p:spPr>
            <a:xfrm>
              <a:off x="1945361" y="4583714"/>
              <a:ext cx="4500198" cy="365604"/>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次の週末、帰ろうと思うけどいいかな？</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8" name="フリーフォーム: 図形 37">
              <a:extLst>
                <a:ext uri="{FF2B5EF4-FFF2-40B4-BE49-F238E27FC236}">
                  <a16:creationId xmlns:a16="http://schemas.microsoft.com/office/drawing/2014/main" id="{BD3C01B1-B2E5-7859-F2BF-D2AD44860449}"/>
                </a:ext>
              </a:extLst>
            </p:cNvPr>
            <p:cNvSpPr/>
            <p:nvPr/>
          </p:nvSpPr>
          <p:spPr>
            <a:xfrm rot="16200000">
              <a:off x="3928020" y="2030517"/>
              <a:ext cx="648000" cy="5472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grpSp>
        <p:nvGrpSpPr>
          <p:cNvPr id="6" name="グループ化 5">
            <a:extLst>
              <a:ext uri="{FF2B5EF4-FFF2-40B4-BE49-F238E27FC236}">
                <a16:creationId xmlns:a16="http://schemas.microsoft.com/office/drawing/2014/main" id="{0E552FAC-7098-7AAC-6416-38689A224C8F}"/>
              </a:ext>
            </a:extLst>
          </p:cNvPr>
          <p:cNvGrpSpPr/>
          <p:nvPr/>
        </p:nvGrpSpPr>
        <p:grpSpPr>
          <a:xfrm>
            <a:off x="3410857" y="5315782"/>
            <a:ext cx="4524140" cy="972000"/>
            <a:chOff x="3410857" y="5315782"/>
            <a:chExt cx="4524140" cy="972000"/>
          </a:xfrm>
        </p:grpSpPr>
        <p:sp>
          <p:nvSpPr>
            <p:cNvPr id="30" name="テキスト ボックス 29">
              <a:extLst>
                <a:ext uri="{FF2B5EF4-FFF2-40B4-BE49-F238E27FC236}">
                  <a16:creationId xmlns:a16="http://schemas.microsoft.com/office/drawing/2014/main" id="{6601FC07-2402-EFA2-7185-85F52FFA0EF7}"/>
                </a:ext>
              </a:extLst>
            </p:cNvPr>
            <p:cNvSpPr txBox="1"/>
            <p:nvPr/>
          </p:nvSpPr>
          <p:spPr>
            <a:xfrm>
              <a:off x="3844700" y="5445856"/>
              <a:ext cx="3812930" cy="711852"/>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今度リフォームしてもらうから、</a:t>
              </a:r>
              <a:endParaRPr lang="en-US" altLang="ja-JP" i="0" u="none" strike="noStrike" baseline="0" dirty="0">
                <a:latin typeface="BIZ UDPゴシック" panose="020B0400000000000000" pitchFamily="50" charset="-128"/>
                <a:ea typeface="BIZ UDPゴシック" panose="020B0400000000000000" pitchFamily="50" charset="-128"/>
              </a:endParaRPr>
            </a:p>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きれいになってから来ない？</a:t>
              </a:r>
            </a:p>
          </p:txBody>
        </p:sp>
        <p:sp>
          <p:nvSpPr>
            <p:cNvPr id="31" name="フリーフォーム: 図形 30">
              <a:extLst>
                <a:ext uri="{FF2B5EF4-FFF2-40B4-BE49-F238E27FC236}">
                  <a16:creationId xmlns:a16="http://schemas.microsoft.com/office/drawing/2014/main" id="{9136337E-3457-F989-C86A-8219DD593B34}"/>
                </a:ext>
              </a:extLst>
            </p:cNvPr>
            <p:cNvSpPr/>
            <p:nvPr/>
          </p:nvSpPr>
          <p:spPr>
            <a:xfrm rot="5400000" flipH="1">
              <a:off x="5186927" y="3539712"/>
              <a:ext cx="972000" cy="452414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pic>
        <p:nvPicPr>
          <p:cNvPr id="37" name="図 36" descr="アイコン&#10;&#10;自動的に生成された説明">
            <a:extLst>
              <a:ext uri="{FF2B5EF4-FFF2-40B4-BE49-F238E27FC236}">
                <a16:creationId xmlns:a16="http://schemas.microsoft.com/office/drawing/2014/main" id="{38F5E55E-C91A-772D-43B4-C75863609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756" y="5360029"/>
            <a:ext cx="799200" cy="799200"/>
          </a:xfrm>
          <a:prstGeom prst="rect">
            <a:avLst/>
          </a:prstGeom>
        </p:spPr>
      </p:pic>
      <p:graphicFrame>
        <p:nvGraphicFramePr>
          <p:cNvPr id="4" name="表 3">
            <a:extLst>
              <a:ext uri="{FF2B5EF4-FFF2-40B4-BE49-F238E27FC236}">
                <a16:creationId xmlns:a16="http://schemas.microsoft.com/office/drawing/2014/main" id="{6BEB0611-83AB-B773-E2AE-01B9B7B2EE9C}"/>
              </a:ext>
            </a:extLst>
          </p:cNvPr>
          <p:cNvGraphicFramePr>
            <a:graphicFrameLocks noGrp="1"/>
          </p:cNvGraphicFramePr>
          <p:nvPr>
            <p:extLst>
              <p:ext uri="{D42A27DB-BD31-4B8C-83A1-F6EECF244321}">
                <p14:modId xmlns:p14="http://schemas.microsoft.com/office/powerpoint/2010/main" val="216005431"/>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実践 </a:t>
                      </a: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2▕</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　母親から家のリフォームをすると聞いて・・・。</a:t>
                      </a: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8028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C9E8-AF47-AAD1-1E5B-5413AE5DBD43}"/>
            </a:ext>
          </a:extLst>
        </p:cNvPr>
        <p:cNvGrpSpPr/>
        <p:nvPr/>
      </p:nvGrpSpPr>
      <p:grpSpPr>
        <a:xfrm>
          <a:off x="0" y="0"/>
          <a:ext cx="0" cy="0"/>
          <a:chOff x="0" y="0"/>
          <a:chExt cx="0" cy="0"/>
        </a:xfrm>
      </p:grpSpPr>
      <p:pic>
        <p:nvPicPr>
          <p:cNvPr id="55" name="図 54" descr="アイコン&#10;&#10;自動的に生成された説明">
            <a:extLst>
              <a:ext uri="{FF2B5EF4-FFF2-40B4-BE49-F238E27FC236}">
                <a16:creationId xmlns:a16="http://schemas.microsoft.com/office/drawing/2014/main" id="{A1861B0B-C100-FF1C-5DAA-B941D19FD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582" y="4270869"/>
            <a:ext cx="799200" cy="799200"/>
          </a:xfrm>
          <a:prstGeom prst="rect">
            <a:avLst/>
          </a:prstGeom>
        </p:spPr>
      </p:pic>
      <p:pic>
        <p:nvPicPr>
          <p:cNvPr id="52" name="図 51" descr="アイコン&#10;&#10;自動的に生成された説明">
            <a:extLst>
              <a:ext uri="{FF2B5EF4-FFF2-40B4-BE49-F238E27FC236}">
                <a16:creationId xmlns:a16="http://schemas.microsoft.com/office/drawing/2014/main" id="{E9334901-D279-835F-CAEC-571B3A1C6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756" y="1621099"/>
            <a:ext cx="799200" cy="799200"/>
          </a:xfrm>
          <a:prstGeom prst="rect">
            <a:avLst/>
          </a:prstGeom>
        </p:spPr>
      </p:pic>
      <p:pic>
        <p:nvPicPr>
          <p:cNvPr id="54" name="図 53" descr="アイコン&#10;&#10;自動的に生成された説明">
            <a:extLst>
              <a:ext uri="{FF2B5EF4-FFF2-40B4-BE49-F238E27FC236}">
                <a16:creationId xmlns:a16="http://schemas.microsoft.com/office/drawing/2014/main" id="{818753CD-41ED-97A2-3AAC-267BD01B9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68" y="5551756"/>
            <a:ext cx="799200" cy="799200"/>
          </a:xfrm>
          <a:prstGeom prst="rect">
            <a:avLst/>
          </a:prstGeom>
        </p:spPr>
      </p:pic>
      <p:pic>
        <p:nvPicPr>
          <p:cNvPr id="53" name="図 52" descr="アイコン&#10;&#10;自動的に生成された説明">
            <a:extLst>
              <a:ext uri="{FF2B5EF4-FFF2-40B4-BE49-F238E27FC236}">
                <a16:creationId xmlns:a16="http://schemas.microsoft.com/office/drawing/2014/main" id="{60E2041A-2492-9C0F-435E-37F2A2B00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68" y="2493739"/>
            <a:ext cx="799200" cy="799200"/>
          </a:xfrm>
          <a:prstGeom prst="rect">
            <a:avLst/>
          </a:prstGeom>
        </p:spPr>
      </p:pic>
      <p:pic>
        <p:nvPicPr>
          <p:cNvPr id="51" name="図 50" descr="アイコン&#10;&#10;自動的に生成された説明">
            <a:extLst>
              <a:ext uri="{FF2B5EF4-FFF2-40B4-BE49-F238E27FC236}">
                <a16:creationId xmlns:a16="http://schemas.microsoft.com/office/drawing/2014/main" id="{B814B275-445D-E280-12F4-F5D2AFF69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42" y="743941"/>
            <a:ext cx="799200" cy="799200"/>
          </a:xfrm>
          <a:prstGeom prst="rect">
            <a:avLst/>
          </a:prstGeom>
        </p:spPr>
      </p:pic>
      <p:grpSp>
        <p:nvGrpSpPr>
          <p:cNvPr id="3" name="グループ化 2">
            <a:extLst>
              <a:ext uri="{FF2B5EF4-FFF2-40B4-BE49-F238E27FC236}">
                <a16:creationId xmlns:a16="http://schemas.microsoft.com/office/drawing/2014/main" id="{66A309B4-F390-E71C-43DA-7F9505259D0C}"/>
              </a:ext>
            </a:extLst>
          </p:cNvPr>
          <p:cNvGrpSpPr/>
          <p:nvPr/>
        </p:nvGrpSpPr>
        <p:grpSpPr>
          <a:xfrm>
            <a:off x="1511593" y="819541"/>
            <a:ext cx="6120000" cy="648000"/>
            <a:chOff x="1511593" y="819541"/>
            <a:chExt cx="6120000" cy="648000"/>
          </a:xfrm>
        </p:grpSpPr>
        <p:sp>
          <p:nvSpPr>
            <p:cNvPr id="25" name="テキスト ボックス 24">
              <a:extLst>
                <a:ext uri="{FF2B5EF4-FFF2-40B4-BE49-F238E27FC236}">
                  <a16:creationId xmlns:a16="http://schemas.microsoft.com/office/drawing/2014/main" id="{6DA62AC6-E60B-114D-CFE9-B6038F8F216B}"/>
                </a:ext>
              </a:extLst>
            </p:cNvPr>
            <p:cNvSpPr txBox="1"/>
            <p:nvPr/>
          </p:nvSpPr>
          <p:spPr>
            <a:xfrm>
              <a:off x="1863936" y="960738"/>
              <a:ext cx="5471812" cy="365604"/>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きれいになるの楽しみだね。どこをリフォームするの？</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8" name="フリーフォーム: 図形 37">
              <a:extLst>
                <a:ext uri="{FF2B5EF4-FFF2-40B4-BE49-F238E27FC236}">
                  <a16:creationId xmlns:a16="http://schemas.microsoft.com/office/drawing/2014/main" id="{2A4F7F0D-71FA-D5DB-0DBF-53455943EDD0}"/>
                </a:ext>
              </a:extLst>
            </p:cNvPr>
            <p:cNvSpPr/>
            <p:nvPr/>
          </p:nvSpPr>
          <p:spPr>
            <a:xfrm rot="16200000">
              <a:off x="4247593" y="-1916459"/>
              <a:ext cx="648000" cy="6120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4" name="グループ化 3">
            <a:extLst>
              <a:ext uri="{FF2B5EF4-FFF2-40B4-BE49-F238E27FC236}">
                <a16:creationId xmlns:a16="http://schemas.microsoft.com/office/drawing/2014/main" id="{98B8CDFE-0261-7D91-38CD-6A2007669E0E}"/>
              </a:ext>
            </a:extLst>
          </p:cNvPr>
          <p:cNvGrpSpPr/>
          <p:nvPr/>
        </p:nvGrpSpPr>
        <p:grpSpPr>
          <a:xfrm>
            <a:off x="3409797" y="1694440"/>
            <a:ext cx="4525200" cy="648000"/>
            <a:chOff x="3409797" y="1694440"/>
            <a:chExt cx="4525200" cy="648000"/>
          </a:xfrm>
        </p:grpSpPr>
        <p:sp>
          <p:nvSpPr>
            <p:cNvPr id="35" name="テキスト ボックス 34">
              <a:extLst>
                <a:ext uri="{FF2B5EF4-FFF2-40B4-BE49-F238E27FC236}">
                  <a16:creationId xmlns:a16="http://schemas.microsoft.com/office/drawing/2014/main" id="{F1C6F139-505A-D447-5A84-D8AB4671DA31}"/>
                </a:ext>
              </a:extLst>
            </p:cNvPr>
            <p:cNvSpPr txBox="1"/>
            <p:nvPr/>
          </p:nvSpPr>
          <p:spPr>
            <a:xfrm>
              <a:off x="3933371" y="1835638"/>
              <a:ext cx="3637175" cy="365604"/>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えっと</a:t>
              </a:r>
              <a:r>
                <a:rPr lang="en-US" altLang="ja-JP" i="0" u="none" strike="noStrike" baseline="0" dirty="0">
                  <a:latin typeface="BIZ UDPゴシック" panose="020B0400000000000000" pitchFamily="50" charset="-128"/>
                  <a:ea typeface="BIZ UDPゴシック" panose="020B0400000000000000" pitchFamily="50" charset="-128"/>
                </a:rPr>
                <a:t>…</a:t>
              </a:r>
              <a:r>
                <a:rPr lang="ja-JP" altLang="en-US" i="0" u="none" strike="noStrike" baseline="0" dirty="0">
                  <a:latin typeface="BIZ UDPゴシック" panose="020B0400000000000000" pitchFamily="50" charset="-128"/>
                  <a:ea typeface="BIZ UDPゴシック" panose="020B0400000000000000" pitchFamily="50" charset="-128"/>
                </a:rPr>
                <a:t>どこだったかしら</a:t>
              </a:r>
              <a:r>
                <a:rPr lang="en-US" altLang="ja-JP" i="0" u="none" strike="noStrike" baseline="0" dirty="0">
                  <a:latin typeface="BIZ UDPゴシック" panose="020B0400000000000000" pitchFamily="50" charset="-128"/>
                  <a:ea typeface="BIZ UDPゴシック" panose="020B0400000000000000" pitchFamily="50" charset="-128"/>
                </a:rPr>
                <a:t>…</a:t>
              </a:r>
              <a:r>
                <a:rPr lang="ja-JP" altLang="en-US" i="0" u="none" strike="noStrike" baseline="0" dirty="0">
                  <a:latin typeface="BIZ UDPゴシック" panose="020B0400000000000000" pitchFamily="50" charset="-128"/>
                  <a:ea typeface="BIZ UDPゴシック" panose="020B0400000000000000" pitchFamily="50" charset="-128"/>
                </a:rPr>
                <a:t>。</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9" name="フリーフォーム: 図形 38">
              <a:extLst>
                <a:ext uri="{FF2B5EF4-FFF2-40B4-BE49-F238E27FC236}">
                  <a16:creationId xmlns:a16="http://schemas.microsoft.com/office/drawing/2014/main" id="{B2567F69-A3DD-2FAD-0664-373F74EAD774}"/>
                </a:ext>
              </a:extLst>
            </p:cNvPr>
            <p:cNvSpPr/>
            <p:nvPr/>
          </p:nvSpPr>
          <p:spPr>
            <a:xfrm rot="5400000" flipH="1">
              <a:off x="5348397" y="-244160"/>
              <a:ext cx="648000" cy="45252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7" name="グループ化 6">
            <a:extLst>
              <a:ext uri="{FF2B5EF4-FFF2-40B4-BE49-F238E27FC236}">
                <a16:creationId xmlns:a16="http://schemas.microsoft.com/office/drawing/2014/main" id="{351D3C09-9047-4F54-E9E7-4CF3E16900E7}"/>
              </a:ext>
            </a:extLst>
          </p:cNvPr>
          <p:cNvGrpSpPr/>
          <p:nvPr/>
        </p:nvGrpSpPr>
        <p:grpSpPr>
          <a:xfrm>
            <a:off x="1150706" y="4022469"/>
            <a:ext cx="6784291" cy="1296000"/>
            <a:chOff x="1150706" y="4022469"/>
            <a:chExt cx="6784291" cy="1296000"/>
          </a:xfrm>
        </p:grpSpPr>
        <p:sp>
          <p:nvSpPr>
            <p:cNvPr id="37" name="テキスト ボックス 36">
              <a:extLst>
                <a:ext uri="{FF2B5EF4-FFF2-40B4-BE49-F238E27FC236}">
                  <a16:creationId xmlns:a16="http://schemas.microsoft.com/office/drawing/2014/main" id="{906B34D1-BD22-0554-E422-0D2B825175B0}"/>
                </a:ext>
              </a:extLst>
            </p:cNvPr>
            <p:cNvSpPr txBox="1"/>
            <p:nvPr/>
          </p:nvSpPr>
          <p:spPr>
            <a:xfrm>
              <a:off x="1359266" y="4141418"/>
              <a:ext cx="6058953" cy="1058101"/>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工事会社の人に無料で点検してもらったの。</a:t>
              </a:r>
              <a:endParaRPr lang="en-US" altLang="ja-JP" i="0" u="none" strike="noStrike" baseline="0" dirty="0">
                <a:latin typeface="BIZ UDPゴシック" panose="020B0400000000000000" pitchFamily="50" charset="-128"/>
                <a:ea typeface="BIZ UDPゴシック" panose="020B0400000000000000" pitchFamily="50" charset="-128"/>
              </a:endParaRPr>
            </a:p>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そしたら、すぐに直さないと大変だって言われて。</a:t>
              </a:r>
              <a:endParaRPr lang="en-US" altLang="ja-JP" i="0" u="none" strike="noStrike" baseline="0" dirty="0">
                <a:latin typeface="BIZ UDPゴシック" panose="020B0400000000000000" pitchFamily="50" charset="-128"/>
                <a:ea typeface="BIZ UDPゴシック" panose="020B0400000000000000" pitchFamily="50" charset="-128"/>
              </a:endParaRPr>
            </a:p>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リフォームも一緒にするとお得だっていうからお願いしたの。</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40" name="フリーフォーム: 図形 39">
              <a:extLst>
                <a:ext uri="{FF2B5EF4-FFF2-40B4-BE49-F238E27FC236}">
                  <a16:creationId xmlns:a16="http://schemas.microsoft.com/office/drawing/2014/main" id="{6BD91BD5-2798-3D04-0B37-3712BC2CBECA}"/>
                </a:ext>
              </a:extLst>
            </p:cNvPr>
            <p:cNvSpPr/>
            <p:nvPr/>
          </p:nvSpPr>
          <p:spPr>
            <a:xfrm rot="5400000" flipH="1">
              <a:off x="3894852" y="1278323"/>
              <a:ext cx="1296000" cy="6784291"/>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20EC557F-73B6-9BB4-7E10-192EFC5E0412}"/>
              </a:ext>
            </a:extLst>
          </p:cNvPr>
          <p:cNvGrpSpPr/>
          <p:nvPr/>
        </p:nvGrpSpPr>
        <p:grpSpPr>
          <a:xfrm>
            <a:off x="1511593" y="2569339"/>
            <a:ext cx="6120000" cy="648000"/>
            <a:chOff x="1511593" y="2569339"/>
            <a:chExt cx="6120000" cy="648000"/>
          </a:xfrm>
        </p:grpSpPr>
        <p:sp>
          <p:nvSpPr>
            <p:cNvPr id="12" name="テキスト ボックス 11">
              <a:extLst>
                <a:ext uri="{FF2B5EF4-FFF2-40B4-BE49-F238E27FC236}">
                  <a16:creationId xmlns:a16="http://schemas.microsoft.com/office/drawing/2014/main" id="{A826856D-50ED-A187-9AFA-7E8706848EC1}"/>
                </a:ext>
              </a:extLst>
            </p:cNvPr>
            <p:cNvSpPr txBox="1"/>
            <p:nvPr/>
          </p:nvSpPr>
          <p:spPr>
            <a:xfrm>
              <a:off x="1868364" y="2710537"/>
              <a:ext cx="4996893" cy="365604"/>
            </a:xfrm>
            <a:prstGeom prst="rect">
              <a:avLst/>
            </a:prstGeom>
            <a:noFill/>
          </p:spPr>
          <p:txBody>
            <a:bodyPr wrap="square" lIns="36000" tIns="36000" rIns="36000" bIns="36000">
              <a:spAutoFit/>
            </a:bodyPr>
            <a:lstStyle/>
            <a:p>
              <a:pPr algn="just">
                <a:lnSpc>
                  <a:spcPts val="2700"/>
                </a:lnSpc>
              </a:pPr>
              <a:r>
                <a:rPr lang="en-US" altLang="ja-JP" i="0" u="none" strike="noStrike" baseline="0" dirty="0">
                  <a:latin typeface="BIZ UDPゴシック" panose="020B0400000000000000" pitchFamily="50" charset="-128"/>
                  <a:ea typeface="BIZ UDPゴシック" panose="020B0400000000000000" pitchFamily="50" charset="-128"/>
                </a:rPr>
                <a:t>…</a:t>
              </a:r>
              <a:r>
                <a:rPr lang="ja-JP" altLang="en-US" i="0" u="none" strike="noStrike" baseline="0" dirty="0">
                  <a:latin typeface="BIZ UDPゴシック" panose="020B0400000000000000" pitchFamily="50" charset="-128"/>
                  <a:ea typeface="BIZ UDPゴシック" panose="020B0400000000000000" pitchFamily="50" charset="-128"/>
                </a:rPr>
                <a:t>よかったら、契約書を見せてもらえないかな？</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13" name="フリーフォーム: 図形 12">
              <a:extLst>
                <a:ext uri="{FF2B5EF4-FFF2-40B4-BE49-F238E27FC236}">
                  <a16:creationId xmlns:a16="http://schemas.microsoft.com/office/drawing/2014/main" id="{10578EAC-0C6F-5B30-F16A-3E2E4D8596C6}"/>
                </a:ext>
              </a:extLst>
            </p:cNvPr>
            <p:cNvSpPr/>
            <p:nvPr/>
          </p:nvSpPr>
          <p:spPr>
            <a:xfrm rot="16200000">
              <a:off x="4247593" y="-166661"/>
              <a:ext cx="648000" cy="6120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7" name="テキスト ボックス 26">
            <a:extLst>
              <a:ext uri="{FF2B5EF4-FFF2-40B4-BE49-F238E27FC236}">
                <a16:creationId xmlns:a16="http://schemas.microsoft.com/office/drawing/2014/main" id="{36C095D7-B51E-70D1-D1DF-AA9613A5E5B6}"/>
              </a:ext>
            </a:extLst>
          </p:cNvPr>
          <p:cNvSpPr txBox="1"/>
          <p:nvPr/>
        </p:nvSpPr>
        <p:spPr>
          <a:xfrm>
            <a:off x="719138" y="3460405"/>
            <a:ext cx="8059738" cy="430452"/>
          </a:xfrm>
          <a:prstGeom prst="roundRect">
            <a:avLst/>
          </a:prstGeom>
          <a:solidFill>
            <a:srgbClr val="155DAA"/>
          </a:solidFill>
        </p:spPr>
        <p:txBody>
          <a:bodyPr wrap="square" lIns="108000" tIns="72000" rIns="108000" bIns="72000">
            <a:spAutoFit/>
          </a:bodyPr>
          <a:lstStyle/>
          <a:p>
            <a:pPr algn="ctr">
              <a:lnSpc>
                <a:spcPts val="1900"/>
              </a:lnSpc>
            </a:pPr>
            <a:r>
              <a:rPr lang="ja-JP" altLang="en-US" sz="1600" b="1" dirty="0">
                <a:solidFill>
                  <a:schemeClr val="bg1"/>
                </a:solidFill>
                <a:latin typeface="BIZ UDPゴシック" panose="020B0400000000000000" pitchFamily="50" charset="-128"/>
                <a:ea typeface="BIZ UDPゴシック" panose="020B0400000000000000" pitchFamily="50" charset="-128"/>
              </a:rPr>
              <a:t>ー翌日、私は予定を変更して急きょ母親のもとへ行き、契約書を見せてもらいました。ー </a:t>
            </a:r>
          </a:p>
        </p:txBody>
      </p:sp>
      <p:grpSp>
        <p:nvGrpSpPr>
          <p:cNvPr id="8" name="グループ化 7">
            <a:extLst>
              <a:ext uri="{FF2B5EF4-FFF2-40B4-BE49-F238E27FC236}">
                <a16:creationId xmlns:a16="http://schemas.microsoft.com/office/drawing/2014/main" id="{F3E3461D-EF4B-9C15-44EE-A46A68720F49}"/>
              </a:ext>
            </a:extLst>
          </p:cNvPr>
          <p:cNvGrpSpPr/>
          <p:nvPr/>
        </p:nvGrpSpPr>
        <p:grpSpPr>
          <a:xfrm>
            <a:off x="1511593" y="5465356"/>
            <a:ext cx="6120000" cy="972000"/>
            <a:chOff x="1511593" y="5465356"/>
            <a:chExt cx="6120000" cy="972000"/>
          </a:xfrm>
        </p:grpSpPr>
        <p:sp>
          <p:nvSpPr>
            <p:cNvPr id="29" name="テキスト ボックス 28">
              <a:extLst>
                <a:ext uri="{FF2B5EF4-FFF2-40B4-BE49-F238E27FC236}">
                  <a16:creationId xmlns:a16="http://schemas.microsoft.com/office/drawing/2014/main" id="{00CE8D05-EDFD-E8C3-652B-2CFEB1A2CCDA}"/>
                </a:ext>
              </a:extLst>
            </p:cNvPr>
            <p:cNvSpPr txBox="1"/>
            <p:nvPr/>
          </p:nvSpPr>
          <p:spPr>
            <a:xfrm>
              <a:off x="1868364" y="5595429"/>
              <a:ext cx="5702182" cy="711852"/>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この契約書、費用の明細が書いてないね。</a:t>
              </a:r>
            </a:p>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高額なリフォームになりそうだし、一緒に調べてみない？</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30" name="フリーフォーム: 図形 29">
              <a:extLst>
                <a:ext uri="{FF2B5EF4-FFF2-40B4-BE49-F238E27FC236}">
                  <a16:creationId xmlns:a16="http://schemas.microsoft.com/office/drawing/2014/main" id="{4AD8A067-E79F-11A7-AB7D-2FC3EAC78F59}"/>
                </a:ext>
              </a:extLst>
            </p:cNvPr>
            <p:cNvSpPr/>
            <p:nvPr/>
          </p:nvSpPr>
          <p:spPr>
            <a:xfrm rot="16200000">
              <a:off x="4085593" y="2891356"/>
              <a:ext cx="972000" cy="6120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 name="表 1">
            <a:extLst>
              <a:ext uri="{FF2B5EF4-FFF2-40B4-BE49-F238E27FC236}">
                <a16:creationId xmlns:a16="http://schemas.microsoft.com/office/drawing/2014/main" id="{2C73EEC9-C44A-D84C-14C2-6599BADB3943}"/>
              </a:ext>
            </a:extLst>
          </p:cNvPr>
          <p:cNvGraphicFramePr>
            <a:graphicFrameLocks noGrp="1"/>
          </p:cNvGraphicFramePr>
          <p:nvPr>
            <p:extLst>
              <p:ext uri="{D42A27DB-BD31-4B8C-83A1-F6EECF244321}">
                <p14:modId xmlns:p14="http://schemas.microsoft.com/office/powerpoint/2010/main" val="2557725145"/>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2287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004E-DADC-8EBE-1047-6A9E1AA9E0B5}"/>
            </a:ext>
          </a:extLst>
        </p:cNvPr>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A7FE8D4-62FC-C9C4-7A7F-CFA99450E33C}"/>
              </a:ext>
            </a:extLst>
          </p:cNvPr>
          <p:cNvGrpSpPr/>
          <p:nvPr/>
        </p:nvGrpSpPr>
        <p:grpSpPr>
          <a:xfrm>
            <a:off x="1961538" y="4144556"/>
            <a:ext cx="6120000" cy="972000"/>
            <a:chOff x="1511593" y="5465356"/>
            <a:chExt cx="6120000" cy="972000"/>
          </a:xfrm>
        </p:grpSpPr>
        <p:sp>
          <p:nvSpPr>
            <p:cNvPr id="6" name="テキスト ボックス 5">
              <a:extLst>
                <a:ext uri="{FF2B5EF4-FFF2-40B4-BE49-F238E27FC236}">
                  <a16:creationId xmlns:a16="http://schemas.microsoft.com/office/drawing/2014/main" id="{585154DF-FE91-1748-954B-C6547DC90FBB}"/>
                </a:ext>
              </a:extLst>
            </p:cNvPr>
            <p:cNvSpPr txBox="1"/>
            <p:nvPr/>
          </p:nvSpPr>
          <p:spPr>
            <a:xfrm>
              <a:off x="1868364" y="5595429"/>
              <a:ext cx="5702182" cy="711852"/>
            </a:xfrm>
            <a:prstGeom prst="rect">
              <a:avLst/>
            </a:prstGeom>
            <a:noFill/>
          </p:spPr>
          <p:txBody>
            <a:bodyPr wrap="square" lIns="36000" tIns="36000" rIns="36000" bIns="36000">
              <a:spAutoFit/>
            </a:bodyPr>
            <a:lstStyle/>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この契約書、費用の明細が書いてないね。</a:t>
              </a:r>
            </a:p>
            <a:p>
              <a:pPr algn="just">
                <a:lnSpc>
                  <a:spcPts val="2700"/>
                </a:lnSpc>
              </a:pPr>
              <a:r>
                <a:rPr lang="ja-JP" altLang="en-US" i="0" u="none" strike="noStrike" baseline="0" dirty="0">
                  <a:latin typeface="BIZ UDPゴシック" panose="020B0400000000000000" pitchFamily="50" charset="-128"/>
                  <a:ea typeface="BIZ UDPゴシック" panose="020B0400000000000000" pitchFamily="50" charset="-128"/>
                </a:rPr>
                <a:t>高額なリフォームになりそうだし、一緒に調べてみない？</a:t>
              </a:r>
              <a:endParaRPr lang="en-US" altLang="ja-JP" i="0" u="none" strike="noStrike" baseline="0" dirty="0">
                <a:latin typeface="BIZ UDPゴシック" panose="020B0400000000000000" pitchFamily="50" charset="-128"/>
                <a:ea typeface="BIZ UDPゴシック" panose="020B0400000000000000" pitchFamily="50" charset="-128"/>
              </a:endParaRPr>
            </a:p>
          </p:txBody>
        </p:sp>
        <p:sp>
          <p:nvSpPr>
            <p:cNvPr id="7" name="フリーフォーム: 図形 6">
              <a:extLst>
                <a:ext uri="{FF2B5EF4-FFF2-40B4-BE49-F238E27FC236}">
                  <a16:creationId xmlns:a16="http://schemas.microsoft.com/office/drawing/2014/main" id="{2BCB1CE1-C8CC-2836-7967-BF9ADC88B6CF}"/>
                </a:ext>
              </a:extLst>
            </p:cNvPr>
            <p:cNvSpPr/>
            <p:nvPr/>
          </p:nvSpPr>
          <p:spPr>
            <a:xfrm rot="16200000">
              <a:off x="4085593" y="2891356"/>
              <a:ext cx="972000" cy="6120000"/>
            </a:xfrm>
            <a:custGeom>
              <a:avLst/>
              <a:gdLst>
                <a:gd name="connsiteX0" fmla="*/ 1084411 w 1084411"/>
                <a:gd name="connsiteY0" fmla="*/ 424006 h 7283165"/>
                <a:gd name="connsiteX1" fmla="*/ 1084411 w 1084411"/>
                <a:gd name="connsiteY1" fmla="*/ 7102426 h 7283165"/>
                <a:gd name="connsiteX2" fmla="*/ 903672 w 1084411"/>
                <a:gd name="connsiteY2" fmla="*/ 7283165 h 7283165"/>
                <a:gd name="connsiteX3" fmla="*/ 180739 w 1084411"/>
                <a:gd name="connsiteY3" fmla="*/ 7283165 h 7283165"/>
                <a:gd name="connsiteX4" fmla="*/ 0 w 1084411"/>
                <a:gd name="connsiteY4" fmla="*/ 7102426 h 7283165"/>
                <a:gd name="connsiteX5" fmla="*/ 0 w 1084411"/>
                <a:gd name="connsiteY5" fmla="*/ 424006 h 7283165"/>
                <a:gd name="connsiteX6" fmla="*/ 180739 w 1084411"/>
                <a:gd name="connsiteY6" fmla="*/ 243267 h 7283165"/>
                <a:gd name="connsiteX7" fmla="*/ 420573 w 1084411"/>
                <a:gd name="connsiteY7" fmla="*/ 243267 h 7283165"/>
                <a:gd name="connsiteX8" fmla="*/ 542206 w 1084411"/>
                <a:gd name="connsiteY8" fmla="*/ 0 h 7283165"/>
                <a:gd name="connsiteX9" fmla="*/ 663840 w 1084411"/>
                <a:gd name="connsiteY9" fmla="*/ 243267 h 7283165"/>
                <a:gd name="connsiteX10" fmla="*/ 903672 w 1084411"/>
                <a:gd name="connsiteY10" fmla="*/ 243267 h 7283165"/>
                <a:gd name="connsiteX11" fmla="*/ 1084411 w 1084411"/>
                <a:gd name="connsiteY11" fmla="*/ 424006 h 72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411" h="7283165">
                  <a:moveTo>
                    <a:pt x="1084411" y="424006"/>
                  </a:moveTo>
                  <a:lnTo>
                    <a:pt x="1084411" y="7102426"/>
                  </a:lnTo>
                  <a:cubicBezTo>
                    <a:pt x="1084411" y="7202245"/>
                    <a:pt x="1003491" y="7283165"/>
                    <a:pt x="903672" y="7283165"/>
                  </a:cubicBezTo>
                  <a:lnTo>
                    <a:pt x="180739" y="7283165"/>
                  </a:lnTo>
                  <a:cubicBezTo>
                    <a:pt x="80920" y="7283165"/>
                    <a:pt x="0" y="7202245"/>
                    <a:pt x="0" y="7102426"/>
                  </a:cubicBezTo>
                  <a:lnTo>
                    <a:pt x="0" y="424006"/>
                  </a:lnTo>
                  <a:cubicBezTo>
                    <a:pt x="0" y="324187"/>
                    <a:pt x="80920" y="243267"/>
                    <a:pt x="180739" y="243267"/>
                  </a:cubicBezTo>
                  <a:lnTo>
                    <a:pt x="420573" y="243267"/>
                  </a:lnTo>
                  <a:lnTo>
                    <a:pt x="542206" y="0"/>
                  </a:lnTo>
                  <a:lnTo>
                    <a:pt x="663840" y="243267"/>
                  </a:lnTo>
                  <a:lnTo>
                    <a:pt x="903672" y="243267"/>
                  </a:lnTo>
                  <a:cubicBezTo>
                    <a:pt x="1003491" y="243267"/>
                    <a:pt x="1084411" y="324187"/>
                    <a:pt x="1084411" y="424006"/>
                  </a:cubicBezTo>
                  <a:close/>
                </a:path>
              </a:pathLst>
            </a:custGeom>
            <a:noFill/>
            <a:ln w="1905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 name="表 21">
            <a:extLst>
              <a:ext uri="{FF2B5EF4-FFF2-40B4-BE49-F238E27FC236}">
                <a16:creationId xmlns:a16="http://schemas.microsoft.com/office/drawing/2014/main" id="{E69199F4-EA70-9CE6-93CB-3E000DEFD109}"/>
              </a:ext>
            </a:extLst>
          </p:cNvPr>
          <p:cNvGraphicFramePr>
            <a:graphicFrameLocks noGrp="1"/>
          </p:cNvGraphicFramePr>
          <p:nvPr>
            <p:extLst>
              <p:ext uri="{D42A27DB-BD31-4B8C-83A1-F6EECF244321}">
                <p14:modId xmlns:p14="http://schemas.microsoft.com/office/powerpoint/2010/main" val="3367773839"/>
              </p:ext>
            </p:extLst>
          </p:nvPr>
        </p:nvGraphicFramePr>
        <p:xfrm>
          <a:off x="719138" y="622027"/>
          <a:ext cx="7813675" cy="506068"/>
        </p:xfrm>
        <a:graphic>
          <a:graphicData uri="http://schemas.openxmlformats.org/drawingml/2006/table">
            <a:tbl>
              <a:tblPr firstRow="1" bandRow="1">
                <a:tableStyleId>{5C22544A-7EE6-4342-B048-85BDC9FD1C3A}</a:tableStyleId>
              </a:tblPr>
              <a:tblGrid>
                <a:gridCol w="7813675">
                  <a:extLst>
                    <a:ext uri="{9D8B030D-6E8A-4147-A177-3AD203B41FA5}">
                      <a16:colId xmlns:a16="http://schemas.microsoft.com/office/drawing/2014/main" val="980046820"/>
                    </a:ext>
                  </a:extLst>
                </a:gridCol>
              </a:tblGrid>
              <a:tr h="360000">
                <a:tc>
                  <a:txBody>
                    <a:bodyPr/>
                    <a:lstStyle/>
                    <a:p>
                      <a:pPr algn="ctr">
                        <a:lnSpc>
                          <a:spcPts val="2700"/>
                        </a:lnSpc>
                      </a:pPr>
                      <a:r>
                        <a:rPr kumimoji="1" lang="ja-JP" altLang="en-US" sz="1800" dirty="0">
                          <a:solidFill>
                            <a:schemeClr val="tx1"/>
                          </a:solidFill>
                          <a:latin typeface="BIZ UDPゴシック" panose="020B0400000000000000" pitchFamily="50" charset="-128"/>
                          <a:ea typeface="BIZ UDPゴシック" panose="020B0400000000000000" pitchFamily="50" charset="-128"/>
                        </a:rPr>
                        <a:t>母親から家のリフォームをすると聞いて</a:t>
                      </a:r>
                      <a:r>
                        <a:rPr kumimoji="1" lang="en-US" altLang="ja-JP" sz="1800" dirty="0">
                          <a:solidFill>
                            <a:schemeClr val="tx1"/>
                          </a:solidFill>
                          <a:latin typeface="BIZ UDPゴシック" panose="020B0400000000000000" pitchFamily="50" charset="-128"/>
                          <a:ea typeface="BIZ UDPゴシック" panose="020B0400000000000000" pitchFamily="50" charset="-128"/>
                        </a:rPr>
                        <a:t>…</a:t>
                      </a:r>
                      <a:r>
                        <a:rPr kumimoji="1" lang="ja-JP" altLang="en-US" sz="1800" dirty="0">
                          <a:solidFill>
                            <a:schemeClr val="tx1"/>
                          </a:solidFill>
                          <a:latin typeface="BIZ UDPゴシック" panose="020B0400000000000000" pitchFamily="50" charset="-128"/>
                          <a:ea typeface="BIZ UDPゴシック" panose="020B0400000000000000" pitchFamily="50" charset="-128"/>
                        </a:rPr>
                        <a:t>。</a:t>
                      </a:r>
                    </a:p>
                  </a:txBody>
                  <a:tcPr marT="72000" marB="144000" anchor="ctr">
                    <a:lnL w="12700" cmpd="sng">
                      <a:noFill/>
                    </a:lnL>
                    <a:lnR w="12700" cmpd="sng">
                      <a:noFill/>
                    </a:lnR>
                    <a:lnT w="28575" cap="flat" cmpd="sng" algn="ctr">
                      <a:noFill/>
                      <a:prstDash val="solid"/>
                      <a:round/>
                      <a:headEnd type="none" w="med" len="med"/>
                      <a:tailEnd type="none" w="med" len="med"/>
                    </a:lnT>
                    <a:lnB w="28575" cap="flat" cmpd="sng" algn="ctr">
                      <a:solidFill>
                        <a:srgbClr val="E695F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4202916"/>
                  </a:ext>
                </a:extLst>
              </a:tr>
            </a:tbl>
          </a:graphicData>
        </a:graphic>
      </p:graphicFrame>
      <p:sp>
        <p:nvSpPr>
          <p:cNvPr id="22" name="テキスト ボックス 21">
            <a:extLst>
              <a:ext uri="{FF2B5EF4-FFF2-40B4-BE49-F238E27FC236}">
                <a16:creationId xmlns:a16="http://schemas.microsoft.com/office/drawing/2014/main" id="{5F2F814E-500B-9824-0B8F-69276D12ACEC}"/>
              </a:ext>
            </a:extLst>
          </p:cNvPr>
          <p:cNvSpPr txBox="1"/>
          <p:nvPr/>
        </p:nvSpPr>
        <p:spPr>
          <a:xfrm>
            <a:off x="962025" y="2188915"/>
            <a:ext cx="7570781" cy="1272954"/>
          </a:xfrm>
          <a:prstGeom prst="rect">
            <a:avLst/>
          </a:prstGeom>
          <a:noFill/>
        </p:spPr>
        <p:txBody>
          <a:bodyPr wrap="square" lIns="36000" tIns="180000" rIns="0" bIns="0" anchor="t" anchorCtr="0">
            <a:spAutoFit/>
          </a:bodyPr>
          <a:lstStyle/>
          <a:p>
            <a:pPr algn="just">
              <a:lnSpc>
                <a:spcPts val="3000"/>
              </a:lnSpc>
            </a:pPr>
            <a:r>
              <a:rPr lang="ja-JP" altLang="en-US" spc="30" dirty="0">
                <a:latin typeface="BIZ UDPゴシック" panose="020B0400000000000000" pitchFamily="50" charset="-128"/>
                <a:ea typeface="BIZ UDPゴシック" panose="020B0400000000000000" pitchFamily="50" charset="-128"/>
              </a:rPr>
              <a:t>悪質業者に勧誘され、リフォーム工事の契約をしてしまいましたが、</a:t>
            </a:r>
          </a:p>
          <a:p>
            <a:pPr algn="just">
              <a:lnSpc>
                <a:spcPts val="3000"/>
              </a:lnSpc>
            </a:pPr>
            <a:r>
              <a:rPr lang="ja-JP" altLang="en-US" b="1" spc="30" dirty="0">
                <a:solidFill>
                  <a:srgbClr val="FF6600"/>
                </a:solidFill>
                <a:latin typeface="BIZ UDPゴシック" panose="020B0400000000000000" pitchFamily="50" charset="-128"/>
                <a:ea typeface="BIZ UDPゴシック" panose="020B0400000000000000" pitchFamily="50" charset="-128"/>
              </a:rPr>
              <a:t>「私」がすぐに気づくことができたため、消費生活センターに相談する</a:t>
            </a:r>
            <a:r>
              <a:rPr lang="ja-JP" altLang="en-US" spc="30" dirty="0">
                <a:latin typeface="BIZ UDPゴシック" panose="020B0400000000000000" pitchFamily="50" charset="-128"/>
                <a:ea typeface="BIZ UDPゴシック" panose="020B0400000000000000" pitchFamily="50" charset="-128"/>
              </a:rPr>
              <a:t>ことができました。</a:t>
            </a:r>
          </a:p>
        </p:txBody>
      </p:sp>
      <p:grpSp>
        <p:nvGrpSpPr>
          <p:cNvPr id="33" name="グループ化 32">
            <a:extLst>
              <a:ext uri="{FF2B5EF4-FFF2-40B4-BE49-F238E27FC236}">
                <a16:creationId xmlns:a16="http://schemas.microsoft.com/office/drawing/2014/main" id="{21148899-586B-FCB1-0A8A-263E297997DF}"/>
              </a:ext>
            </a:extLst>
          </p:cNvPr>
          <p:cNvGrpSpPr/>
          <p:nvPr/>
        </p:nvGrpSpPr>
        <p:grpSpPr>
          <a:xfrm>
            <a:off x="719138" y="1659329"/>
            <a:ext cx="1296000" cy="1944000"/>
            <a:chOff x="719138" y="1659329"/>
            <a:chExt cx="1296000" cy="1944000"/>
          </a:xfrm>
        </p:grpSpPr>
        <p:sp>
          <p:nvSpPr>
            <p:cNvPr id="20" name="テキスト ボックス 19">
              <a:extLst>
                <a:ext uri="{FF2B5EF4-FFF2-40B4-BE49-F238E27FC236}">
                  <a16:creationId xmlns:a16="http://schemas.microsoft.com/office/drawing/2014/main" id="{7726CF36-1C6B-ED85-FB19-7E536C7F3998}"/>
                </a:ext>
              </a:extLst>
            </p:cNvPr>
            <p:cNvSpPr txBox="1"/>
            <p:nvPr/>
          </p:nvSpPr>
          <p:spPr>
            <a:xfrm>
              <a:off x="719138" y="1751795"/>
              <a:ext cx="1296000" cy="453183"/>
            </a:xfrm>
            <a:prstGeom prst="rect">
              <a:avLst/>
            </a:prstGeom>
            <a:solidFill>
              <a:srgbClr val="155DAA"/>
            </a:solidFill>
            <a:ln>
              <a:solidFill>
                <a:srgbClr val="155DAA"/>
              </a:solidFill>
            </a:ln>
          </p:spPr>
          <p:txBody>
            <a:bodyPr wrap="square" lIns="108000" tIns="72000" rIns="108000" bIns="72000" anchor="t" anchorCtr="0">
              <a:spAutoFit/>
            </a:bodyPr>
            <a:lstStyle/>
            <a:p>
              <a:pPr algn="ctr">
                <a:lnSpc>
                  <a:spcPts val="2400"/>
                </a:lnSpc>
              </a:pPr>
              <a:r>
                <a:rPr lang="ja-JP" altLang="en-US" sz="2200" b="1" dirty="0">
                  <a:solidFill>
                    <a:schemeClr val="bg1"/>
                  </a:solidFill>
                  <a:latin typeface="BIZ UDPゴシック" panose="020B0400000000000000" pitchFamily="50" charset="-128"/>
                  <a:ea typeface="BIZ UDPゴシック" panose="020B0400000000000000" pitchFamily="50" charset="-128"/>
                </a:rPr>
                <a:t>結  果</a:t>
              </a:r>
            </a:p>
          </p:txBody>
        </p:sp>
        <p:cxnSp>
          <p:nvCxnSpPr>
            <p:cNvPr id="28" name="直線コネクタ 27">
              <a:extLst>
                <a:ext uri="{FF2B5EF4-FFF2-40B4-BE49-F238E27FC236}">
                  <a16:creationId xmlns:a16="http://schemas.microsoft.com/office/drawing/2014/main" id="{F89B3953-234A-8A2B-3DE9-0899EB7E4AD4}"/>
                </a:ext>
              </a:extLst>
            </p:cNvPr>
            <p:cNvCxnSpPr>
              <a:cxnSpLocks/>
            </p:cNvCxnSpPr>
            <p:nvPr/>
          </p:nvCxnSpPr>
          <p:spPr>
            <a:xfrm>
              <a:off x="724688" y="1659329"/>
              <a:ext cx="0" cy="1944000"/>
            </a:xfrm>
            <a:prstGeom prst="line">
              <a:avLst/>
            </a:prstGeom>
            <a:ln w="92075" cap="flat">
              <a:solidFill>
                <a:srgbClr val="155DAA"/>
              </a:solidFill>
              <a:round/>
            </a:ln>
          </p:spPr>
          <p:style>
            <a:lnRef idx="1">
              <a:schemeClr val="accent1"/>
            </a:lnRef>
            <a:fillRef idx="0">
              <a:schemeClr val="accent1"/>
            </a:fillRef>
            <a:effectRef idx="0">
              <a:schemeClr val="accent1"/>
            </a:effectRef>
            <a:fontRef idx="minor">
              <a:schemeClr val="tx1"/>
            </a:fontRef>
          </p:style>
        </p:cxnSp>
      </p:grpSp>
      <p:pic>
        <p:nvPicPr>
          <p:cNvPr id="4" name="図 3" descr="アイコン&#10;&#10;自動的に生成された説明">
            <a:extLst>
              <a:ext uri="{FF2B5EF4-FFF2-40B4-BE49-F238E27FC236}">
                <a16:creationId xmlns:a16="http://schemas.microsoft.com/office/drawing/2014/main" id="{3F43C2C3-6AFC-6F46-1889-FAD830666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313" y="4230956"/>
            <a:ext cx="799200" cy="799200"/>
          </a:xfrm>
          <a:prstGeom prst="rect">
            <a:avLst/>
          </a:prstGeom>
        </p:spPr>
      </p:pic>
      <p:graphicFrame>
        <p:nvGraphicFramePr>
          <p:cNvPr id="5" name="表 4">
            <a:extLst>
              <a:ext uri="{FF2B5EF4-FFF2-40B4-BE49-F238E27FC236}">
                <a16:creationId xmlns:a16="http://schemas.microsoft.com/office/drawing/2014/main" id="{EE9F9A1A-DE4C-A698-C67E-68892AB045E7}"/>
              </a:ext>
            </a:extLst>
          </p:cNvPr>
          <p:cNvGraphicFramePr>
            <a:graphicFrameLocks noGrp="1"/>
          </p:cNvGraphicFramePr>
          <p:nvPr>
            <p:extLst>
              <p:ext uri="{D42A27DB-BD31-4B8C-83A1-F6EECF244321}">
                <p14:modId xmlns:p14="http://schemas.microsoft.com/office/powerpoint/2010/main" val="57575862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7031400">
                  <a:extLst>
                    <a:ext uri="{9D8B030D-6E8A-4147-A177-3AD203B41FA5}">
                      <a16:colId xmlns:a16="http://schemas.microsoft.com/office/drawing/2014/main" val="3116882824"/>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復習・実践</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144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52735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低い精度で自動的に生成された説明">
            <a:extLst>
              <a:ext uri="{FF2B5EF4-FFF2-40B4-BE49-F238E27FC236}">
                <a16:creationId xmlns:a16="http://schemas.microsoft.com/office/drawing/2014/main" id="{AFF30ADC-7C8F-3389-753D-6C1344A3E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9"/>
            <a:ext cx="6840000" cy="3155639"/>
          </a:xfrm>
          <a:prstGeom prst="rect">
            <a:avLst/>
          </a:prstGeom>
        </p:spPr>
      </p:pic>
      <p:graphicFrame>
        <p:nvGraphicFramePr>
          <p:cNvPr id="2" name="表 1">
            <a:extLst>
              <a:ext uri="{FF2B5EF4-FFF2-40B4-BE49-F238E27FC236}">
                <a16:creationId xmlns:a16="http://schemas.microsoft.com/office/drawing/2014/main" id="{D95DC4FD-223B-D426-8A19-707293F84953}"/>
              </a:ext>
            </a:extLst>
          </p:cNvPr>
          <p:cNvGraphicFramePr>
            <a:graphicFrameLocks noGrp="1"/>
          </p:cNvGraphicFramePr>
          <p:nvPr>
            <p:extLst>
              <p:ext uri="{D42A27DB-BD31-4B8C-83A1-F6EECF244321}">
                <p14:modId xmlns:p14="http://schemas.microsoft.com/office/powerpoint/2010/main" val="287398216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3/9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8731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6BA4013-3171-AED6-BD32-3EED6CF4899B}"/>
              </a:ext>
            </a:extLst>
          </p:cNvPr>
          <p:cNvGraphicFramePr>
            <a:graphicFrameLocks noGrp="1"/>
          </p:cNvGraphicFramePr>
          <p:nvPr>
            <p:extLst>
              <p:ext uri="{D42A27DB-BD31-4B8C-83A1-F6EECF244321}">
                <p14:modId xmlns:p14="http://schemas.microsoft.com/office/powerpoint/2010/main" val="430668297"/>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4/9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図 4" descr="ダイアグラム が含まれている画像&#10;&#10;自動的に生成された説明">
            <a:extLst>
              <a:ext uri="{FF2B5EF4-FFF2-40B4-BE49-F238E27FC236}">
                <a16:creationId xmlns:a16="http://schemas.microsoft.com/office/drawing/2014/main" id="{98FA0339-392B-3D5A-50D2-CAF26DDC1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9"/>
            <a:ext cx="6840000" cy="3775193"/>
          </a:xfrm>
          <a:prstGeom prst="rect">
            <a:avLst/>
          </a:prstGeom>
        </p:spPr>
      </p:pic>
    </p:spTree>
    <p:extLst>
      <p:ext uri="{BB962C8B-B14F-4D97-AF65-F5344CB8AC3E}">
        <p14:creationId xmlns:p14="http://schemas.microsoft.com/office/powerpoint/2010/main" val="221044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6BA4013-3171-AED6-BD32-3EED6CF4899B}"/>
              </a:ext>
            </a:extLst>
          </p:cNvPr>
          <p:cNvGraphicFramePr>
            <a:graphicFrameLocks noGrp="1"/>
          </p:cNvGraphicFramePr>
          <p:nvPr>
            <p:extLst>
              <p:ext uri="{D42A27DB-BD31-4B8C-83A1-F6EECF244321}">
                <p14:modId xmlns:p14="http://schemas.microsoft.com/office/powerpoint/2010/main" val="870179973"/>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5/9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図 4">
            <a:extLst>
              <a:ext uri="{FF2B5EF4-FFF2-40B4-BE49-F238E27FC236}">
                <a16:creationId xmlns:a16="http://schemas.microsoft.com/office/drawing/2014/main" id="{0BA0FDAA-2585-6C04-3CD1-1BA5E523F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98" y="1570039"/>
            <a:ext cx="8345805" cy="2705576"/>
          </a:xfrm>
          <a:prstGeom prst="rect">
            <a:avLst/>
          </a:prstGeom>
        </p:spPr>
      </p:pic>
    </p:spTree>
    <p:extLst>
      <p:ext uri="{BB962C8B-B14F-4D97-AF65-F5344CB8AC3E}">
        <p14:creationId xmlns:p14="http://schemas.microsoft.com/office/powerpoint/2010/main" val="103227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6BA4013-3171-AED6-BD32-3EED6CF4899B}"/>
              </a:ext>
            </a:extLst>
          </p:cNvPr>
          <p:cNvGraphicFramePr>
            <a:graphicFrameLocks noGrp="1"/>
          </p:cNvGraphicFramePr>
          <p:nvPr>
            <p:extLst>
              <p:ext uri="{D42A27DB-BD31-4B8C-83A1-F6EECF244321}">
                <p14:modId xmlns:p14="http://schemas.microsoft.com/office/powerpoint/2010/main" val="2453560124"/>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6/9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図 4" descr="カレンダー&#10;&#10;中程度の精度で自動的に生成された説明">
            <a:extLst>
              <a:ext uri="{FF2B5EF4-FFF2-40B4-BE49-F238E27FC236}">
                <a16:creationId xmlns:a16="http://schemas.microsoft.com/office/drawing/2014/main" id="{E45F73EA-6E66-684B-CFF3-2AE69E0A2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9"/>
            <a:ext cx="6840000" cy="3582374"/>
          </a:xfrm>
          <a:prstGeom prst="rect">
            <a:avLst/>
          </a:prstGeom>
        </p:spPr>
      </p:pic>
    </p:spTree>
    <p:extLst>
      <p:ext uri="{BB962C8B-B14F-4D97-AF65-F5344CB8AC3E}">
        <p14:creationId xmlns:p14="http://schemas.microsoft.com/office/powerpoint/2010/main" val="1426978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646A0D7-88D8-5D77-A27B-407FBDC1346F}"/>
              </a:ext>
            </a:extLst>
          </p:cNvPr>
          <p:cNvGraphicFramePr>
            <a:graphicFrameLocks noGrp="1"/>
          </p:cNvGraphicFramePr>
          <p:nvPr>
            <p:extLst>
              <p:ext uri="{D42A27DB-BD31-4B8C-83A1-F6EECF244321}">
                <p14:modId xmlns:p14="http://schemas.microsoft.com/office/powerpoint/2010/main" val="3268171340"/>
              </p:ext>
            </p:extLst>
          </p:nvPr>
        </p:nvGraphicFramePr>
        <p:xfrm>
          <a:off x="203200" y="-12466"/>
          <a:ext cx="8903400" cy="432000"/>
        </p:xfrm>
        <a:graphic>
          <a:graphicData uri="http://schemas.openxmlformats.org/drawingml/2006/table">
            <a:tbl>
              <a:tblPr firstRow="1" bandRow="1">
                <a:tableStyleId>{5C22544A-7EE6-4342-B048-85BDC9FD1C3A}</a:tableStyleId>
              </a:tblPr>
              <a:tblGrid>
                <a:gridCol w="792000">
                  <a:extLst>
                    <a:ext uri="{9D8B030D-6E8A-4147-A177-3AD203B41FA5}">
                      <a16:colId xmlns:a16="http://schemas.microsoft.com/office/drawing/2014/main" val="20000"/>
                    </a:ext>
                  </a:extLst>
                </a:gridCol>
                <a:gridCol w="1080000">
                  <a:extLst>
                    <a:ext uri="{9D8B030D-6E8A-4147-A177-3AD203B41FA5}">
                      <a16:colId xmlns:a16="http://schemas.microsoft.com/office/drawing/2014/main" val="1678337219"/>
                    </a:ext>
                  </a:extLst>
                </a:gridCol>
                <a:gridCol w="6491400">
                  <a:extLst>
                    <a:ext uri="{9D8B030D-6E8A-4147-A177-3AD203B41FA5}">
                      <a16:colId xmlns:a16="http://schemas.microsoft.com/office/drawing/2014/main" val="3116882824"/>
                    </a:ext>
                  </a:extLst>
                </a:gridCol>
                <a:gridCol w="540000">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baseline="0" dirty="0">
                          <a:solidFill>
                            <a:schemeClr val="bg1"/>
                          </a:solidFill>
                          <a:latin typeface="Meiryo UI" panose="020B0604030504040204" pitchFamily="50" charset="-128"/>
                          <a:ea typeface="Meiryo UI" panose="020B0604030504040204" pitchFamily="50" charset="-128"/>
                        </a:rPr>
                        <a:t>▏</a:t>
                      </a:r>
                      <a:r>
                        <a:rPr kumimoji="1" lang="ja-JP" altLang="en-US" sz="1200" b="1" baseline="0" dirty="0">
                          <a:solidFill>
                            <a:schemeClr val="bg1"/>
                          </a:solidFill>
                          <a:latin typeface="BIZ UDPゴシック" panose="020B0400000000000000" pitchFamily="50" charset="-128"/>
                          <a:ea typeface="BIZ UDPゴシック" panose="020B0400000000000000" pitchFamily="50" charset="-128"/>
                        </a:rPr>
                        <a:t>事 例</a:t>
                      </a:r>
                      <a:r>
                        <a:rPr kumimoji="1" lang="ja-JP" altLang="en-US" sz="1200" b="1" baseline="0" dirty="0">
                          <a:solidFill>
                            <a:schemeClr val="bg1"/>
                          </a:solidFill>
                          <a:latin typeface="Meiryo UI" panose="020B0604030504040204" pitchFamily="50" charset="-128"/>
                          <a:ea typeface="Meiryo UI" panose="020B0604030504040204" pitchFamily="50" charset="-128"/>
                        </a:rPr>
                        <a:t>▕</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1" lang="en-US" altLang="ja-JP" sz="1200" b="1" baseline="0" dirty="0">
                          <a:solidFill>
                            <a:schemeClr val="bg1"/>
                          </a:solidFill>
                          <a:latin typeface="BIZ UDPゴシック" panose="020B0400000000000000" pitchFamily="50" charset="-128"/>
                          <a:ea typeface="BIZ UDPゴシック" panose="020B0400000000000000" pitchFamily="50" charset="-128"/>
                        </a:rPr>
                        <a:t>7/9</a:t>
                      </a: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 name="図 4" descr="食品 が含まれている画像&#10;&#10;自動的に生成された説明">
            <a:extLst>
              <a:ext uri="{FF2B5EF4-FFF2-40B4-BE49-F238E27FC236}">
                <a16:creationId xmlns:a16="http://schemas.microsoft.com/office/drawing/2014/main" id="{19F03724-ED4E-70EF-5296-3B2956521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1570039"/>
            <a:ext cx="6840000" cy="3587153"/>
          </a:xfrm>
          <a:prstGeom prst="rect">
            <a:avLst/>
          </a:prstGeom>
        </p:spPr>
      </p:pic>
    </p:spTree>
    <p:extLst>
      <p:ext uri="{BB962C8B-B14F-4D97-AF65-F5344CB8AC3E}">
        <p14:creationId xmlns:p14="http://schemas.microsoft.com/office/powerpoint/2010/main" val="3575721210"/>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df06ef0-b8e3-4299-a963-1b3ec9fc1c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D8260ADBB959D46AC6D81730F23702D" ma:contentTypeVersion="5" ma:contentTypeDescription="新しいドキュメントを作成します。" ma:contentTypeScope="" ma:versionID="0d6c78c157adcad0269484e6f4679bd8">
  <xsd:schema xmlns:xsd="http://www.w3.org/2001/XMLSchema" xmlns:xs="http://www.w3.org/2001/XMLSchema" xmlns:p="http://schemas.microsoft.com/office/2006/metadata/properties" xmlns:ns3="2df06ef0-b8e3-4299-a963-1b3ec9fc1c82" targetNamespace="http://schemas.microsoft.com/office/2006/metadata/properties" ma:root="true" ma:fieldsID="3063c17de1ebe035902acdd2e05df2b8" ns3:_="">
    <xsd:import namespace="2df06ef0-b8e3-4299-a963-1b3ec9fc1c8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f06ef0-b8e3-4299-a963-1b3ec9fc1c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9FD8C6-80D3-4AEA-A9B7-84F457F6B1E3}">
  <ds:schemaRefs>
    <ds:schemaRef ds:uri="http://purl.org/dc/dcmitype/"/>
    <ds:schemaRef ds:uri="http://schemas.microsoft.com/office/2006/metadata/properties"/>
    <ds:schemaRef ds:uri="2df06ef0-b8e3-4299-a963-1b3ec9fc1c82"/>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937A708B-93C7-4BFB-AF2E-C16A46338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f06ef0-b8e3-4299-a963-1b3ec9fc1c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980FE7-15FB-4D7F-89EA-AEF34CCC0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4114</TotalTime>
  <Words>4370</Words>
  <PresentationFormat>画面に合わせる (4:3)</PresentationFormat>
  <Paragraphs>412</Paragraphs>
  <Slides>47</Slides>
  <Notes>16</Notes>
  <HiddenSlides>0</HiddenSlides>
  <MMClips>0</MMClips>
  <ScaleCrop>false</ScaleCrop>
  <HeadingPairs>
    <vt:vector size="6" baseType="variant">
      <vt:variant>
        <vt:lpstr>使用されているフォント</vt:lpstr>
      </vt:variant>
      <vt:variant>
        <vt:i4>7</vt:i4>
      </vt:variant>
      <vt:variant>
        <vt:lpstr>テーマ</vt:lpstr>
      </vt:variant>
      <vt:variant>
        <vt:i4>3</vt:i4>
      </vt:variant>
      <vt:variant>
        <vt:lpstr>スライド タイトル</vt:lpstr>
      </vt:variant>
      <vt:variant>
        <vt:i4>47</vt:i4>
      </vt:variant>
    </vt:vector>
  </HeadingPairs>
  <TitlesOfParts>
    <vt:vector size="57" baseType="lpstr">
      <vt:lpstr>BIZ UDPゴシック</vt:lpstr>
      <vt:lpstr>HGPｺﾞｼｯｸE</vt:lpstr>
      <vt:lpstr>Meiryo UI</vt:lpstr>
      <vt:lpstr>ＭＳ Ｐゴシック</vt:lpstr>
      <vt:lpstr>游ゴシック</vt:lpstr>
      <vt:lpstr>Arial</vt:lpstr>
      <vt:lpstr>Wingdings</vt:lpstr>
      <vt:lpstr>デザインの設定</vt:lpstr>
      <vt:lpstr>1_デザインの設定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
  <cp:keywords/>
  <dc:description/>
  <cp:lastPrinted>2024-03-01T03:58:02Z</cp:lastPrinted>
  <dcterms:created xsi:type="dcterms:W3CDTF">2020-08-21T08:47:09Z</dcterms:created>
  <dcterms:modified xsi:type="dcterms:W3CDTF">2024-03-25T03:49:12Z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0x010100DD8260ADBB959D46AC6D81730F23702D</vt:lpwstr>
  </property>
</Properties>
</file>