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bookmarkIdSeed="2">
  <p:sldMasterIdLst>
    <p:sldMasterId id="2147483664" r:id="rId4"/>
    <p:sldMasterId id="2147483679" r:id="rId5"/>
    <p:sldMasterId id="2147483740" r:id="rId6"/>
  </p:sldMasterIdLst>
  <p:notesMasterIdLst>
    <p:notesMasterId r:id="rId53"/>
  </p:notesMasterIdLst>
  <p:sldIdLst>
    <p:sldId id="332" r:id="rId7"/>
    <p:sldId id="289" r:id="rId8"/>
    <p:sldId id="268" r:id="rId9"/>
    <p:sldId id="340" r:id="rId10"/>
    <p:sldId id="341" r:id="rId11"/>
    <p:sldId id="285" r:id="rId12"/>
    <p:sldId id="342" r:id="rId13"/>
    <p:sldId id="343" r:id="rId14"/>
    <p:sldId id="286" r:id="rId15"/>
    <p:sldId id="344" r:id="rId16"/>
    <p:sldId id="345" r:id="rId17"/>
    <p:sldId id="317" r:id="rId18"/>
    <p:sldId id="287" r:id="rId19"/>
    <p:sldId id="288" r:id="rId20"/>
    <p:sldId id="290" r:id="rId21"/>
    <p:sldId id="294" r:id="rId22"/>
    <p:sldId id="292" r:id="rId23"/>
    <p:sldId id="318" r:id="rId24"/>
    <p:sldId id="319" r:id="rId25"/>
    <p:sldId id="320" r:id="rId26"/>
    <p:sldId id="321" r:id="rId27"/>
    <p:sldId id="322" r:id="rId28"/>
    <p:sldId id="323" r:id="rId29"/>
    <p:sldId id="303" r:id="rId30"/>
    <p:sldId id="304" r:id="rId31"/>
    <p:sldId id="305" r:id="rId32"/>
    <p:sldId id="333" r:id="rId33"/>
    <p:sldId id="324" r:id="rId34"/>
    <p:sldId id="331" r:id="rId35"/>
    <p:sldId id="325" r:id="rId36"/>
    <p:sldId id="306" r:id="rId37"/>
    <p:sldId id="307" r:id="rId38"/>
    <p:sldId id="309" r:id="rId39"/>
    <p:sldId id="326" r:id="rId40"/>
    <p:sldId id="327" r:id="rId41"/>
    <p:sldId id="328" r:id="rId42"/>
    <p:sldId id="310" r:id="rId43"/>
    <p:sldId id="329" r:id="rId44"/>
    <p:sldId id="330" r:id="rId45"/>
    <p:sldId id="315" r:id="rId46"/>
    <p:sldId id="334" r:id="rId47"/>
    <p:sldId id="335" r:id="rId48"/>
    <p:sldId id="338" r:id="rId49"/>
    <p:sldId id="336" r:id="rId50"/>
    <p:sldId id="337" r:id="rId51"/>
    <p:sldId id="339" r:id="rId52"/>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DAA"/>
    <a:srgbClr val="E695F3"/>
    <a:srgbClr val="FF6600"/>
    <a:srgbClr val="F2F2F2"/>
    <a:srgbClr val="155CAF"/>
    <a:srgbClr val="57BD63"/>
    <a:srgbClr val="93D59B"/>
    <a:srgbClr val="D9D9D9"/>
    <a:srgbClr val="F08761"/>
    <a:srgbClr val="FADA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31" autoAdjust="0"/>
    <p:restoredTop sz="91837" autoAdjust="0"/>
  </p:normalViewPr>
  <p:slideViewPr>
    <p:cSldViewPr snapToGrid="0" showGuides="1">
      <p:cViewPr varScale="1">
        <p:scale>
          <a:sx n="117" d="100"/>
          <a:sy n="117" d="100"/>
        </p:scale>
        <p:origin x="2376" y="184"/>
      </p:cViewPr>
      <p:guideLst/>
    </p:cSldViewPr>
  </p:slideViewPr>
  <p:outlineViewPr>
    <p:cViewPr>
      <p:scale>
        <a:sx n="33" d="100"/>
        <a:sy n="33" d="100"/>
      </p:scale>
      <p:origin x="0" y="0"/>
    </p:cViewPr>
  </p:outlineViewPr>
  <p:notesTextViewPr>
    <p:cViewPr>
      <p:scale>
        <a:sx n="20" d="100"/>
        <a:sy n="20" d="100"/>
      </p:scale>
      <p:origin x="0" y="0"/>
    </p:cViewPr>
  </p:notesTextViewPr>
  <p:sorterViewPr>
    <p:cViewPr>
      <p:scale>
        <a:sx n="100" d="100"/>
        <a:sy n="100" d="100"/>
      </p:scale>
      <p:origin x="0" y="0"/>
    </p:cViewPr>
  </p:sorterViewPr>
  <p:notesViewPr>
    <p:cSldViewPr snapToGrid="0" showGuides="1">
      <p:cViewPr varScale="1">
        <p:scale>
          <a:sx n="72" d="100"/>
          <a:sy n="72" d="100"/>
        </p:scale>
        <p:origin x="4074" y="5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3076363" cy="513508"/>
          </a:xfrm>
          <a:prstGeom prst="rect">
            <a:avLst/>
          </a:prstGeom>
        </p:spPr>
        <p:txBody>
          <a:bodyPr vert="horz" lIns="99020" tIns="49511" rIns="99020" bIns="49511"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8" y="3"/>
            <a:ext cx="3076363" cy="513508"/>
          </a:xfrm>
          <a:prstGeom prst="rect">
            <a:avLst/>
          </a:prstGeom>
        </p:spPr>
        <p:txBody>
          <a:bodyPr vert="horz" lIns="99020" tIns="49511" rIns="99020" bIns="49511" rtlCol="0"/>
          <a:lstStyle>
            <a:lvl1pPr algn="r">
              <a:defRPr sz="1300"/>
            </a:lvl1pPr>
          </a:lstStyle>
          <a:p>
            <a:fld id="{0F4F8169-28DE-4F09-A6CA-E213F46047D9}" type="datetimeFigureOut">
              <a:rPr kumimoji="1" lang="ja-JP" altLang="en-US" smtClean="0"/>
              <a:t>2024/3/25</a:t>
            </a:fld>
            <a:endParaRPr kumimoji="1" lang="ja-JP" altLang="en-US"/>
          </a:p>
        </p:txBody>
      </p:sp>
      <p:sp>
        <p:nvSpPr>
          <p:cNvPr id="4" name="スライド イメージ プレースホルダー 3"/>
          <p:cNvSpPr>
            <a:spLocks noGrp="1" noRot="1" noChangeAspect="1"/>
          </p:cNvSpPr>
          <p:nvPr>
            <p:ph type="sldImg" idx="2"/>
          </p:nvPr>
        </p:nvSpPr>
        <p:spPr>
          <a:xfrm>
            <a:off x="1247775" y="1279525"/>
            <a:ext cx="4603750" cy="3452813"/>
          </a:xfrm>
          <a:prstGeom prst="rect">
            <a:avLst/>
          </a:prstGeom>
          <a:noFill/>
          <a:ln w="12700">
            <a:solidFill>
              <a:prstClr val="black"/>
            </a:solidFill>
          </a:ln>
        </p:spPr>
        <p:txBody>
          <a:bodyPr vert="horz" lIns="99020" tIns="49511" rIns="99020" bIns="49511" rtlCol="0" anchor="ctr"/>
          <a:lstStyle/>
          <a:p>
            <a:endParaRPr lang="ja-JP" altLang="en-US"/>
          </a:p>
        </p:txBody>
      </p:sp>
      <p:sp>
        <p:nvSpPr>
          <p:cNvPr id="5" name="ノート プレースホルダー 4"/>
          <p:cNvSpPr>
            <a:spLocks noGrp="1"/>
          </p:cNvSpPr>
          <p:nvPr>
            <p:ph type="body" sz="quarter" idx="3"/>
          </p:nvPr>
        </p:nvSpPr>
        <p:spPr>
          <a:xfrm>
            <a:off x="709930" y="4925411"/>
            <a:ext cx="5679440" cy="4029879"/>
          </a:xfrm>
          <a:prstGeom prst="rect">
            <a:avLst/>
          </a:prstGeom>
        </p:spPr>
        <p:txBody>
          <a:bodyPr vert="horz" lIns="99020" tIns="49511" rIns="99020" bIns="495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721110"/>
            <a:ext cx="3076363" cy="513507"/>
          </a:xfrm>
          <a:prstGeom prst="rect">
            <a:avLst/>
          </a:prstGeom>
        </p:spPr>
        <p:txBody>
          <a:bodyPr vert="horz" lIns="99020" tIns="49511" rIns="99020" bIns="49511"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8" y="9721110"/>
            <a:ext cx="3076363" cy="513507"/>
          </a:xfrm>
          <a:prstGeom prst="rect">
            <a:avLst/>
          </a:prstGeom>
        </p:spPr>
        <p:txBody>
          <a:bodyPr vert="horz" lIns="99020" tIns="49511" rIns="99020" bIns="49511" rtlCol="0" anchor="b"/>
          <a:lstStyle>
            <a:lvl1pPr algn="r">
              <a:defRPr sz="1300"/>
            </a:lvl1pPr>
          </a:lstStyle>
          <a:p>
            <a:fld id="{A7A0DE74-9FCA-4082-8ABA-73C9EA963DF7}" type="slidenum">
              <a:rPr kumimoji="1" lang="ja-JP" altLang="en-US" smtClean="0"/>
              <a:t>‹#›</a:t>
            </a:fld>
            <a:endParaRPr kumimoji="1" lang="ja-JP" altLang="en-US"/>
          </a:p>
        </p:txBody>
      </p:sp>
    </p:spTree>
    <p:extLst>
      <p:ext uri="{BB962C8B-B14F-4D97-AF65-F5344CB8AC3E}">
        <p14:creationId xmlns:p14="http://schemas.microsoft.com/office/powerpoint/2010/main" val="29556964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4" userDrawn="1">
          <p15:clr>
            <a:srgbClr val="F26B43"/>
          </p15:clr>
        </p15:guide>
        <p15:guide id="2" pos="2236"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0</a:t>
            </a:fld>
            <a:endParaRPr kumimoji="1" lang="ja-JP" altLang="en-US"/>
          </a:p>
        </p:txBody>
      </p:sp>
    </p:spTree>
    <p:extLst>
      <p:ext uri="{BB962C8B-B14F-4D97-AF65-F5344CB8AC3E}">
        <p14:creationId xmlns:p14="http://schemas.microsoft.com/office/powerpoint/2010/main" val="4054742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10</a:t>
            </a:fld>
            <a:endParaRPr kumimoji="1" lang="ja-JP" altLang="en-US"/>
          </a:p>
        </p:txBody>
      </p:sp>
    </p:spTree>
    <p:extLst>
      <p:ext uri="{BB962C8B-B14F-4D97-AF65-F5344CB8AC3E}">
        <p14:creationId xmlns:p14="http://schemas.microsoft.com/office/powerpoint/2010/main" val="2735886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3354F-949D-AEE6-CCCE-82987BBA5C0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777E2D-B062-FE3E-0F25-4D3A14ACB5BE}"/>
              </a:ext>
            </a:extLst>
          </p:cNvPr>
          <p:cNvSpPr>
            <a:spLocks noGrp="1" noRot="1" noChangeAspect="1"/>
          </p:cNvSpPr>
          <p:nvPr>
            <p:ph type="sldImg"/>
          </p:nvPr>
        </p:nvSpPr>
        <p:spPr>
          <a:xfrm>
            <a:off x="1247775" y="1279525"/>
            <a:ext cx="4603750" cy="3452813"/>
          </a:xfrm>
        </p:spPr>
      </p:sp>
      <p:sp>
        <p:nvSpPr>
          <p:cNvPr id="3" name="ノート プレースホルダー 2">
            <a:extLst>
              <a:ext uri="{FF2B5EF4-FFF2-40B4-BE49-F238E27FC236}">
                <a16:creationId xmlns:a16="http://schemas.microsoft.com/office/drawing/2014/main" id="{42D7EB8D-DEAE-A3B1-5242-17919068DA46}"/>
              </a:ext>
            </a:extLst>
          </p:cNvPr>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a:extLst>
              <a:ext uri="{FF2B5EF4-FFF2-40B4-BE49-F238E27FC236}">
                <a16:creationId xmlns:a16="http://schemas.microsoft.com/office/drawing/2014/main" id="{864699B0-18F4-763B-3EE2-EF1C47CFEBB8}"/>
              </a:ext>
            </a:extLst>
          </p:cNvPr>
          <p:cNvSpPr>
            <a:spLocks noGrp="1"/>
          </p:cNvSpPr>
          <p:nvPr>
            <p:ph type="sldNum" sz="quarter" idx="5"/>
          </p:nvPr>
        </p:nvSpPr>
        <p:spPr/>
        <p:txBody>
          <a:bodyPr/>
          <a:lstStyle/>
          <a:p>
            <a:fld id="{A7A0DE74-9FCA-4082-8ABA-73C9EA963DF7}" type="slidenum">
              <a:rPr kumimoji="1" lang="ja-JP" altLang="en-US" smtClean="0"/>
              <a:t>11</a:t>
            </a:fld>
            <a:endParaRPr kumimoji="1" lang="ja-JP" altLang="en-US"/>
          </a:p>
        </p:txBody>
      </p:sp>
    </p:spTree>
    <p:extLst>
      <p:ext uri="{BB962C8B-B14F-4D97-AF65-F5344CB8AC3E}">
        <p14:creationId xmlns:p14="http://schemas.microsoft.com/office/powerpoint/2010/main" val="3661832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12</a:t>
            </a:fld>
            <a:endParaRPr kumimoji="1" lang="ja-JP" altLang="en-US"/>
          </a:p>
        </p:txBody>
      </p:sp>
    </p:spTree>
    <p:extLst>
      <p:ext uri="{BB962C8B-B14F-4D97-AF65-F5344CB8AC3E}">
        <p14:creationId xmlns:p14="http://schemas.microsoft.com/office/powerpoint/2010/main" val="1448873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13</a:t>
            </a:fld>
            <a:endParaRPr kumimoji="1" lang="ja-JP" altLang="en-US"/>
          </a:p>
        </p:txBody>
      </p:sp>
    </p:spTree>
    <p:extLst>
      <p:ext uri="{BB962C8B-B14F-4D97-AF65-F5344CB8AC3E}">
        <p14:creationId xmlns:p14="http://schemas.microsoft.com/office/powerpoint/2010/main" val="1567409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25</a:t>
            </a:fld>
            <a:endParaRPr kumimoji="1" lang="ja-JP" altLang="en-US"/>
          </a:p>
        </p:txBody>
      </p:sp>
    </p:spTree>
    <p:extLst>
      <p:ext uri="{BB962C8B-B14F-4D97-AF65-F5344CB8AC3E}">
        <p14:creationId xmlns:p14="http://schemas.microsoft.com/office/powerpoint/2010/main" val="3430951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2</a:t>
            </a:fld>
            <a:endParaRPr kumimoji="1" lang="ja-JP" altLang="en-US"/>
          </a:p>
        </p:txBody>
      </p:sp>
    </p:spTree>
    <p:extLst>
      <p:ext uri="{BB962C8B-B14F-4D97-AF65-F5344CB8AC3E}">
        <p14:creationId xmlns:p14="http://schemas.microsoft.com/office/powerpoint/2010/main" val="248373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3</a:t>
            </a:fld>
            <a:endParaRPr kumimoji="1" lang="ja-JP" altLang="en-US"/>
          </a:p>
        </p:txBody>
      </p:sp>
    </p:spTree>
    <p:extLst>
      <p:ext uri="{BB962C8B-B14F-4D97-AF65-F5344CB8AC3E}">
        <p14:creationId xmlns:p14="http://schemas.microsoft.com/office/powerpoint/2010/main" val="2393382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4</a:t>
            </a:fld>
            <a:endParaRPr kumimoji="1" lang="ja-JP" altLang="en-US"/>
          </a:p>
        </p:txBody>
      </p:sp>
    </p:spTree>
    <p:extLst>
      <p:ext uri="{BB962C8B-B14F-4D97-AF65-F5344CB8AC3E}">
        <p14:creationId xmlns:p14="http://schemas.microsoft.com/office/powerpoint/2010/main" val="3105490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5</a:t>
            </a:fld>
            <a:endParaRPr kumimoji="1" lang="ja-JP" altLang="en-US"/>
          </a:p>
        </p:txBody>
      </p:sp>
    </p:spTree>
    <p:extLst>
      <p:ext uri="{BB962C8B-B14F-4D97-AF65-F5344CB8AC3E}">
        <p14:creationId xmlns:p14="http://schemas.microsoft.com/office/powerpoint/2010/main" val="2091535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6</a:t>
            </a:fld>
            <a:endParaRPr kumimoji="1" lang="ja-JP" altLang="en-US"/>
          </a:p>
        </p:txBody>
      </p:sp>
    </p:spTree>
    <p:extLst>
      <p:ext uri="{BB962C8B-B14F-4D97-AF65-F5344CB8AC3E}">
        <p14:creationId xmlns:p14="http://schemas.microsoft.com/office/powerpoint/2010/main" val="3771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7</a:t>
            </a:fld>
            <a:endParaRPr kumimoji="1" lang="ja-JP" altLang="en-US"/>
          </a:p>
        </p:txBody>
      </p:sp>
    </p:spTree>
    <p:extLst>
      <p:ext uri="{BB962C8B-B14F-4D97-AF65-F5344CB8AC3E}">
        <p14:creationId xmlns:p14="http://schemas.microsoft.com/office/powerpoint/2010/main" val="123564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8</a:t>
            </a:fld>
            <a:endParaRPr kumimoji="1" lang="ja-JP" altLang="en-US"/>
          </a:p>
        </p:txBody>
      </p:sp>
    </p:spTree>
    <p:extLst>
      <p:ext uri="{BB962C8B-B14F-4D97-AF65-F5344CB8AC3E}">
        <p14:creationId xmlns:p14="http://schemas.microsoft.com/office/powerpoint/2010/main" val="3317811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9</a:t>
            </a:fld>
            <a:endParaRPr kumimoji="1" lang="ja-JP" altLang="en-US"/>
          </a:p>
        </p:txBody>
      </p:sp>
    </p:spTree>
    <p:extLst>
      <p:ext uri="{BB962C8B-B14F-4D97-AF65-F5344CB8AC3E}">
        <p14:creationId xmlns:p14="http://schemas.microsoft.com/office/powerpoint/2010/main" val="1099671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1718142063"/>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CBCFF">
                        <a:alpha val="89804"/>
                      </a:srgbClr>
                    </a:solidFill>
                  </a:tcPr>
                </a:tc>
                <a:extLst>
                  <a:ext uri="{0D108BD9-81ED-4DB2-BD59-A6C34878D82A}">
                    <a16:rowId xmlns:a16="http://schemas.microsoft.com/office/drawing/2014/main" val="10000"/>
                  </a:ext>
                </a:extLst>
              </a:tr>
            </a:tbl>
          </a:graphicData>
        </a:graphic>
      </p:graphicFrame>
      <p:sp>
        <p:nvSpPr>
          <p:cNvPr id="4" name="スライド番号プレースホルダー 5">
            <a:extLst>
              <a:ext uri="{FF2B5EF4-FFF2-40B4-BE49-F238E27FC236}">
                <a16:creationId xmlns:a16="http://schemas.microsoft.com/office/drawing/2014/main" id="{647AFF19-6FFB-5E36-0790-BAE5BF5A527F}"/>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0DB4B848-A046-604A-8CD6-7848CDB38A78}"/>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3794043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E47423B-3FD6-00ED-3E9F-F90505D12713}"/>
              </a:ext>
            </a:extLst>
          </p:cNvPr>
          <p:cNvGraphicFramePr>
            <a:graphicFrameLocks noGrp="1"/>
          </p:cNvGraphicFramePr>
          <p:nvPr userDrawn="1">
            <p:extLst>
              <p:ext uri="{D42A27DB-BD31-4B8C-83A1-F6EECF244321}">
                <p14:modId xmlns:p14="http://schemas.microsoft.com/office/powerpoint/2010/main" val="2422834328"/>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695F3"/>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A8654188-260B-357F-9D7D-339F100875AB}"/>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8569584A-794E-115E-C58D-1D96463FA284}"/>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941107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A9A76BBB-E4E9-7F23-32ED-98905272171F}"/>
              </a:ext>
            </a:extLst>
          </p:cNvPr>
          <p:cNvGraphicFramePr>
            <a:graphicFrameLocks noGrp="1"/>
          </p:cNvGraphicFramePr>
          <p:nvPr userDrawn="1">
            <p:extLst>
              <p:ext uri="{D42A27DB-BD31-4B8C-83A1-F6EECF244321}">
                <p14:modId xmlns:p14="http://schemas.microsoft.com/office/powerpoint/2010/main" val="3694899511"/>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4ABF4"/>
                    </a:solidFill>
                  </a:tcPr>
                </a:tc>
                <a:extLst>
                  <a:ext uri="{0D108BD9-81ED-4DB2-BD59-A6C34878D82A}">
                    <a16:rowId xmlns:a16="http://schemas.microsoft.com/office/drawing/2014/main" val="10000"/>
                  </a:ext>
                </a:extLst>
              </a:tr>
            </a:tbl>
          </a:graphicData>
        </a:graphic>
      </p:graphicFrame>
      <p:sp>
        <p:nvSpPr>
          <p:cNvPr id="4" name="スライド番号プレースホルダー 5">
            <a:extLst>
              <a:ext uri="{FF2B5EF4-FFF2-40B4-BE49-F238E27FC236}">
                <a16:creationId xmlns:a16="http://schemas.microsoft.com/office/drawing/2014/main" id="{E8E11968-E7F2-1943-116E-99C520D49D00}"/>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B43D98F4-E838-9CA2-83EE-C725EEC5221F}"/>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1189909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C54AE6E5-F43C-F9C1-BAF0-90DBFC4DEA64}"/>
              </a:ext>
            </a:extLst>
          </p:cNvPr>
          <p:cNvGraphicFramePr>
            <a:graphicFrameLocks noGrp="1"/>
          </p:cNvGraphicFramePr>
          <p:nvPr userDrawn="1">
            <p:extLst>
              <p:ext uri="{D42A27DB-BD31-4B8C-83A1-F6EECF244321}">
                <p14:modId xmlns:p14="http://schemas.microsoft.com/office/powerpoint/2010/main" val="1789160504"/>
              </p:ext>
            </p:extLst>
          </p:nvPr>
        </p:nvGraphicFramePr>
        <p:xfrm>
          <a:off x="0" y="2"/>
          <a:ext cx="9144000" cy="50400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08761"/>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2E34693A-4FB7-2E48-BC56-30DA41429C73}"/>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ED6F95C5-B038-BA7F-AB9E-2854C28B2E3F}"/>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143582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3854755098"/>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08761">
                        <a:alpha val="69804"/>
                      </a:srgbClr>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66F654AF-32CF-9F79-8845-8B6AE975E659}"/>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7E7AEB27-2275-7923-5824-5A7F6D5D8E9C}"/>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05623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1695920733"/>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3D59B">
                        <a:alpha val="89804"/>
                      </a:srgbClr>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6F92A669-78D7-B3F6-4460-1156A3001D31}"/>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EFD4C538-8272-4084-AE03-892BDDF803D2}"/>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191440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3857310501"/>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695F3">
                        <a:alpha val="89804"/>
                      </a:srgbClr>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AF19E3C8-69C1-23D0-E702-779067CE2A4E}"/>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247CEE6C-7DA2-4D51-08FC-4DF879D93EEC}"/>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1639942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AF19E3C8-69C1-23D0-E702-779067CE2A4E}"/>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247CEE6C-7DA2-4D51-08FC-4DF879D93EEC}"/>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graphicFrame>
        <p:nvGraphicFramePr>
          <p:cNvPr id="4" name="表 3">
            <a:extLst>
              <a:ext uri="{FF2B5EF4-FFF2-40B4-BE49-F238E27FC236}">
                <a16:creationId xmlns:a16="http://schemas.microsoft.com/office/drawing/2014/main" id="{3246C480-B887-6BC8-6648-854D8552D3D8}"/>
              </a:ext>
            </a:extLst>
          </p:cNvPr>
          <p:cNvGraphicFramePr>
            <a:graphicFrameLocks noGrp="1"/>
          </p:cNvGraphicFramePr>
          <p:nvPr userDrawn="1">
            <p:extLst>
              <p:ext uri="{D42A27DB-BD31-4B8C-83A1-F6EECF244321}">
                <p14:modId xmlns:p14="http://schemas.microsoft.com/office/powerpoint/2010/main" val="3096197580"/>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4ABF4">
                        <a:alpha val="89804"/>
                      </a:srgb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2879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A1395E1C-833B-E8E2-38B7-5BB88CB81651}"/>
              </a:ext>
            </a:extLst>
          </p:cNvPr>
          <p:cNvGraphicFramePr>
            <a:graphicFrameLocks noGrp="1"/>
          </p:cNvGraphicFramePr>
          <p:nvPr userDrawn="1">
            <p:extLst>
              <p:ext uri="{D42A27DB-BD31-4B8C-83A1-F6EECF244321}">
                <p14:modId xmlns:p14="http://schemas.microsoft.com/office/powerpoint/2010/main" val="3413814576"/>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pic>
        <p:nvPicPr>
          <p:cNvPr id="2" name="図 1" descr="テキスト&#10;&#10;自動的に生成された説明">
            <a:extLst>
              <a:ext uri="{FF2B5EF4-FFF2-40B4-BE49-F238E27FC236}">
                <a16:creationId xmlns:a16="http://schemas.microsoft.com/office/drawing/2014/main" id="{9AAB66AA-3689-0204-1E6A-098262240474}"/>
              </a:ext>
            </a:extLst>
          </p:cNvPr>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230621" y="6538450"/>
            <a:ext cx="915321" cy="288000"/>
          </a:xfrm>
          <a:prstGeom prst="rect">
            <a:avLst/>
          </a:prstGeom>
        </p:spPr>
      </p:pic>
      <p:sp>
        <p:nvSpPr>
          <p:cNvPr id="3" name="テキスト ボックス 2">
            <a:extLst>
              <a:ext uri="{FF2B5EF4-FFF2-40B4-BE49-F238E27FC236}">
                <a16:creationId xmlns:a16="http://schemas.microsoft.com/office/drawing/2014/main" id="{E04A9529-DE79-6362-CB6E-E928E689AE15}"/>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77603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graphicFrame>
        <p:nvGraphicFramePr>
          <p:cNvPr id="10" name="表 9">
            <a:extLst>
              <a:ext uri="{FF2B5EF4-FFF2-40B4-BE49-F238E27FC236}">
                <a16:creationId xmlns:a16="http://schemas.microsoft.com/office/drawing/2014/main" id="{AF51E5E3-5DAD-17DA-5C3A-374231410517}"/>
              </a:ext>
            </a:extLst>
          </p:cNvPr>
          <p:cNvGraphicFramePr>
            <a:graphicFrameLocks noGrp="1"/>
          </p:cNvGraphicFramePr>
          <p:nvPr userDrawn="1">
            <p:extLst>
              <p:ext uri="{D42A27DB-BD31-4B8C-83A1-F6EECF244321}">
                <p14:modId xmlns:p14="http://schemas.microsoft.com/office/powerpoint/2010/main" val="3188082404"/>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CBCFF"/>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9C75EC74-53FF-23AD-6EB8-9E987B0A4927}"/>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2084E558-F6DD-EB56-CA88-25F553C09DC1}"/>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1384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E47423B-3FD6-00ED-3E9F-F90505D12713}"/>
              </a:ext>
            </a:extLst>
          </p:cNvPr>
          <p:cNvGraphicFramePr>
            <a:graphicFrameLocks noGrp="1"/>
          </p:cNvGraphicFramePr>
          <p:nvPr userDrawn="1">
            <p:extLst>
              <p:ext uri="{D42A27DB-BD31-4B8C-83A1-F6EECF244321}">
                <p14:modId xmlns:p14="http://schemas.microsoft.com/office/powerpoint/2010/main" val="1442064937"/>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08761"/>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AF452554-28ED-FB25-957F-4621ECDA0847}"/>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BDB319B1-40B8-ACF7-BA19-6183DD4692E4}"/>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846548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E47423B-3FD6-00ED-3E9F-F90505D12713}"/>
              </a:ext>
            </a:extLst>
          </p:cNvPr>
          <p:cNvGraphicFramePr>
            <a:graphicFrameLocks noGrp="1"/>
          </p:cNvGraphicFramePr>
          <p:nvPr userDrawn="1">
            <p:extLst>
              <p:ext uri="{D42A27DB-BD31-4B8C-83A1-F6EECF244321}">
                <p14:modId xmlns:p14="http://schemas.microsoft.com/office/powerpoint/2010/main" val="3524762888"/>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3D59B"/>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F016D14F-40CF-36C2-EA79-4FB7216BA6A4}"/>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8F0CC598-0919-4656-A6A3-87C3DCB8C2C7}"/>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914555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78155"/>
      </p:ext>
    </p:extLst>
  </p:cSld>
  <p:clrMap bg1="lt1" tx1="dk1" bg2="lt2" tx2="dk2" accent1="accent1" accent2="accent2" accent3="accent3" accent4="accent4" accent5="accent5" accent6="accent6" hlink="hlink" folHlink="folHlink"/>
  <p:sldLayoutIdLst>
    <p:sldLayoutId id="2147483665" r:id="rId1"/>
    <p:sldLayoutId id="2147483678" r:id="rId2"/>
    <p:sldLayoutId id="2147483677" r:id="rId3"/>
    <p:sldLayoutId id="2147483676" r:id="rId4"/>
    <p:sldLayoutId id="2147483755"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679797"/>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94150"/>
      </p:ext>
    </p:extLst>
  </p:cSld>
  <p:clrMap bg1="lt1" tx1="dk1" bg2="lt2" tx2="dk2" accent1="accent1" accent2="accent2" accent3="accent3" accent4="accent4" accent5="accent5" accent6="accent6" hlink="hlink" folHlink="folHlink"/>
  <p:sldLayoutIdLst>
    <p:sldLayoutId id="2147483752" r:id="rId1"/>
    <p:sldLayoutId id="2147483661" r:id="rId2"/>
    <p:sldLayoutId id="2147483662" r:id="rId3"/>
    <p:sldLayoutId id="2147483663" r:id="rId4"/>
    <p:sldLayoutId id="2147483756" r:id="rId5"/>
    <p:sldLayoutId id="2147483660"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キスト が含まれている画像&#10;&#10;自動的に生成された説明">
            <a:extLst>
              <a:ext uri="{FF2B5EF4-FFF2-40B4-BE49-F238E27FC236}">
                <a16:creationId xmlns:a16="http://schemas.microsoft.com/office/drawing/2014/main" id="{82425DB7-37F8-875B-8867-7F6B751E2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700" y="3563189"/>
            <a:ext cx="2424600" cy="2224800"/>
          </a:xfrm>
          <a:prstGeom prst="rect">
            <a:avLst/>
          </a:prstGeom>
          <a:ln>
            <a:solidFill>
              <a:schemeClr val="bg1"/>
            </a:solidFill>
          </a:ln>
        </p:spPr>
      </p:pic>
      <p:sp>
        <p:nvSpPr>
          <p:cNvPr id="6" name="テキスト ボックス 5">
            <a:extLst>
              <a:ext uri="{FF2B5EF4-FFF2-40B4-BE49-F238E27FC236}">
                <a16:creationId xmlns:a16="http://schemas.microsoft.com/office/drawing/2014/main" id="{E8A3FFA1-043F-586E-1987-02608FC6F3F2}"/>
              </a:ext>
            </a:extLst>
          </p:cNvPr>
          <p:cNvSpPr txBox="1"/>
          <p:nvPr/>
        </p:nvSpPr>
        <p:spPr>
          <a:xfrm>
            <a:off x="7780980" y="280817"/>
            <a:ext cx="1255070" cy="373226"/>
          </a:xfrm>
          <a:prstGeom prst="rect">
            <a:avLst/>
          </a:prstGeom>
          <a:noFill/>
        </p:spPr>
        <p:txBody>
          <a:bodyPr wrap="square" lIns="36000" tIns="72000" rIns="36000" bIns="72000">
            <a:spAutoFit/>
          </a:bodyPr>
          <a:lstStyle/>
          <a:p>
            <a:pPr algn="ctr">
              <a:lnSpc>
                <a:spcPts val="2100"/>
              </a:lnSpc>
            </a:pPr>
            <a:r>
              <a:rPr lang="ja-JP" altLang="en-US" sz="1400" b="1" dirty="0">
                <a:solidFill>
                  <a:schemeClr val="bg1"/>
                </a:solidFill>
                <a:latin typeface="BIZ UDPゴシック" panose="020B0400000000000000" pitchFamily="50" charset="-128"/>
                <a:ea typeface="BIZ UDPゴシック" panose="020B0400000000000000" pitchFamily="50" charset="-128"/>
              </a:rPr>
              <a:t>社会人向け</a:t>
            </a:r>
          </a:p>
        </p:txBody>
      </p:sp>
      <p:sp>
        <p:nvSpPr>
          <p:cNvPr id="2" name="テキスト ボックス 1">
            <a:extLst>
              <a:ext uri="{FF2B5EF4-FFF2-40B4-BE49-F238E27FC236}">
                <a16:creationId xmlns:a16="http://schemas.microsoft.com/office/drawing/2014/main" id="{C1363CD8-F1D7-7AA3-DC14-2FBA4F0ABBE9}"/>
              </a:ext>
            </a:extLst>
          </p:cNvPr>
          <p:cNvSpPr txBox="1"/>
          <p:nvPr/>
        </p:nvSpPr>
        <p:spPr>
          <a:xfrm>
            <a:off x="789710" y="1819405"/>
            <a:ext cx="7564581" cy="811367"/>
          </a:xfrm>
          <a:prstGeom prst="rect">
            <a:avLst/>
          </a:prstGeom>
          <a:noFill/>
        </p:spPr>
        <p:txBody>
          <a:bodyPr wrap="square" lIns="36000" tIns="36000" rIns="36000" bIns="36000">
            <a:spAutoFit/>
          </a:bodyPr>
          <a:lstStyle/>
          <a:p>
            <a:pPr algn="ctr"/>
            <a:r>
              <a:rPr lang="ja-JP" altLang="en-US" sz="4800" b="1" dirty="0">
                <a:solidFill>
                  <a:schemeClr val="bg1"/>
                </a:solidFill>
                <a:latin typeface="BIZ UDPゴシック" panose="020B0400000000000000" pitchFamily="50" charset="-128"/>
                <a:ea typeface="BIZ UDPゴシック" panose="020B0400000000000000" pitchFamily="50" charset="-128"/>
              </a:rPr>
              <a:t>ネットトラブル（定期購入）</a:t>
            </a:r>
          </a:p>
        </p:txBody>
      </p:sp>
    </p:spTree>
    <p:extLst>
      <p:ext uri="{BB962C8B-B14F-4D97-AF65-F5344CB8AC3E}">
        <p14:creationId xmlns:p14="http://schemas.microsoft.com/office/powerpoint/2010/main" val="203507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C0B0AC15-06B8-F9E1-FF8F-0548707FB6B7}"/>
              </a:ext>
            </a:extLst>
          </p:cNvPr>
          <p:cNvGraphicFramePr>
            <a:graphicFrameLocks noGrp="1"/>
          </p:cNvGraphicFramePr>
          <p:nvPr>
            <p:extLst>
              <p:ext uri="{D42A27DB-BD31-4B8C-83A1-F6EECF244321}">
                <p14:modId xmlns:p14="http://schemas.microsoft.com/office/powerpoint/2010/main" val="2929731357"/>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8/9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descr="QR コード&#10;&#10;低い精度で自動的に生成された説明">
            <a:extLst>
              <a:ext uri="{FF2B5EF4-FFF2-40B4-BE49-F238E27FC236}">
                <a16:creationId xmlns:a16="http://schemas.microsoft.com/office/drawing/2014/main" id="{D4D8329E-2899-0951-87AD-465531947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3865863"/>
          </a:xfrm>
          <a:prstGeom prst="rect">
            <a:avLst/>
          </a:prstGeom>
        </p:spPr>
      </p:pic>
    </p:spTree>
    <p:extLst>
      <p:ext uri="{BB962C8B-B14F-4D97-AF65-F5344CB8AC3E}">
        <p14:creationId xmlns:p14="http://schemas.microsoft.com/office/powerpoint/2010/main" val="3700687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48202882-79DC-5062-4C8B-F9ED2D1861FB}"/>
              </a:ext>
            </a:extLst>
          </p:cNvPr>
          <p:cNvGraphicFramePr>
            <a:graphicFrameLocks noGrp="1"/>
          </p:cNvGraphicFramePr>
          <p:nvPr>
            <p:extLst>
              <p:ext uri="{D42A27DB-BD31-4B8C-83A1-F6EECF244321}">
                <p14:modId xmlns:p14="http://schemas.microsoft.com/office/powerpoint/2010/main" val="67557013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9/9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8" name="図 7" descr="テキスト&#10;&#10;自動的に生成された説明">
            <a:extLst>
              <a:ext uri="{FF2B5EF4-FFF2-40B4-BE49-F238E27FC236}">
                <a16:creationId xmlns:a16="http://schemas.microsoft.com/office/drawing/2014/main" id="{D9132D3B-47E3-4E80-6FDC-D2FF977D2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3538642"/>
          </a:xfrm>
          <a:prstGeom prst="rect">
            <a:avLst/>
          </a:prstGeom>
        </p:spPr>
      </p:pic>
    </p:spTree>
    <p:extLst>
      <p:ext uri="{BB962C8B-B14F-4D97-AF65-F5344CB8AC3E}">
        <p14:creationId xmlns:p14="http://schemas.microsoft.com/office/powerpoint/2010/main" val="2721208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2D6C8-0FCA-E605-B35B-A51AB2D8BBC2}"/>
            </a:ext>
          </a:extLst>
        </p:cNvPr>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156EF9A8-F179-A8F3-A659-E4BCD6519B0F}"/>
              </a:ext>
            </a:extLst>
          </p:cNvPr>
          <p:cNvGrpSpPr/>
          <p:nvPr/>
        </p:nvGrpSpPr>
        <p:grpSpPr>
          <a:xfrm>
            <a:off x="3672000" y="640406"/>
            <a:ext cx="1800000" cy="510832"/>
            <a:chOff x="3609000" y="753420"/>
            <a:chExt cx="1800000" cy="510832"/>
          </a:xfrm>
        </p:grpSpPr>
        <p:grpSp>
          <p:nvGrpSpPr>
            <p:cNvPr id="3" name="グループ化 2">
              <a:extLst>
                <a:ext uri="{FF2B5EF4-FFF2-40B4-BE49-F238E27FC236}">
                  <a16:creationId xmlns:a16="http://schemas.microsoft.com/office/drawing/2014/main" id="{39740596-29EE-87DC-D0E4-FC64C86127FF}"/>
                </a:ext>
              </a:extLst>
            </p:cNvPr>
            <p:cNvGrpSpPr/>
            <p:nvPr/>
          </p:nvGrpSpPr>
          <p:grpSpPr>
            <a:xfrm>
              <a:off x="3609000" y="1120252"/>
              <a:ext cx="1800000" cy="144000"/>
              <a:chOff x="1308006" y="8177730"/>
              <a:chExt cx="4359368" cy="345540"/>
            </a:xfrm>
          </p:grpSpPr>
          <p:sp>
            <p:nvSpPr>
              <p:cNvPr id="4" name="フリーフォーム: 図形 3">
                <a:extLst>
                  <a:ext uri="{FF2B5EF4-FFF2-40B4-BE49-F238E27FC236}">
                    <a16:creationId xmlns:a16="http://schemas.microsoft.com/office/drawing/2014/main" id="{B698B5D5-78BA-18E8-FD7F-F7BC261E0D60}"/>
                  </a:ext>
                </a:extLst>
              </p:cNvPr>
              <p:cNvSpPr/>
              <p:nvPr/>
            </p:nvSpPr>
            <p:spPr>
              <a:xfrm>
                <a:off x="2964850" y="8177730"/>
                <a:ext cx="1045680" cy="345540"/>
              </a:xfrm>
              <a:custGeom>
                <a:avLst/>
                <a:gdLst>
                  <a:gd name="connsiteX0" fmla="*/ -224 w 5676900"/>
                  <a:gd name="connsiteY0" fmla="*/ -237 h 2047875"/>
                  <a:gd name="connsiteX1" fmla="*/ 1419001 w 5676900"/>
                  <a:gd name="connsiteY1" fmla="*/ -237 h 2047875"/>
                  <a:gd name="connsiteX2" fmla="*/ 2838226 w 5676900"/>
                  <a:gd name="connsiteY2" fmla="*/ 2047638 h 2047875"/>
                  <a:gd name="connsiteX3" fmla="*/ 4257451 w 5676900"/>
                  <a:gd name="connsiteY3" fmla="*/ -237 h 2047875"/>
                  <a:gd name="connsiteX4" fmla="*/ 5676676 w 5676900"/>
                  <a:gd name="connsiteY4" fmla="*/ -237 h 204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00" h="2047875">
                    <a:moveTo>
                      <a:pt x="-224" y="-237"/>
                    </a:moveTo>
                    <a:lnTo>
                      <a:pt x="1419001" y="-237"/>
                    </a:lnTo>
                    <a:lnTo>
                      <a:pt x="2838226" y="2047638"/>
                    </a:lnTo>
                    <a:lnTo>
                      <a:pt x="4257451" y="-237"/>
                    </a:lnTo>
                    <a:lnTo>
                      <a:pt x="5676676" y="-237"/>
                    </a:lnTo>
                  </a:path>
                </a:pathLst>
              </a:custGeom>
              <a:noFill/>
              <a:ln w="28575" cap="rnd">
                <a:solidFill>
                  <a:srgbClr val="155CAF"/>
                </a:solidFill>
                <a:prstDash val="solid"/>
                <a:round/>
              </a:ln>
            </p:spPr>
            <p:txBody>
              <a:bodyPr rtlCol="0" anchor="ctr"/>
              <a:lstStyle/>
              <a:p>
                <a:endParaRPr lang="ja-JP" altLang="en-US">
                  <a:solidFill>
                    <a:srgbClr val="00B0F0"/>
                  </a:solidFill>
                </a:endParaRPr>
              </a:p>
            </p:txBody>
          </p:sp>
          <p:cxnSp>
            <p:nvCxnSpPr>
              <p:cNvPr id="6" name="直線コネクタ 5">
                <a:extLst>
                  <a:ext uri="{FF2B5EF4-FFF2-40B4-BE49-F238E27FC236}">
                    <a16:creationId xmlns:a16="http://schemas.microsoft.com/office/drawing/2014/main" id="{9B9FBD50-D6E5-0270-48CE-00EB0E894C93}"/>
                  </a:ext>
                </a:extLst>
              </p:cNvPr>
              <p:cNvCxnSpPr>
                <a:cxnSpLocks/>
              </p:cNvCxnSpPr>
              <p:nvPr/>
            </p:nvCxnSpPr>
            <p:spPr>
              <a:xfrm>
                <a:off x="1308006" y="8177730"/>
                <a:ext cx="1655659" cy="0"/>
              </a:xfrm>
              <a:prstGeom prst="line">
                <a:avLst/>
              </a:prstGeom>
              <a:ln w="28575" cap="rnd">
                <a:solidFill>
                  <a:srgbClr val="155CAF"/>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6F22F370-096F-A145-F386-EA77238C99F7}"/>
                  </a:ext>
                </a:extLst>
              </p:cNvPr>
              <p:cNvCxnSpPr/>
              <p:nvPr/>
            </p:nvCxnSpPr>
            <p:spPr>
              <a:xfrm>
                <a:off x="4011715" y="8177730"/>
                <a:ext cx="1655659" cy="0"/>
              </a:xfrm>
              <a:prstGeom prst="line">
                <a:avLst/>
              </a:prstGeom>
              <a:ln w="28575">
                <a:solidFill>
                  <a:srgbClr val="155CAF"/>
                </a:solidFill>
              </a:ln>
            </p:spPr>
            <p:style>
              <a:lnRef idx="1">
                <a:schemeClr val="accent1"/>
              </a:lnRef>
              <a:fillRef idx="0">
                <a:schemeClr val="accent1"/>
              </a:fillRef>
              <a:effectRef idx="0">
                <a:schemeClr val="accent1"/>
              </a:effectRef>
              <a:fontRef idx="minor">
                <a:schemeClr val="tx1"/>
              </a:fontRef>
            </p:style>
          </p:cxnSp>
        </p:grpSp>
        <p:cxnSp>
          <p:nvCxnSpPr>
            <p:cNvPr id="12" name="直線コネクタ 11">
              <a:extLst>
                <a:ext uri="{FF2B5EF4-FFF2-40B4-BE49-F238E27FC236}">
                  <a16:creationId xmlns:a16="http://schemas.microsoft.com/office/drawing/2014/main" id="{0A8774FC-DF4C-EEAD-3C21-3707D297B94D}"/>
                </a:ext>
              </a:extLst>
            </p:cNvPr>
            <p:cNvCxnSpPr>
              <a:cxnSpLocks/>
            </p:cNvCxnSpPr>
            <p:nvPr/>
          </p:nvCxnSpPr>
          <p:spPr>
            <a:xfrm>
              <a:off x="3609000" y="753420"/>
              <a:ext cx="1800000" cy="0"/>
            </a:xfrm>
            <a:prstGeom prst="line">
              <a:avLst/>
            </a:prstGeom>
            <a:ln w="28575" cap="rnd">
              <a:solidFill>
                <a:srgbClr val="155CAF"/>
              </a:solidFill>
              <a:round/>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78F1D40A-3F79-EA7C-C16C-8659CE451C42}"/>
                </a:ext>
              </a:extLst>
            </p:cNvPr>
            <p:cNvSpPr txBox="1"/>
            <p:nvPr/>
          </p:nvSpPr>
          <p:spPr>
            <a:xfrm>
              <a:off x="3609000" y="773968"/>
              <a:ext cx="1800000" cy="300522"/>
            </a:xfrm>
            <a:prstGeom prst="rect">
              <a:avLst/>
            </a:prstGeom>
            <a:noFill/>
          </p:spPr>
          <p:txBody>
            <a:bodyPr wrap="square" lIns="0" tIns="36000" rIns="0" bIns="36000" rtlCol="0">
              <a:spAutoFit/>
            </a:bodyPr>
            <a:lstStyle/>
            <a:p>
              <a:pPr algn="ctr">
                <a:lnSpc>
                  <a:spcPts val="2100"/>
                </a:lnSpc>
              </a:pPr>
              <a:r>
                <a:rPr lang="ja-JP" altLang="en-US" sz="1400" b="1" dirty="0">
                  <a:solidFill>
                    <a:srgbClr val="155CAF"/>
                  </a:solidFill>
                  <a:latin typeface="BIZ UDPゴシック" panose="020B0400000000000000" pitchFamily="50" charset="-128"/>
                  <a:ea typeface="BIZ UDPゴシック" panose="020B0400000000000000" pitchFamily="50" charset="-128"/>
                </a:rPr>
                <a:t>振り返り問題</a:t>
              </a:r>
              <a:endParaRPr kumimoji="1" lang="ja-JP" altLang="en-US" sz="1400" b="1" dirty="0">
                <a:solidFill>
                  <a:srgbClr val="155CAF"/>
                </a:solidFill>
                <a:latin typeface="BIZ UDPゴシック" panose="020B0400000000000000" pitchFamily="50" charset="-128"/>
                <a:ea typeface="BIZ UDPゴシック" panose="020B0400000000000000" pitchFamily="50" charset="-128"/>
              </a:endParaRPr>
            </a:p>
          </p:txBody>
        </p:sp>
      </p:grpSp>
      <p:grpSp>
        <p:nvGrpSpPr>
          <p:cNvPr id="5" name="グループ化 4">
            <a:extLst>
              <a:ext uri="{FF2B5EF4-FFF2-40B4-BE49-F238E27FC236}">
                <a16:creationId xmlns:a16="http://schemas.microsoft.com/office/drawing/2014/main" id="{22ACE461-A77A-BD6D-E7A4-DA4BB1C6710C}"/>
              </a:ext>
            </a:extLst>
          </p:cNvPr>
          <p:cNvGrpSpPr/>
          <p:nvPr/>
        </p:nvGrpSpPr>
        <p:grpSpPr>
          <a:xfrm>
            <a:off x="375069" y="1286059"/>
            <a:ext cx="8393863" cy="782898"/>
            <a:chOff x="375069" y="1286059"/>
            <a:chExt cx="8393863" cy="782898"/>
          </a:xfrm>
        </p:grpSpPr>
        <p:grpSp>
          <p:nvGrpSpPr>
            <p:cNvPr id="2" name="グループ化 1">
              <a:extLst>
                <a:ext uri="{FF2B5EF4-FFF2-40B4-BE49-F238E27FC236}">
                  <a16:creationId xmlns:a16="http://schemas.microsoft.com/office/drawing/2014/main" id="{DCF0C780-5E6A-01AB-A4FB-022BB0188601}"/>
                </a:ext>
              </a:extLst>
            </p:cNvPr>
            <p:cNvGrpSpPr/>
            <p:nvPr/>
          </p:nvGrpSpPr>
          <p:grpSpPr>
            <a:xfrm>
              <a:off x="375069" y="1317508"/>
              <a:ext cx="720000" cy="720000"/>
              <a:chOff x="375069" y="1317508"/>
              <a:chExt cx="720000" cy="720000"/>
            </a:xfrm>
          </p:grpSpPr>
          <p:sp>
            <p:nvSpPr>
              <p:cNvPr id="35" name="四角形: 角を丸くする 34">
                <a:extLst>
                  <a:ext uri="{FF2B5EF4-FFF2-40B4-BE49-F238E27FC236}">
                    <a16:creationId xmlns:a16="http://schemas.microsoft.com/office/drawing/2014/main" id="{DD87FDCC-6A0A-08D3-C0A4-1DCE34DCD8E4}"/>
                  </a:ext>
                </a:extLst>
              </p:cNvPr>
              <p:cNvSpPr/>
              <p:nvPr/>
            </p:nvSpPr>
            <p:spPr>
              <a:xfrm>
                <a:off x="375069" y="1317508"/>
                <a:ext cx="720000" cy="720000"/>
              </a:xfrm>
              <a:prstGeom prst="roundRect">
                <a:avLst/>
              </a:prstGeom>
              <a:solidFill>
                <a:schemeClr val="bg1">
                  <a:lumMod val="95000"/>
                </a:schemeClr>
              </a:solidFill>
              <a:ln w="57150">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1A712617-45B7-7466-9615-DA82F12D7526}"/>
                  </a:ext>
                </a:extLst>
              </p:cNvPr>
              <p:cNvSpPr txBox="1"/>
              <p:nvPr/>
            </p:nvSpPr>
            <p:spPr>
              <a:xfrm>
                <a:off x="467941" y="1329890"/>
                <a:ext cx="534256" cy="618503"/>
              </a:xfrm>
              <a:prstGeom prst="rect">
                <a:avLst/>
              </a:prstGeom>
              <a:noFill/>
            </p:spPr>
            <p:txBody>
              <a:bodyPr wrap="square" lIns="0" tIns="0" rIns="0" bIns="0" rtlCol="0">
                <a:spAutoFit/>
              </a:bodyPr>
              <a:lstStyle/>
              <a:p>
                <a:pPr algn="ctr">
                  <a:lnSpc>
                    <a:spcPts val="5700"/>
                  </a:lnSpc>
                </a:pPr>
                <a:r>
                  <a:rPr kumimoji="1" lang="ja-JP" altLang="en-US" sz="3800" b="1" dirty="0">
                    <a:solidFill>
                      <a:srgbClr val="FF6600"/>
                    </a:solidFill>
                    <a:latin typeface="BIZ UDPゴシック" panose="020B0400000000000000" pitchFamily="50" charset="-128"/>
                    <a:ea typeface="BIZ UDPゴシック" panose="020B0400000000000000" pitchFamily="50" charset="-128"/>
                  </a:rPr>
                  <a:t>問</a:t>
                </a:r>
              </a:p>
            </p:txBody>
          </p:sp>
        </p:grpSp>
        <p:sp>
          <p:nvSpPr>
            <p:cNvPr id="25" name="テキスト ボックス 24">
              <a:extLst>
                <a:ext uri="{FF2B5EF4-FFF2-40B4-BE49-F238E27FC236}">
                  <a16:creationId xmlns:a16="http://schemas.microsoft.com/office/drawing/2014/main" id="{E8510548-D1A8-20A3-72D8-38E6BE03CF89}"/>
                </a:ext>
              </a:extLst>
            </p:cNvPr>
            <p:cNvSpPr txBox="1"/>
            <p:nvPr/>
          </p:nvSpPr>
          <p:spPr>
            <a:xfrm>
              <a:off x="1207007" y="1286059"/>
              <a:ext cx="7561925" cy="782898"/>
            </a:xfrm>
            <a:prstGeom prst="rect">
              <a:avLst/>
            </a:prstGeom>
            <a:noFill/>
          </p:spPr>
          <p:txBody>
            <a:bodyPr wrap="square" lIns="36000" tIns="36000" rIns="36000" bIns="36000" anchor="t" anchorCtr="0">
              <a:spAutoFit/>
            </a:bodyPr>
            <a:lstStyle/>
            <a:p>
              <a:pPr algn="just">
                <a:lnSpc>
                  <a:spcPts val="3000"/>
                </a:lnSpc>
              </a:pPr>
              <a:r>
                <a:rPr lang="ja-JP" altLang="en-US" sz="2000" b="1" dirty="0">
                  <a:latin typeface="BIZ UDPゴシック" panose="020B0400000000000000" pitchFamily="50" charset="-128"/>
                  <a:ea typeface="BIZ UDPゴシック" panose="020B0400000000000000" pitchFamily="50" charset="-128"/>
                </a:rPr>
                <a:t>事例の主人公が定期購入だと気づかなかったのは、なぜ？　</a:t>
              </a:r>
            </a:p>
            <a:p>
              <a:pPr algn="just">
                <a:lnSpc>
                  <a:spcPts val="3000"/>
                </a:lnSpc>
              </a:pPr>
              <a:r>
                <a:rPr lang="ja-JP" altLang="en-US" sz="2000" b="1" dirty="0">
                  <a:latin typeface="BIZ UDPゴシック" panose="020B0400000000000000" pitchFamily="50" charset="-128"/>
                  <a:ea typeface="BIZ UDPゴシック" panose="020B0400000000000000" pitchFamily="50" charset="-128"/>
                </a:rPr>
                <a:t>どこに注意する必要があったのか？注意が足りなかった点は？</a:t>
              </a:r>
            </a:p>
          </p:txBody>
        </p:sp>
      </p:grpSp>
      <p:sp>
        <p:nvSpPr>
          <p:cNvPr id="39" name="テキスト ボックス 38">
            <a:extLst>
              <a:ext uri="{FF2B5EF4-FFF2-40B4-BE49-F238E27FC236}">
                <a16:creationId xmlns:a16="http://schemas.microsoft.com/office/drawing/2014/main" id="{35A55A03-FE6B-D5D3-2115-7ECBC4438330}"/>
              </a:ext>
            </a:extLst>
          </p:cNvPr>
          <p:cNvSpPr txBox="1"/>
          <p:nvPr/>
        </p:nvSpPr>
        <p:spPr>
          <a:xfrm>
            <a:off x="305408" y="6026629"/>
            <a:ext cx="8533184" cy="403628"/>
          </a:xfrm>
          <a:prstGeom prst="rect">
            <a:avLst/>
          </a:prstGeom>
          <a:noFill/>
        </p:spPr>
        <p:txBody>
          <a:bodyPr wrap="square" lIns="36000" tIns="36000" rIns="36000" bIns="36000" anchor="t" anchorCtr="0">
            <a:spAutoFit/>
          </a:bodyPr>
          <a:lstStyle/>
          <a:p>
            <a:pPr algn="ctr">
              <a:lnSpc>
                <a:spcPts val="3000"/>
              </a:lnSpc>
            </a:pPr>
            <a:r>
              <a:rPr lang="ja-JP" altLang="en-US" sz="2000" b="1" dirty="0">
                <a:solidFill>
                  <a:srgbClr val="FF6600"/>
                </a:solidFill>
                <a:latin typeface="ＭＳ Ｐゴシック" panose="020B0600070205080204" pitchFamily="50" charset="-128"/>
                <a:ea typeface="ＭＳ Ｐゴシック" panose="020B0600070205080204" pitchFamily="50" charset="-128"/>
              </a:rPr>
              <a:t>次のⒶ～Ⓓ</a:t>
            </a:r>
            <a:r>
              <a:rPr lang="ja-JP" altLang="en-US" sz="2000" b="1" dirty="0">
                <a:solidFill>
                  <a:srgbClr val="FF6600"/>
                </a:solidFill>
                <a:latin typeface="BIZ UDPゴシック" panose="020B0400000000000000" pitchFamily="50" charset="-128"/>
                <a:ea typeface="BIZ UDPゴシック" panose="020B0400000000000000" pitchFamily="50" charset="-128"/>
              </a:rPr>
              <a:t>のうち、当てはまると思う記号を選択してみましょう！</a:t>
            </a:r>
            <a:endParaRPr lang="en-US" altLang="ja-JP" sz="2000" b="1" dirty="0">
              <a:solidFill>
                <a:srgbClr val="FF6600"/>
              </a:solidFill>
              <a:latin typeface="BIZ UDPゴシック" panose="020B0400000000000000" pitchFamily="50" charset="-128"/>
              <a:ea typeface="BIZ UDPゴシック" panose="020B0400000000000000" pitchFamily="50" charset="-128"/>
            </a:endParaRPr>
          </a:p>
        </p:txBody>
      </p:sp>
      <p:graphicFrame>
        <p:nvGraphicFramePr>
          <p:cNvPr id="9" name="表 8">
            <a:extLst>
              <a:ext uri="{FF2B5EF4-FFF2-40B4-BE49-F238E27FC236}">
                <a16:creationId xmlns:a16="http://schemas.microsoft.com/office/drawing/2014/main" id="{0020CAAD-F187-D170-1918-73CF65240180}"/>
              </a:ext>
            </a:extLst>
          </p:cNvPr>
          <p:cNvGraphicFramePr>
            <a:graphicFrameLocks noGrp="1"/>
          </p:cNvGraphicFramePr>
          <p:nvPr>
            <p:extLst>
              <p:ext uri="{D42A27DB-BD31-4B8C-83A1-F6EECF244321}">
                <p14:modId xmlns:p14="http://schemas.microsoft.com/office/powerpoint/2010/main" val="42353789"/>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845475">
                  <a:extLst>
                    <a:ext uri="{9D8B030D-6E8A-4147-A177-3AD203B41FA5}">
                      <a16:colId xmlns:a16="http://schemas.microsoft.com/office/drawing/2014/main" val="1678337219"/>
                    </a:ext>
                  </a:extLst>
                </a:gridCol>
                <a:gridCol w="7265925">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050" b="1" spc="-80" baseline="0" dirty="0">
                          <a:solidFill>
                            <a:schemeClr val="bg1"/>
                          </a:solidFill>
                          <a:latin typeface="BIZ UDPゴシック" panose="020B0400000000000000" pitchFamily="50" charset="-128"/>
                          <a:ea typeface="BIZ UDPゴシック" panose="020B0400000000000000" pitchFamily="50" charset="-128"/>
                        </a:rPr>
                        <a:t>問▕　事例の主人公が定期購入だと気づかなかったのは、なぜ？　どこに注意する必要があったのか？注意が足りなかった点は？</a:t>
                      </a:r>
                      <a:endParaRPr kumimoji="1" lang="en-US" altLang="ja-JP" sz="1050" b="1" spc="-80"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7" name="図 16" descr="テキスト&#10;&#10;自動的に生成された説明">
            <a:extLst>
              <a:ext uri="{FF2B5EF4-FFF2-40B4-BE49-F238E27FC236}">
                <a16:creationId xmlns:a16="http://schemas.microsoft.com/office/drawing/2014/main" id="{A05AC1CB-EC2E-B64F-5213-79C6A667C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613" y="2218253"/>
            <a:ext cx="2057303" cy="3708000"/>
          </a:xfrm>
          <a:prstGeom prst="rect">
            <a:avLst/>
          </a:prstGeom>
          <a:ln w="57150">
            <a:solidFill>
              <a:schemeClr val="tx1">
                <a:lumMod val="65000"/>
                <a:lumOff val="35000"/>
              </a:schemeClr>
            </a:solidFill>
          </a:ln>
        </p:spPr>
      </p:pic>
      <p:pic>
        <p:nvPicPr>
          <p:cNvPr id="8" name="図 7" descr="テキスト&#10;&#10;自動的に生成された説明">
            <a:extLst>
              <a:ext uri="{FF2B5EF4-FFF2-40B4-BE49-F238E27FC236}">
                <a16:creationId xmlns:a16="http://schemas.microsoft.com/office/drawing/2014/main" id="{26452B24-1FBC-61AC-681B-1668C0765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287" y="2218253"/>
            <a:ext cx="2050544" cy="3708000"/>
          </a:xfrm>
          <a:prstGeom prst="rect">
            <a:avLst/>
          </a:prstGeom>
          <a:ln w="57150">
            <a:solidFill>
              <a:schemeClr val="tx1">
                <a:lumMod val="65000"/>
                <a:lumOff val="35000"/>
              </a:schemeClr>
            </a:solidFill>
          </a:ln>
        </p:spPr>
      </p:pic>
    </p:spTree>
    <p:extLst>
      <p:ext uri="{BB962C8B-B14F-4D97-AF65-F5344CB8AC3E}">
        <p14:creationId xmlns:p14="http://schemas.microsoft.com/office/powerpoint/2010/main" val="886663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四角形: 角を丸くする 37">
            <a:extLst>
              <a:ext uri="{FF2B5EF4-FFF2-40B4-BE49-F238E27FC236}">
                <a16:creationId xmlns:a16="http://schemas.microsoft.com/office/drawing/2014/main" id="{46CF99EE-FA38-8618-9B01-F4D6E960EA63}"/>
              </a:ext>
            </a:extLst>
          </p:cNvPr>
          <p:cNvSpPr/>
          <p:nvPr/>
        </p:nvSpPr>
        <p:spPr>
          <a:xfrm>
            <a:off x="323850" y="2324304"/>
            <a:ext cx="8496300" cy="3564521"/>
          </a:xfrm>
          <a:prstGeom prst="roundRect">
            <a:avLst>
              <a:gd name="adj" fmla="val 4489"/>
            </a:avLst>
          </a:prstGeom>
          <a:solidFill>
            <a:schemeClr val="bg1"/>
          </a:solidFill>
          <a:ln w="19050">
            <a:solidFill>
              <a:srgbClr val="155CA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55CAF"/>
              </a:solidFill>
            </a:endParaRPr>
          </a:p>
        </p:txBody>
      </p:sp>
      <p:grpSp>
        <p:nvGrpSpPr>
          <p:cNvPr id="15" name="グループ化 14">
            <a:extLst>
              <a:ext uri="{FF2B5EF4-FFF2-40B4-BE49-F238E27FC236}">
                <a16:creationId xmlns:a16="http://schemas.microsoft.com/office/drawing/2014/main" id="{A33A85E7-6EEB-5D4B-6DA9-A7AD690A557E}"/>
              </a:ext>
            </a:extLst>
          </p:cNvPr>
          <p:cNvGrpSpPr/>
          <p:nvPr/>
        </p:nvGrpSpPr>
        <p:grpSpPr>
          <a:xfrm>
            <a:off x="3672000" y="640406"/>
            <a:ext cx="1800000" cy="510832"/>
            <a:chOff x="3609000" y="753420"/>
            <a:chExt cx="1800000" cy="510832"/>
          </a:xfrm>
        </p:grpSpPr>
        <p:grpSp>
          <p:nvGrpSpPr>
            <p:cNvPr id="3" name="グループ化 2">
              <a:extLst>
                <a:ext uri="{FF2B5EF4-FFF2-40B4-BE49-F238E27FC236}">
                  <a16:creationId xmlns:a16="http://schemas.microsoft.com/office/drawing/2014/main" id="{A6EB97BE-151A-7570-5092-4DEA2F5AA2DF}"/>
                </a:ext>
              </a:extLst>
            </p:cNvPr>
            <p:cNvGrpSpPr/>
            <p:nvPr/>
          </p:nvGrpSpPr>
          <p:grpSpPr>
            <a:xfrm>
              <a:off x="3609000" y="1120252"/>
              <a:ext cx="1800000" cy="144000"/>
              <a:chOff x="1308006" y="8177730"/>
              <a:chExt cx="4359368" cy="345540"/>
            </a:xfrm>
          </p:grpSpPr>
          <p:sp>
            <p:nvSpPr>
              <p:cNvPr id="4" name="フリーフォーム: 図形 3">
                <a:extLst>
                  <a:ext uri="{FF2B5EF4-FFF2-40B4-BE49-F238E27FC236}">
                    <a16:creationId xmlns:a16="http://schemas.microsoft.com/office/drawing/2014/main" id="{DA8F4816-55B4-09BF-7CA5-71869EFA9F39}"/>
                  </a:ext>
                </a:extLst>
              </p:cNvPr>
              <p:cNvSpPr/>
              <p:nvPr/>
            </p:nvSpPr>
            <p:spPr>
              <a:xfrm>
                <a:off x="2964850" y="8177730"/>
                <a:ext cx="1045680" cy="345540"/>
              </a:xfrm>
              <a:custGeom>
                <a:avLst/>
                <a:gdLst>
                  <a:gd name="connsiteX0" fmla="*/ -224 w 5676900"/>
                  <a:gd name="connsiteY0" fmla="*/ -237 h 2047875"/>
                  <a:gd name="connsiteX1" fmla="*/ 1419001 w 5676900"/>
                  <a:gd name="connsiteY1" fmla="*/ -237 h 2047875"/>
                  <a:gd name="connsiteX2" fmla="*/ 2838226 w 5676900"/>
                  <a:gd name="connsiteY2" fmla="*/ 2047638 h 2047875"/>
                  <a:gd name="connsiteX3" fmla="*/ 4257451 w 5676900"/>
                  <a:gd name="connsiteY3" fmla="*/ -237 h 2047875"/>
                  <a:gd name="connsiteX4" fmla="*/ 5676676 w 5676900"/>
                  <a:gd name="connsiteY4" fmla="*/ -237 h 204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00" h="2047875">
                    <a:moveTo>
                      <a:pt x="-224" y="-237"/>
                    </a:moveTo>
                    <a:lnTo>
                      <a:pt x="1419001" y="-237"/>
                    </a:lnTo>
                    <a:lnTo>
                      <a:pt x="2838226" y="2047638"/>
                    </a:lnTo>
                    <a:lnTo>
                      <a:pt x="4257451" y="-237"/>
                    </a:lnTo>
                    <a:lnTo>
                      <a:pt x="5676676" y="-237"/>
                    </a:lnTo>
                  </a:path>
                </a:pathLst>
              </a:custGeom>
              <a:noFill/>
              <a:ln w="28575" cap="rnd">
                <a:solidFill>
                  <a:srgbClr val="155CAF"/>
                </a:solidFill>
                <a:prstDash val="solid"/>
                <a:round/>
              </a:ln>
            </p:spPr>
            <p:txBody>
              <a:bodyPr rtlCol="0" anchor="ctr"/>
              <a:lstStyle/>
              <a:p>
                <a:endParaRPr lang="ja-JP" altLang="en-US">
                  <a:solidFill>
                    <a:srgbClr val="00B0F0"/>
                  </a:solidFill>
                </a:endParaRPr>
              </a:p>
            </p:txBody>
          </p:sp>
          <p:cxnSp>
            <p:nvCxnSpPr>
              <p:cNvPr id="6" name="直線コネクタ 5">
                <a:extLst>
                  <a:ext uri="{FF2B5EF4-FFF2-40B4-BE49-F238E27FC236}">
                    <a16:creationId xmlns:a16="http://schemas.microsoft.com/office/drawing/2014/main" id="{00F08C7B-CDBB-FBDE-AF2B-B1F4EF886207}"/>
                  </a:ext>
                </a:extLst>
              </p:cNvPr>
              <p:cNvCxnSpPr>
                <a:cxnSpLocks/>
              </p:cNvCxnSpPr>
              <p:nvPr/>
            </p:nvCxnSpPr>
            <p:spPr>
              <a:xfrm>
                <a:off x="1308006" y="8177730"/>
                <a:ext cx="1655659" cy="0"/>
              </a:xfrm>
              <a:prstGeom prst="line">
                <a:avLst/>
              </a:prstGeom>
              <a:ln w="28575" cap="rnd">
                <a:solidFill>
                  <a:srgbClr val="155CAF"/>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A6169E4F-BE91-3E15-38EF-82DD9FF54FFD}"/>
                  </a:ext>
                </a:extLst>
              </p:cNvPr>
              <p:cNvCxnSpPr/>
              <p:nvPr/>
            </p:nvCxnSpPr>
            <p:spPr>
              <a:xfrm>
                <a:off x="4011715" y="8177730"/>
                <a:ext cx="1655659" cy="0"/>
              </a:xfrm>
              <a:prstGeom prst="line">
                <a:avLst/>
              </a:prstGeom>
              <a:ln w="28575">
                <a:solidFill>
                  <a:srgbClr val="155CAF"/>
                </a:solidFill>
              </a:ln>
            </p:spPr>
            <p:style>
              <a:lnRef idx="1">
                <a:schemeClr val="accent1"/>
              </a:lnRef>
              <a:fillRef idx="0">
                <a:schemeClr val="accent1"/>
              </a:fillRef>
              <a:effectRef idx="0">
                <a:schemeClr val="accent1"/>
              </a:effectRef>
              <a:fontRef idx="minor">
                <a:schemeClr val="tx1"/>
              </a:fontRef>
            </p:style>
          </p:cxnSp>
        </p:grpSp>
        <p:cxnSp>
          <p:nvCxnSpPr>
            <p:cNvPr id="12" name="直線コネクタ 11">
              <a:extLst>
                <a:ext uri="{FF2B5EF4-FFF2-40B4-BE49-F238E27FC236}">
                  <a16:creationId xmlns:a16="http://schemas.microsoft.com/office/drawing/2014/main" id="{BB81A0DE-6961-79DD-F260-2B11F2E372CF}"/>
                </a:ext>
              </a:extLst>
            </p:cNvPr>
            <p:cNvCxnSpPr>
              <a:cxnSpLocks/>
            </p:cNvCxnSpPr>
            <p:nvPr/>
          </p:nvCxnSpPr>
          <p:spPr>
            <a:xfrm>
              <a:off x="3609000" y="753420"/>
              <a:ext cx="1800000" cy="0"/>
            </a:xfrm>
            <a:prstGeom prst="line">
              <a:avLst/>
            </a:prstGeom>
            <a:ln w="28575" cap="rnd">
              <a:solidFill>
                <a:srgbClr val="155CAF"/>
              </a:solidFill>
              <a:round/>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7A1038E-E413-E868-9FCB-7A5F26B8C874}"/>
                </a:ext>
              </a:extLst>
            </p:cNvPr>
            <p:cNvSpPr txBox="1"/>
            <p:nvPr/>
          </p:nvSpPr>
          <p:spPr>
            <a:xfrm>
              <a:off x="3609000" y="773968"/>
              <a:ext cx="1800000" cy="300522"/>
            </a:xfrm>
            <a:prstGeom prst="rect">
              <a:avLst/>
            </a:prstGeom>
            <a:noFill/>
          </p:spPr>
          <p:txBody>
            <a:bodyPr wrap="square" lIns="0" tIns="36000" rIns="0" bIns="36000" rtlCol="0">
              <a:spAutoFit/>
            </a:bodyPr>
            <a:lstStyle/>
            <a:p>
              <a:pPr algn="ctr">
                <a:lnSpc>
                  <a:spcPts val="2100"/>
                </a:lnSpc>
              </a:pPr>
              <a:r>
                <a:rPr lang="ja-JP" altLang="en-US" sz="1400" b="1" dirty="0">
                  <a:solidFill>
                    <a:srgbClr val="155CAF"/>
                  </a:solidFill>
                  <a:latin typeface="BIZ UDPゴシック" panose="020B0400000000000000" pitchFamily="50" charset="-128"/>
                  <a:ea typeface="BIZ UDPゴシック" panose="020B0400000000000000" pitchFamily="50" charset="-128"/>
                </a:rPr>
                <a:t>振り返り問題</a:t>
              </a:r>
              <a:endParaRPr kumimoji="1" lang="ja-JP" altLang="en-US" sz="1400" b="1" dirty="0">
                <a:solidFill>
                  <a:srgbClr val="155CAF"/>
                </a:solidFill>
                <a:latin typeface="BIZ UDPゴシック" panose="020B0400000000000000" pitchFamily="50" charset="-128"/>
                <a:ea typeface="BIZ UDPゴシック" panose="020B0400000000000000" pitchFamily="50" charset="-128"/>
              </a:endParaRPr>
            </a:p>
          </p:txBody>
        </p:sp>
      </p:grpSp>
      <p:grpSp>
        <p:nvGrpSpPr>
          <p:cNvPr id="5" name="グループ化 4">
            <a:extLst>
              <a:ext uri="{FF2B5EF4-FFF2-40B4-BE49-F238E27FC236}">
                <a16:creationId xmlns:a16="http://schemas.microsoft.com/office/drawing/2014/main" id="{8B7B738D-A165-AB21-A3BB-17CFBC4AD4E5}"/>
              </a:ext>
            </a:extLst>
          </p:cNvPr>
          <p:cNvGrpSpPr/>
          <p:nvPr/>
        </p:nvGrpSpPr>
        <p:grpSpPr>
          <a:xfrm>
            <a:off x="375069" y="1286059"/>
            <a:ext cx="8393863" cy="782898"/>
            <a:chOff x="375069" y="1286059"/>
            <a:chExt cx="8393863" cy="782898"/>
          </a:xfrm>
        </p:grpSpPr>
        <p:grpSp>
          <p:nvGrpSpPr>
            <p:cNvPr id="2" name="グループ化 1">
              <a:extLst>
                <a:ext uri="{FF2B5EF4-FFF2-40B4-BE49-F238E27FC236}">
                  <a16:creationId xmlns:a16="http://schemas.microsoft.com/office/drawing/2014/main" id="{74BBB8D7-B96F-A13B-29A5-214CF3391F56}"/>
                </a:ext>
              </a:extLst>
            </p:cNvPr>
            <p:cNvGrpSpPr/>
            <p:nvPr/>
          </p:nvGrpSpPr>
          <p:grpSpPr>
            <a:xfrm>
              <a:off x="375069" y="1317508"/>
              <a:ext cx="720000" cy="720000"/>
              <a:chOff x="375069" y="1317508"/>
              <a:chExt cx="720000" cy="720000"/>
            </a:xfrm>
          </p:grpSpPr>
          <p:sp>
            <p:nvSpPr>
              <p:cNvPr id="35" name="四角形: 角を丸くする 34">
                <a:extLst>
                  <a:ext uri="{FF2B5EF4-FFF2-40B4-BE49-F238E27FC236}">
                    <a16:creationId xmlns:a16="http://schemas.microsoft.com/office/drawing/2014/main" id="{EDF375CD-FA17-9BB1-5249-7ED62C4499F5}"/>
                  </a:ext>
                </a:extLst>
              </p:cNvPr>
              <p:cNvSpPr/>
              <p:nvPr/>
            </p:nvSpPr>
            <p:spPr>
              <a:xfrm>
                <a:off x="375069" y="1317508"/>
                <a:ext cx="720000" cy="720000"/>
              </a:xfrm>
              <a:prstGeom prst="roundRect">
                <a:avLst/>
              </a:prstGeom>
              <a:solidFill>
                <a:schemeClr val="bg1">
                  <a:lumMod val="95000"/>
                </a:schemeClr>
              </a:solidFill>
              <a:ln w="57150">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C4D8570F-FFF5-FED9-600B-283A71965C9D}"/>
                  </a:ext>
                </a:extLst>
              </p:cNvPr>
              <p:cNvSpPr txBox="1"/>
              <p:nvPr/>
            </p:nvSpPr>
            <p:spPr>
              <a:xfrm>
                <a:off x="467941" y="1329890"/>
                <a:ext cx="534256" cy="618503"/>
              </a:xfrm>
              <a:prstGeom prst="rect">
                <a:avLst/>
              </a:prstGeom>
              <a:noFill/>
            </p:spPr>
            <p:txBody>
              <a:bodyPr wrap="square" lIns="0" tIns="0" rIns="0" bIns="0" rtlCol="0">
                <a:spAutoFit/>
              </a:bodyPr>
              <a:lstStyle/>
              <a:p>
                <a:pPr algn="ctr">
                  <a:lnSpc>
                    <a:spcPts val="5700"/>
                  </a:lnSpc>
                </a:pPr>
                <a:r>
                  <a:rPr kumimoji="1" lang="ja-JP" altLang="en-US" sz="3800" b="1" dirty="0">
                    <a:solidFill>
                      <a:srgbClr val="FF6600"/>
                    </a:solidFill>
                    <a:latin typeface="BIZ UDPゴシック" panose="020B0400000000000000" pitchFamily="50" charset="-128"/>
                    <a:ea typeface="BIZ UDPゴシック" panose="020B0400000000000000" pitchFamily="50" charset="-128"/>
                  </a:rPr>
                  <a:t>問</a:t>
                </a:r>
              </a:p>
            </p:txBody>
          </p:sp>
        </p:grpSp>
        <p:sp>
          <p:nvSpPr>
            <p:cNvPr id="25" name="テキスト ボックス 24">
              <a:extLst>
                <a:ext uri="{FF2B5EF4-FFF2-40B4-BE49-F238E27FC236}">
                  <a16:creationId xmlns:a16="http://schemas.microsoft.com/office/drawing/2014/main" id="{5FFBBA4D-2976-AE70-1ECC-61F136C2C455}"/>
                </a:ext>
              </a:extLst>
            </p:cNvPr>
            <p:cNvSpPr txBox="1"/>
            <p:nvPr/>
          </p:nvSpPr>
          <p:spPr>
            <a:xfrm>
              <a:off x="1207007" y="1286059"/>
              <a:ext cx="7561925" cy="782898"/>
            </a:xfrm>
            <a:prstGeom prst="rect">
              <a:avLst/>
            </a:prstGeom>
            <a:noFill/>
          </p:spPr>
          <p:txBody>
            <a:bodyPr wrap="square" lIns="36000" tIns="36000" rIns="36000" bIns="36000" anchor="t" anchorCtr="0">
              <a:spAutoFit/>
            </a:bodyPr>
            <a:lstStyle/>
            <a:p>
              <a:pPr algn="just">
                <a:lnSpc>
                  <a:spcPts val="3000"/>
                </a:lnSpc>
              </a:pPr>
              <a:r>
                <a:rPr lang="ja-JP" altLang="en-US" sz="2000" b="1" dirty="0">
                  <a:latin typeface="BIZ UDPゴシック" panose="020B0400000000000000" pitchFamily="50" charset="-128"/>
                  <a:ea typeface="BIZ UDPゴシック" panose="020B0400000000000000" pitchFamily="50" charset="-128"/>
                </a:rPr>
                <a:t>事例の主人公が定期購入だと気づかなかったのは、なぜ？　</a:t>
              </a:r>
            </a:p>
            <a:p>
              <a:pPr algn="just">
                <a:lnSpc>
                  <a:spcPts val="3000"/>
                </a:lnSpc>
              </a:pPr>
              <a:r>
                <a:rPr lang="ja-JP" altLang="en-US" sz="2000" b="1" dirty="0">
                  <a:latin typeface="BIZ UDPゴシック" panose="020B0400000000000000" pitchFamily="50" charset="-128"/>
                  <a:ea typeface="BIZ UDPゴシック" panose="020B0400000000000000" pitchFamily="50" charset="-128"/>
                </a:rPr>
                <a:t>どこに注意する必要があったのか？注意が足りなかった点は？</a:t>
              </a:r>
            </a:p>
          </p:txBody>
        </p:sp>
      </p:grpSp>
      <p:sp>
        <p:nvSpPr>
          <p:cNvPr id="39" name="テキスト ボックス 38">
            <a:extLst>
              <a:ext uri="{FF2B5EF4-FFF2-40B4-BE49-F238E27FC236}">
                <a16:creationId xmlns:a16="http://schemas.microsoft.com/office/drawing/2014/main" id="{5B372DE0-D9AD-159B-99D2-E7B1D55BED20}"/>
              </a:ext>
            </a:extLst>
          </p:cNvPr>
          <p:cNvSpPr txBox="1"/>
          <p:nvPr/>
        </p:nvSpPr>
        <p:spPr>
          <a:xfrm>
            <a:off x="305408" y="5995807"/>
            <a:ext cx="8533184" cy="403628"/>
          </a:xfrm>
          <a:prstGeom prst="rect">
            <a:avLst/>
          </a:prstGeom>
          <a:noFill/>
        </p:spPr>
        <p:txBody>
          <a:bodyPr wrap="square" lIns="36000" tIns="36000" rIns="36000" bIns="36000" anchor="t" anchorCtr="0">
            <a:spAutoFit/>
          </a:bodyPr>
          <a:lstStyle/>
          <a:p>
            <a:pPr algn="ctr">
              <a:lnSpc>
                <a:spcPts val="3000"/>
              </a:lnSpc>
            </a:pPr>
            <a:r>
              <a:rPr lang="ja-JP" altLang="en-US" sz="2000" b="1" dirty="0">
                <a:solidFill>
                  <a:srgbClr val="FF6600"/>
                </a:solidFill>
                <a:latin typeface="ＭＳ Ｐゴシック" panose="020B0600070205080204" pitchFamily="50" charset="-128"/>
                <a:ea typeface="ＭＳ Ｐゴシック" panose="020B0600070205080204" pitchFamily="50" charset="-128"/>
              </a:rPr>
              <a:t>Ⓐ～Ⓓ</a:t>
            </a:r>
            <a:r>
              <a:rPr lang="ja-JP" altLang="en-US" sz="2000" b="1" dirty="0">
                <a:solidFill>
                  <a:srgbClr val="FF6600"/>
                </a:solidFill>
                <a:latin typeface="BIZ UDPゴシック" panose="020B0400000000000000" pitchFamily="50" charset="-128"/>
                <a:ea typeface="BIZ UDPゴシック" panose="020B0400000000000000" pitchFamily="50" charset="-128"/>
              </a:rPr>
              <a:t>のうち、当てはまると思う記号を選択してみましょう！</a:t>
            </a:r>
            <a:endParaRPr lang="en-US" altLang="ja-JP" sz="2000" b="1" dirty="0">
              <a:solidFill>
                <a:srgbClr val="FF6600"/>
              </a:solidFill>
              <a:latin typeface="BIZ UDPゴシック" panose="020B0400000000000000" pitchFamily="50" charset="-128"/>
              <a:ea typeface="BIZ UDPゴシック" panose="020B0400000000000000" pitchFamily="50" charset="-128"/>
            </a:endParaRPr>
          </a:p>
        </p:txBody>
      </p:sp>
      <p:graphicFrame>
        <p:nvGraphicFramePr>
          <p:cNvPr id="10" name="表 9">
            <a:extLst>
              <a:ext uri="{FF2B5EF4-FFF2-40B4-BE49-F238E27FC236}">
                <a16:creationId xmlns:a16="http://schemas.microsoft.com/office/drawing/2014/main" id="{C004E115-CEDB-8593-7BAD-9F678DE976A3}"/>
              </a:ext>
            </a:extLst>
          </p:cNvPr>
          <p:cNvGraphicFramePr>
            <a:graphicFrameLocks noGrp="1"/>
          </p:cNvGraphicFramePr>
          <p:nvPr>
            <p:extLst>
              <p:ext uri="{D42A27DB-BD31-4B8C-83A1-F6EECF244321}">
                <p14:modId xmlns:p14="http://schemas.microsoft.com/office/powerpoint/2010/main" val="2066113518"/>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845475">
                  <a:extLst>
                    <a:ext uri="{9D8B030D-6E8A-4147-A177-3AD203B41FA5}">
                      <a16:colId xmlns:a16="http://schemas.microsoft.com/office/drawing/2014/main" val="1678337219"/>
                    </a:ext>
                  </a:extLst>
                </a:gridCol>
                <a:gridCol w="7265925">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050" b="1" spc="-80"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8" name="表 7">
            <a:extLst>
              <a:ext uri="{FF2B5EF4-FFF2-40B4-BE49-F238E27FC236}">
                <a16:creationId xmlns:a16="http://schemas.microsoft.com/office/drawing/2014/main" id="{3FC691C3-0AFF-4B8A-E382-222FA847E083}"/>
              </a:ext>
            </a:extLst>
          </p:cNvPr>
          <p:cNvGraphicFramePr>
            <a:graphicFrameLocks noGrp="1"/>
          </p:cNvGraphicFramePr>
          <p:nvPr>
            <p:extLst>
              <p:ext uri="{D42A27DB-BD31-4B8C-83A1-F6EECF244321}">
                <p14:modId xmlns:p14="http://schemas.microsoft.com/office/powerpoint/2010/main" val="2884752557"/>
              </p:ext>
            </p:extLst>
          </p:nvPr>
        </p:nvGraphicFramePr>
        <p:xfrm>
          <a:off x="702000" y="2594564"/>
          <a:ext cx="7740000" cy="3024000"/>
        </p:xfrm>
        <a:graphic>
          <a:graphicData uri="http://schemas.openxmlformats.org/drawingml/2006/table">
            <a:tbl>
              <a:tblPr firstRow="1" bandRow="1"/>
              <a:tblGrid>
                <a:gridCol w="540000">
                  <a:extLst>
                    <a:ext uri="{9D8B030D-6E8A-4147-A177-3AD203B41FA5}">
                      <a16:colId xmlns:a16="http://schemas.microsoft.com/office/drawing/2014/main" val="20000"/>
                    </a:ext>
                  </a:extLst>
                </a:gridCol>
                <a:gridCol w="7200000">
                  <a:extLst>
                    <a:ext uri="{9D8B030D-6E8A-4147-A177-3AD203B41FA5}">
                      <a16:colId xmlns:a16="http://schemas.microsoft.com/office/drawing/2014/main" val="20001"/>
                    </a:ext>
                  </a:extLst>
                </a:gridCol>
              </a:tblGrid>
              <a:tr h="720000">
                <a:tc>
                  <a:txBody>
                    <a:bodyPr/>
                    <a:lstStyle/>
                    <a:p>
                      <a:pPr algn="ctr">
                        <a:lnSpc>
                          <a:spcPts val="3000"/>
                        </a:lnSpc>
                      </a:pPr>
                      <a:r>
                        <a:rPr kumimoji="1" lang="ja-JP" altLang="en-US" sz="2400" b="1" dirty="0">
                          <a:solidFill>
                            <a:srgbClr val="FF6600"/>
                          </a:solidFill>
                          <a:latin typeface="ＭＳ Ｐゴシック" panose="020B0600070205080204" pitchFamily="50" charset="-128"/>
                          <a:ea typeface="ＭＳ Ｐゴシック" panose="020B0600070205080204" pitchFamily="50" charset="-128"/>
                        </a:rPr>
                        <a:t>Ⓐ</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通常より安く、限定料金であるかのような言葉が使われている。</a:t>
                      </a:r>
                    </a:p>
                  </a:txBody>
                  <a:tcPr marL="108000" marR="36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20000">
                <a:tc>
                  <a:txBody>
                    <a:bodyPr/>
                    <a:lstStyle/>
                    <a:p>
                      <a:pPr algn="ctr">
                        <a:lnSpc>
                          <a:spcPts val="3000"/>
                        </a:lnSpc>
                      </a:pPr>
                      <a:r>
                        <a:rPr kumimoji="1" lang="ja-JP" altLang="en-US" sz="2400" b="1" dirty="0">
                          <a:solidFill>
                            <a:srgbClr val="FF6600"/>
                          </a:solidFill>
                          <a:latin typeface="ＭＳ Ｐゴシック" panose="020B0600070205080204" pitchFamily="50" charset="-128"/>
                          <a:ea typeface="ＭＳ Ｐゴシック" panose="020B0600070205080204" pitchFamily="50" charset="-128"/>
                        </a:rPr>
                        <a:t>Ⓑ</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契約内容や購入条件などの文字が小さい。</a:t>
                      </a:r>
                    </a:p>
                  </a:txBody>
                  <a:tcPr marL="108000" marR="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798894"/>
                  </a:ext>
                </a:extLst>
              </a:tr>
              <a:tr h="864000">
                <a:tc>
                  <a:txBody>
                    <a:bodyPr/>
                    <a:lstStyle/>
                    <a:p>
                      <a:pPr algn="ctr">
                        <a:lnSpc>
                          <a:spcPts val="3000"/>
                        </a:lnSpc>
                      </a:pPr>
                      <a:r>
                        <a:rPr kumimoji="1" lang="ja-JP" altLang="en-US" sz="2400" b="1" dirty="0">
                          <a:solidFill>
                            <a:srgbClr val="FF6600"/>
                          </a:solidFill>
                          <a:latin typeface="ＭＳ Ｐゴシック" panose="020B0600070205080204" pitchFamily="50" charset="-128"/>
                          <a:ea typeface="ＭＳ Ｐゴシック" panose="020B0600070205080204" pitchFamily="50" charset="-128"/>
                        </a:rPr>
                        <a:t>Ⓒ</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あらかじめ利用規約にチェックが入っていて、「注文ボタン」を</a:t>
                      </a:r>
                      <a:br>
                        <a:rPr kumimoji="1" lang="en-US" altLang="ja-JP"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b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押せる。</a:t>
                      </a:r>
                    </a:p>
                  </a:txBody>
                  <a:tcPr marL="108000" marR="36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8647918"/>
                  </a:ext>
                </a:extLst>
              </a:tr>
              <a:tr h="720000">
                <a:tc>
                  <a:txBody>
                    <a:bodyPr/>
                    <a:lstStyle/>
                    <a:p>
                      <a:pPr algn="ctr">
                        <a:lnSpc>
                          <a:spcPts val="3000"/>
                        </a:lnSpc>
                      </a:pPr>
                      <a:r>
                        <a:rPr kumimoji="1" lang="ja-JP" altLang="en-US" sz="2400" b="1" dirty="0">
                          <a:solidFill>
                            <a:srgbClr val="FF6600"/>
                          </a:solidFill>
                          <a:latin typeface="ＭＳ Ｐゴシック" panose="020B0600070205080204" pitchFamily="50" charset="-128"/>
                          <a:ea typeface="ＭＳ Ｐゴシック" panose="020B0600070205080204" pitchFamily="50" charset="-128"/>
                        </a:rPr>
                        <a:t>Ⓓ</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効果が絶大であるように感じられる。</a:t>
                      </a:r>
                    </a:p>
                  </a:txBody>
                  <a:tcPr marL="108000" marR="36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2160671"/>
                  </a:ext>
                </a:extLst>
              </a:tr>
            </a:tbl>
          </a:graphicData>
        </a:graphic>
      </p:graphicFrame>
    </p:spTree>
    <p:extLst>
      <p:ext uri="{BB962C8B-B14F-4D97-AF65-F5344CB8AC3E}">
        <p14:creationId xmlns:p14="http://schemas.microsoft.com/office/powerpoint/2010/main" val="2536831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角丸四角形">
            <a:extLst>
              <a:ext uri="{FF2B5EF4-FFF2-40B4-BE49-F238E27FC236}">
                <a16:creationId xmlns:a16="http://schemas.microsoft.com/office/drawing/2014/main" id="{19AB650F-37C9-8C08-8703-8120A4B57E1C}"/>
              </a:ext>
            </a:extLst>
          </p:cNvPr>
          <p:cNvSpPr/>
          <p:nvPr/>
        </p:nvSpPr>
        <p:spPr>
          <a:xfrm>
            <a:off x="305408" y="3049827"/>
            <a:ext cx="8676000" cy="2268000"/>
          </a:xfrm>
          <a:prstGeom prst="rect">
            <a:avLst/>
          </a:prstGeom>
          <a:solidFill>
            <a:srgbClr val="7CBCFF">
              <a:alpha val="49804"/>
            </a:srgbClr>
          </a:solidFill>
          <a:ln w="12700">
            <a:miter lim="400000"/>
          </a:ln>
        </p:spPr>
        <p:txBody>
          <a:bodyPr lIns="45718" tIns="45718" rIns="45718" bIns="45718" anchor="ctr"/>
          <a:lstStyle/>
          <a:p>
            <a:pPr>
              <a:defRPr>
                <a:latin typeface="+mn-lt"/>
                <a:ea typeface="+mn-ea"/>
                <a:cs typeface="+mn-cs"/>
                <a:sym typeface="BIZ UDPGothic"/>
              </a:defRPr>
            </a:pPr>
            <a:endParaRPr/>
          </a:p>
        </p:txBody>
      </p:sp>
      <p:sp>
        <p:nvSpPr>
          <p:cNvPr id="5" name="1年間預けて…">
            <a:extLst>
              <a:ext uri="{FF2B5EF4-FFF2-40B4-BE49-F238E27FC236}">
                <a16:creationId xmlns:a16="http://schemas.microsoft.com/office/drawing/2014/main" id="{E215708E-6B8B-1AD4-26F8-004D89603B56}"/>
              </a:ext>
            </a:extLst>
          </p:cNvPr>
          <p:cNvSpPr txBox="1"/>
          <p:nvPr/>
        </p:nvSpPr>
        <p:spPr>
          <a:xfrm>
            <a:off x="467941" y="3225899"/>
            <a:ext cx="8370651" cy="1915857"/>
          </a:xfrm>
          <a:prstGeom prst="roundRect">
            <a:avLst>
              <a:gd name="adj" fmla="val 3604"/>
            </a:avLst>
          </a:prstGeom>
          <a:solidFill>
            <a:schemeClr val="bg1"/>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80000" rIns="144000" bIns="216000" numCol="1" anchor="t">
            <a:spAutoFit/>
          </a:bodyPr>
          <a:lstStyle/>
          <a:p>
            <a:pPr algn="just">
              <a:lnSpc>
                <a:spcPts val="3000"/>
              </a:lnSpc>
              <a:defRPr sz="2400">
                <a:latin typeface="+mn-lt"/>
                <a:ea typeface="+mn-ea"/>
                <a:cs typeface="+mn-cs"/>
                <a:sym typeface="BIZ UDPGothic"/>
              </a:defRPr>
            </a:pPr>
            <a:r>
              <a:rPr lang="ja-JP" altLang="en-US" sz="2000" b="1" dirty="0">
                <a:latin typeface="BIZ UDPゴシック" panose="020B0400000000000000" pitchFamily="50" charset="-128"/>
                <a:ea typeface="BIZ UDPゴシック" panose="020B0400000000000000" pitchFamily="50" charset="-128"/>
              </a:rPr>
              <a:t>ネット通販の広告で「初回特別価格」など</a:t>
            </a:r>
            <a:r>
              <a:rPr lang="ja-JP" altLang="en-US" sz="2000" b="1" dirty="0">
                <a:solidFill>
                  <a:srgbClr val="FF6600"/>
                </a:solidFill>
                <a:latin typeface="BIZ UDPゴシック" panose="020B0400000000000000" pitchFamily="50" charset="-128"/>
                <a:ea typeface="BIZ UDPゴシック" panose="020B0400000000000000" pitchFamily="50" charset="-128"/>
              </a:rPr>
              <a:t>お得感のある表示</a:t>
            </a:r>
            <a:r>
              <a:rPr lang="ja-JP" altLang="en-US" sz="2000" b="1" dirty="0">
                <a:latin typeface="BIZ UDPゴシック" panose="020B0400000000000000" pitchFamily="50" charset="-128"/>
                <a:ea typeface="BIZ UDPゴシック" panose="020B0400000000000000" pitchFamily="50" charset="-128"/>
              </a:rPr>
              <a:t>に誘われて</a:t>
            </a:r>
            <a:br>
              <a:rPr lang="en-US" altLang="ja-JP" sz="2000" b="1" dirty="0">
                <a:latin typeface="BIZ UDPゴシック" panose="020B0400000000000000" pitchFamily="50" charset="-128"/>
                <a:ea typeface="BIZ UDPゴシック" panose="020B0400000000000000" pitchFamily="50" charset="-128"/>
              </a:rPr>
            </a:br>
            <a:r>
              <a:rPr lang="ja-JP" altLang="en-US" sz="2000" b="1" dirty="0">
                <a:latin typeface="BIZ UDPゴシック" panose="020B0400000000000000" pitchFamily="50" charset="-128"/>
                <a:ea typeface="BIZ UDPゴシック" panose="020B0400000000000000" pitchFamily="50" charset="-128"/>
              </a:rPr>
              <a:t>通販サイトにアクセス。</a:t>
            </a:r>
            <a:endParaRPr lang="en-US" altLang="ja-JP" sz="2000" b="1" dirty="0">
              <a:latin typeface="BIZ UDPゴシック" panose="020B0400000000000000" pitchFamily="50" charset="-128"/>
              <a:ea typeface="BIZ UDPゴシック" panose="020B0400000000000000" pitchFamily="50" charset="-128"/>
            </a:endParaRPr>
          </a:p>
          <a:p>
            <a:pPr algn="just">
              <a:lnSpc>
                <a:spcPts val="3000"/>
              </a:lnSpc>
              <a:defRPr sz="2400">
                <a:latin typeface="+mn-lt"/>
                <a:ea typeface="+mn-ea"/>
                <a:cs typeface="+mn-cs"/>
                <a:sym typeface="BIZ UDPGothic"/>
              </a:defRPr>
            </a:pPr>
            <a:r>
              <a:rPr lang="ja-JP" altLang="en-US" sz="2000" b="1" dirty="0">
                <a:latin typeface="BIZ UDPゴシック" panose="020B0400000000000000" pitchFamily="50" charset="-128"/>
                <a:ea typeface="BIZ UDPゴシック" panose="020B0400000000000000" pitchFamily="50" charset="-128"/>
              </a:rPr>
              <a:t>「安いので試しに」「１回だけ」のつもりで申し込んだあと、</a:t>
            </a:r>
            <a:r>
              <a:rPr lang="ja-JP" altLang="en-US" sz="2000" b="1" dirty="0">
                <a:solidFill>
                  <a:srgbClr val="FF6600"/>
                </a:solidFill>
                <a:latin typeface="BIZ UDPゴシック" panose="020B0400000000000000" pitchFamily="50" charset="-128"/>
                <a:ea typeface="BIZ UDPゴシック" panose="020B0400000000000000" pitchFamily="50" charset="-128"/>
              </a:rPr>
              <a:t>実際は複数回の定期購入契約だった</a:t>
            </a:r>
            <a:r>
              <a:rPr lang="ja-JP" altLang="en-US" sz="2000" b="1" dirty="0">
                <a:latin typeface="BIZ UDPゴシック" panose="020B0400000000000000" pitchFamily="50" charset="-128"/>
                <a:ea typeface="BIZ UDPゴシック" panose="020B0400000000000000" pitchFamily="50" charset="-128"/>
              </a:rPr>
              <a:t>、という消費者トラブルが年々増加しています。</a:t>
            </a:r>
          </a:p>
        </p:txBody>
      </p:sp>
      <p:grpSp>
        <p:nvGrpSpPr>
          <p:cNvPr id="15" name="グループ化 14">
            <a:extLst>
              <a:ext uri="{FF2B5EF4-FFF2-40B4-BE49-F238E27FC236}">
                <a16:creationId xmlns:a16="http://schemas.microsoft.com/office/drawing/2014/main" id="{A33A85E7-6EEB-5D4B-6DA9-A7AD690A557E}"/>
              </a:ext>
            </a:extLst>
          </p:cNvPr>
          <p:cNvGrpSpPr/>
          <p:nvPr/>
        </p:nvGrpSpPr>
        <p:grpSpPr>
          <a:xfrm>
            <a:off x="3672000" y="640406"/>
            <a:ext cx="1800000" cy="510832"/>
            <a:chOff x="3609000" y="753420"/>
            <a:chExt cx="1800000" cy="510832"/>
          </a:xfrm>
        </p:grpSpPr>
        <p:grpSp>
          <p:nvGrpSpPr>
            <p:cNvPr id="3" name="グループ化 2">
              <a:extLst>
                <a:ext uri="{FF2B5EF4-FFF2-40B4-BE49-F238E27FC236}">
                  <a16:creationId xmlns:a16="http://schemas.microsoft.com/office/drawing/2014/main" id="{A6EB97BE-151A-7570-5092-4DEA2F5AA2DF}"/>
                </a:ext>
              </a:extLst>
            </p:cNvPr>
            <p:cNvGrpSpPr/>
            <p:nvPr/>
          </p:nvGrpSpPr>
          <p:grpSpPr>
            <a:xfrm>
              <a:off x="3609000" y="1120252"/>
              <a:ext cx="1800000" cy="144000"/>
              <a:chOff x="1308006" y="8177730"/>
              <a:chExt cx="4359368" cy="345540"/>
            </a:xfrm>
          </p:grpSpPr>
          <p:sp>
            <p:nvSpPr>
              <p:cNvPr id="4" name="フリーフォーム: 図形 3">
                <a:extLst>
                  <a:ext uri="{FF2B5EF4-FFF2-40B4-BE49-F238E27FC236}">
                    <a16:creationId xmlns:a16="http://schemas.microsoft.com/office/drawing/2014/main" id="{DA8F4816-55B4-09BF-7CA5-71869EFA9F39}"/>
                  </a:ext>
                </a:extLst>
              </p:cNvPr>
              <p:cNvSpPr/>
              <p:nvPr/>
            </p:nvSpPr>
            <p:spPr>
              <a:xfrm>
                <a:off x="2964850" y="8177730"/>
                <a:ext cx="1045680" cy="345540"/>
              </a:xfrm>
              <a:custGeom>
                <a:avLst/>
                <a:gdLst>
                  <a:gd name="connsiteX0" fmla="*/ -224 w 5676900"/>
                  <a:gd name="connsiteY0" fmla="*/ -237 h 2047875"/>
                  <a:gd name="connsiteX1" fmla="*/ 1419001 w 5676900"/>
                  <a:gd name="connsiteY1" fmla="*/ -237 h 2047875"/>
                  <a:gd name="connsiteX2" fmla="*/ 2838226 w 5676900"/>
                  <a:gd name="connsiteY2" fmla="*/ 2047638 h 2047875"/>
                  <a:gd name="connsiteX3" fmla="*/ 4257451 w 5676900"/>
                  <a:gd name="connsiteY3" fmla="*/ -237 h 2047875"/>
                  <a:gd name="connsiteX4" fmla="*/ 5676676 w 5676900"/>
                  <a:gd name="connsiteY4" fmla="*/ -237 h 204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00" h="2047875">
                    <a:moveTo>
                      <a:pt x="-224" y="-237"/>
                    </a:moveTo>
                    <a:lnTo>
                      <a:pt x="1419001" y="-237"/>
                    </a:lnTo>
                    <a:lnTo>
                      <a:pt x="2838226" y="2047638"/>
                    </a:lnTo>
                    <a:lnTo>
                      <a:pt x="4257451" y="-237"/>
                    </a:lnTo>
                    <a:lnTo>
                      <a:pt x="5676676" y="-237"/>
                    </a:lnTo>
                  </a:path>
                </a:pathLst>
              </a:custGeom>
              <a:noFill/>
              <a:ln w="28575" cap="rnd">
                <a:solidFill>
                  <a:srgbClr val="155CAF"/>
                </a:solidFill>
                <a:prstDash val="solid"/>
                <a:round/>
              </a:ln>
            </p:spPr>
            <p:txBody>
              <a:bodyPr rtlCol="0" anchor="ctr"/>
              <a:lstStyle/>
              <a:p>
                <a:endParaRPr lang="ja-JP" altLang="en-US">
                  <a:solidFill>
                    <a:srgbClr val="00B0F0"/>
                  </a:solidFill>
                </a:endParaRPr>
              </a:p>
            </p:txBody>
          </p:sp>
          <p:cxnSp>
            <p:nvCxnSpPr>
              <p:cNvPr id="6" name="直線コネクタ 5">
                <a:extLst>
                  <a:ext uri="{FF2B5EF4-FFF2-40B4-BE49-F238E27FC236}">
                    <a16:creationId xmlns:a16="http://schemas.microsoft.com/office/drawing/2014/main" id="{00F08C7B-CDBB-FBDE-AF2B-B1F4EF886207}"/>
                  </a:ext>
                </a:extLst>
              </p:cNvPr>
              <p:cNvCxnSpPr>
                <a:cxnSpLocks/>
              </p:cNvCxnSpPr>
              <p:nvPr/>
            </p:nvCxnSpPr>
            <p:spPr>
              <a:xfrm>
                <a:off x="1308006" y="8177730"/>
                <a:ext cx="1655659" cy="0"/>
              </a:xfrm>
              <a:prstGeom prst="line">
                <a:avLst/>
              </a:prstGeom>
              <a:ln w="28575" cap="rnd">
                <a:solidFill>
                  <a:srgbClr val="155CAF"/>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A6169E4F-BE91-3E15-38EF-82DD9FF54FFD}"/>
                  </a:ext>
                </a:extLst>
              </p:cNvPr>
              <p:cNvCxnSpPr/>
              <p:nvPr/>
            </p:nvCxnSpPr>
            <p:spPr>
              <a:xfrm>
                <a:off x="4011715" y="8177730"/>
                <a:ext cx="1655659" cy="0"/>
              </a:xfrm>
              <a:prstGeom prst="line">
                <a:avLst/>
              </a:prstGeom>
              <a:ln w="28575">
                <a:solidFill>
                  <a:srgbClr val="155CAF"/>
                </a:solidFill>
              </a:ln>
            </p:spPr>
            <p:style>
              <a:lnRef idx="1">
                <a:schemeClr val="accent1"/>
              </a:lnRef>
              <a:fillRef idx="0">
                <a:schemeClr val="accent1"/>
              </a:fillRef>
              <a:effectRef idx="0">
                <a:schemeClr val="accent1"/>
              </a:effectRef>
              <a:fontRef idx="minor">
                <a:schemeClr val="tx1"/>
              </a:fontRef>
            </p:style>
          </p:cxnSp>
        </p:grpSp>
        <p:cxnSp>
          <p:nvCxnSpPr>
            <p:cNvPr id="12" name="直線コネクタ 11">
              <a:extLst>
                <a:ext uri="{FF2B5EF4-FFF2-40B4-BE49-F238E27FC236}">
                  <a16:creationId xmlns:a16="http://schemas.microsoft.com/office/drawing/2014/main" id="{BB81A0DE-6961-79DD-F260-2B11F2E372CF}"/>
                </a:ext>
              </a:extLst>
            </p:cNvPr>
            <p:cNvCxnSpPr>
              <a:cxnSpLocks/>
            </p:cNvCxnSpPr>
            <p:nvPr/>
          </p:nvCxnSpPr>
          <p:spPr>
            <a:xfrm>
              <a:off x="3609000" y="753420"/>
              <a:ext cx="1800000" cy="0"/>
            </a:xfrm>
            <a:prstGeom prst="line">
              <a:avLst/>
            </a:prstGeom>
            <a:ln w="28575" cap="rnd">
              <a:solidFill>
                <a:srgbClr val="155CAF"/>
              </a:solidFill>
              <a:round/>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7A1038E-E413-E868-9FCB-7A5F26B8C874}"/>
                </a:ext>
              </a:extLst>
            </p:cNvPr>
            <p:cNvSpPr txBox="1"/>
            <p:nvPr/>
          </p:nvSpPr>
          <p:spPr>
            <a:xfrm>
              <a:off x="3609000" y="773968"/>
              <a:ext cx="1800000" cy="300522"/>
            </a:xfrm>
            <a:prstGeom prst="rect">
              <a:avLst/>
            </a:prstGeom>
            <a:noFill/>
          </p:spPr>
          <p:txBody>
            <a:bodyPr wrap="square" lIns="0" tIns="36000" rIns="0" bIns="36000" rtlCol="0">
              <a:spAutoFit/>
            </a:bodyPr>
            <a:lstStyle/>
            <a:p>
              <a:pPr algn="ctr">
                <a:lnSpc>
                  <a:spcPts val="2100"/>
                </a:lnSpc>
              </a:pPr>
              <a:r>
                <a:rPr lang="ja-JP" altLang="en-US" sz="1400" b="1" dirty="0">
                  <a:solidFill>
                    <a:srgbClr val="155CAF"/>
                  </a:solidFill>
                  <a:latin typeface="BIZ UDPゴシック" panose="020B0400000000000000" pitchFamily="50" charset="-128"/>
                  <a:ea typeface="BIZ UDPゴシック" panose="020B0400000000000000" pitchFamily="50" charset="-128"/>
                </a:rPr>
                <a:t>振り返り問題の解答</a:t>
              </a:r>
              <a:endParaRPr kumimoji="1" lang="ja-JP" altLang="en-US" sz="1400" b="1" dirty="0">
                <a:solidFill>
                  <a:srgbClr val="155CAF"/>
                </a:solidFill>
                <a:latin typeface="BIZ UDPゴシック" panose="020B0400000000000000" pitchFamily="50" charset="-128"/>
                <a:ea typeface="BIZ UDPゴシック" panose="020B0400000000000000" pitchFamily="50" charset="-128"/>
              </a:endParaRPr>
            </a:p>
          </p:txBody>
        </p:sp>
      </p:grpSp>
      <p:grpSp>
        <p:nvGrpSpPr>
          <p:cNvPr id="43" name="グループ化 42">
            <a:extLst>
              <a:ext uri="{FF2B5EF4-FFF2-40B4-BE49-F238E27FC236}">
                <a16:creationId xmlns:a16="http://schemas.microsoft.com/office/drawing/2014/main" id="{7BE4555C-272F-F90A-D5AC-75A634D94A6B}"/>
              </a:ext>
            </a:extLst>
          </p:cNvPr>
          <p:cNvGrpSpPr/>
          <p:nvPr/>
        </p:nvGrpSpPr>
        <p:grpSpPr>
          <a:xfrm>
            <a:off x="305408" y="2509078"/>
            <a:ext cx="8677272" cy="540000"/>
            <a:chOff x="305408" y="2445578"/>
            <a:chExt cx="8677272" cy="540000"/>
          </a:xfrm>
        </p:grpSpPr>
        <p:sp>
          <p:nvSpPr>
            <p:cNvPr id="11" name="角丸四角形 8">
              <a:extLst>
                <a:ext uri="{FF2B5EF4-FFF2-40B4-BE49-F238E27FC236}">
                  <a16:creationId xmlns:a16="http://schemas.microsoft.com/office/drawing/2014/main" id="{2152438E-51F4-BED3-63D1-B5E0787E633F}"/>
                </a:ext>
              </a:extLst>
            </p:cNvPr>
            <p:cNvSpPr/>
            <p:nvPr/>
          </p:nvSpPr>
          <p:spPr bwMode="auto">
            <a:xfrm rot="10800000" flipH="1" flipV="1">
              <a:off x="305408" y="2445578"/>
              <a:ext cx="8677272" cy="540000"/>
            </a:xfrm>
            <a:prstGeom prst="roundRect">
              <a:avLst>
                <a:gd name="adj" fmla="val 4440"/>
              </a:avLst>
            </a:prstGeom>
            <a:solidFill>
              <a:srgbClr val="155CA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39" name="テキスト ボックス 38">
              <a:extLst>
                <a:ext uri="{FF2B5EF4-FFF2-40B4-BE49-F238E27FC236}">
                  <a16:creationId xmlns:a16="http://schemas.microsoft.com/office/drawing/2014/main" id="{5B372DE0-D9AD-159B-99D2-E7B1D55BED20}"/>
                </a:ext>
              </a:extLst>
            </p:cNvPr>
            <p:cNvSpPr txBox="1"/>
            <p:nvPr/>
          </p:nvSpPr>
          <p:spPr>
            <a:xfrm>
              <a:off x="1532825" y="2530307"/>
              <a:ext cx="7305767" cy="370542"/>
            </a:xfrm>
            <a:prstGeom prst="rect">
              <a:avLst/>
            </a:prstGeom>
            <a:noFill/>
          </p:spPr>
          <p:txBody>
            <a:bodyPr wrap="square" lIns="36000" tIns="36000" rIns="36000" bIns="36000" anchor="t" anchorCtr="0">
              <a:spAutoFit/>
            </a:bodyPr>
            <a:lstStyle/>
            <a:p>
              <a:pPr>
                <a:lnSpc>
                  <a:spcPts val="2700"/>
                </a:lnSpc>
              </a:pPr>
              <a:r>
                <a:rPr lang="ja-JP" altLang="en-US" b="1" dirty="0">
                  <a:solidFill>
                    <a:schemeClr val="bg1"/>
                  </a:solidFill>
                  <a:latin typeface="BIZ UDPゴシック" panose="020B0400000000000000" pitchFamily="50" charset="-128"/>
                  <a:ea typeface="BIZ UDPゴシック" panose="020B0400000000000000" pitchFamily="50" charset="-128"/>
                </a:rPr>
                <a:t>ネット通販の「定期購入トラブル」はなぜ起こる？</a:t>
              </a:r>
              <a:endParaRPr lang="en-US" altLang="ja-JP" b="1" dirty="0">
                <a:solidFill>
                  <a:schemeClr val="bg1"/>
                </a:solidFill>
                <a:latin typeface="BIZ UDPゴシック" panose="020B0400000000000000" pitchFamily="50" charset="-128"/>
                <a:ea typeface="BIZ UDPゴシック" panose="020B0400000000000000" pitchFamily="50" charset="-128"/>
              </a:endParaRPr>
            </a:p>
          </p:txBody>
        </p:sp>
        <p:grpSp>
          <p:nvGrpSpPr>
            <p:cNvPr id="13" name="グループ化 12">
              <a:extLst>
                <a:ext uri="{FF2B5EF4-FFF2-40B4-BE49-F238E27FC236}">
                  <a16:creationId xmlns:a16="http://schemas.microsoft.com/office/drawing/2014/main" id="{262645C1-B337-2571-4248-04D31A100893}"/>
                </a:ext>
              </a:extLst>
            </p:cNvPr>
            <p:cNvGrpSpPr/>
            <p:nvPr/>
          </p:nvGrpSpPr>
          <p:grpSpPr>
            <a:xfrm>
              <a:off x="531722" y="2547136"/>
              <a:ext cx="940949" cy="336884"/>
              <a:chOff x="531722" y="2565328"/>
              <a:chExt cx="940949" cy="336884"/>
            </a:xfrm>
          </p:grpSpPr>
          <p:sp>
            <p:nvSpPr>
              <p:cNvPr id="9" name="フリーフォーム: 図形 8">
                <a:extLst>
                  <a:ext uri="{FF2B5EF4-FFF2-40B4-BE49-F238E27FC236}">
                    <a16:creationId xmlns:a16="http://schemas.microsoft.com/office/drawing/2014/main" id="{2E81EE16-2F5F-00E8-B149-D98C738E5F6B}"/>
                  </a:ext>
                </a:extLst>
              </p:cNvPr>
              <p:cNvSpPr/>
              <p:nvPr/>
            </p:nvSpPr>
            <p:spPr>
              <a:xfrm rot="5400000">
                <a:off x="833755" y="2263295"/>
                <a:ext cx="336884" cy="940949"/>
              </a:xfrm>
              <a:custGeom>
                <a:avLst/>
                <a:gdLst>
                  <a:gd name="connsiteX0" fmla="*/ 0 w 432000"/>
                  <a:gd name="connsiteY0" fmla="*/ 1030848 h 1030848"/>
                  <a:gd name="connsiteX1" fmla="*/ 0 w 432000"/>
                  <a:gd name="connsiteY1" fmla="*/ 102749 h 1030848"/>
                  <a:gd name="connsiteX2" fmla="*/ 137727 w 432000"/>
                  <a:gd name="connsiteY2" fmla="*/ 102749 h 1030848"/>
                  <a:gd name="connsiteX3" fmla="*/ 223351 w 432000"/>
                  <a:gd name="connsiteY3" fmla="*/ 0 h 1030848"/>
                  <a:gd name="connsiteX4" fmla="*/ 308975 w 432000"/>
                  <a:gd name="connsiteY4" fmla="*/ 102749 h 1030848"/>
                  <a:gd name="connsiteX5" fmla="*/ 432000 w 432000"/>
                  <a:gd name="connsiteY5" fmla="*/ 102749 h 1030848"/>
                  <a:gd name="connsiteX6" fmla="*/ 432000 w 432000"/>
                  <a:gd name="connsiteY6" fmla="*/ 1030848 h 10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000" h="1030848">
                    <a:moveTo>
                      <a:pt x="0" y="1030848"/>
                    </a:moveTo>
                    <a:lnTo>
                      <a:pt x="0" y="102749"/>
                    </a:lnTo>
                    <a:lnTo>
                      <a:pt x="137727" y="102749"/>
                    </a:lnTo>
                    <a:lnTo>
                      <a:pt x="223351" y="0"/>
                    </a:lnTo>
                    <a:lnTo>
                      <a:pt x="308975" y="102749"/>
                    </a:lnTo>
                    <a:lnTo>
                      <a:pt x="432000" y="102749"/>
                    </a:lnTo>
                    <a:lnTo>
                      <a:pt x="432000" y="1030848"/>
                    </a:lnTo>
                    <a:close/>
                  </a:path>
                </a:pathLst>
              </a:custGeom>
              <a:solidFill>
                <a:srgbClr val="F0DC6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0" name="テキスト ボックス 9">
                <a:extLst>
                  <a:ext uri="{FF2B5EF4-FFF2-40B4-BE49-F238E27FC236}">
                    <a16:creationId xmlns:a16="http://schemas.microsoft.com/office/drawing/2014/main" id="{1617BB9C-58A5-C59D-BB1A-C40F14CEBCB4}"/>
                  </a:ext>
                </a:extLst>
              </p:cNvPr>
              <p:cNvSpPr txBox="1"/>
              <p:nvPr/>
            </p:nvSpPr>
            <p:spPr>
              <a:xfrm>
                <a:off x="531722" y="2567222"/>
                <a:ext cx="828000" cy="333095"/>
              </a:xfrm>
              <a:prstGeom prst="rect">
                <a:avLst/>
              </a:prstGeom>
              <a:noFill/>
            </p:spPr>
            <p:txBody>
              <a:bodyPr wrap="square" lIns="90000" tIns="36000" rIns="0" bIns="36000" rtlCol="0">
                <a:spAutoFit/>
              </a:bodyPr>
              <a:lstStyle/>
              <a:p>
                <a:pPr algn="ctr">
                  <a:lnSpc>
                    <a:spcPts val="2400"/>
                  </a:lnSpc>
                </a:pPr>
                <a:r>
                  <a:rPr kumimoji="1" lang="ja-JP" altLang="en-US" sz="1600" b="1" dirty="0">
                    <a:solidFill>
                      <a:srgbClr val="155CAF"/>
                    </a:solidFill>
                    <a:latin typeface="BIZ UDPゴシック" panose="020B0400000000000000" pitchFamily="50" charset="-128"/>
                    <a:ea typeface="BIZ UDPゴシック" panose="020B0400000000000000" pitchFamily="50" charset="-128"/>
                  </a:rPr>
                  <a:t>解説！</a:t>
                </a:r>
              </a:p>
            </p:txBody>
          </p:sp>
        </p:grpSp>
      </p:grpSp>
      <p:sp>
        <p:nvSpPr>
          <p:cNvPr id="52" name="24000年">
            <a:extLst>
              <a:ext uri="{FF2B5EF4-FFF2-40B4-BE49-F238E27FC236}">
                <a16:creationId xmlns:a16="http://schemas.microsoft.com/office/drawing/2014/main" id="{B0DB489C-5042-7A04-63DA-21BB556D7DE6}"/>
              </a:ext>
            </a:extLst>
          </p:cNvPr>
          <p:cNvSpPr txBox="1"/>
          <p:nvPr/>
        </p:nvSpPr>
        <p:spPr>
          <a:xfrm>
            <a:off x="831850" y="6092237"/>
            <a:ext cx="8098164" cy="4001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r">
              <a:defRPr sz="2400">
                <a:latin typeface="+mn-lt"/>
                <a:ea typeface="+mn-ea"/>
                <a:cs typeface="+mn-cs"/>
                <a:sym typeface="BIZ UDPGothic"/>
              </a:defRPr>
            </a:pPr>
            <a:r>
              <a:rPr lang="ja-JP" altLang="en-US" sz="1600" b="1" dirty="0">
                <a:latin typeface="BIZ UDPゴシック" panose="020B0400000000000000" pitchFamily="50" charset="-128"/>
                <a:ea typeface="BIZ UDPゴシック" panose="020B0400000000000000" pitchFamily="50" charset="-128"/>
              </a:rPr>
              <a:t>さらに、詳しい解説を見て、知識を習得してみましょう。</a:t>
            </a:r>
            <a:r>
              <a:rPr lang="ja-JP" altLang="en-US" sz="2000" b="1" dirty="0">
                <a:solidFill>
                  <a:srgbClr val="F08761"/>
                </a:solidFill>
                <a:latin typeface="ＭＳ Ｐゴシック" panose="020B0600070205080204" pitchFamily="50" charset="-128"/>
                <a:ea typeface="ＭＳ Ｐゴシック" panose="020B0600070205080204" pitchFamily="50" charset="-128"/>
              </a:rPr>
              <a:t>▶▶</a:t>
            </a:r>
            <a:endParaRPr lang="ja-JP" altLang="en-US" sz="1600" b="1" dirty="0">
              <a:solidFill>
                <a:srgbClr val="F08761"/>
              </a:solidFill>
              <a:latin typeface="BIZ UDPゴシック" panose="020B0400000000000000" pitchFamily="50" charset="-128"/>
              <a:ea typeface="BIZ UDPゴシック" panose="020B0400000000000000" pitchFamily="50" charset="-128"/>
            </a:endParaRPr>
          </a:p>
        </p:txBody>
      </p:sp>
      <p:grpSp>
        <p:nvGrpSpPr>
          <p:cNvPr id="29" name="グループ化 28">
            <a:extLst>
              <a:ext uri="{FF2B5EF4-FFF2-40B4-BE49-F238E27FC236}">
                <a16:creationId xmlns:a16="http://schemas.microsoft.com/office/drawing/2014/main" id="{444374FE-19C7-520A-035A-ED524C9E6EBD}"/>
              </a:ext>
            </a:extLst>
          </p:cNvPr>
          <p:cNvGrpSpPr/>
          <p:nvPr/>
        </p:nvGrpSpPr>
        <p:grpSpPr>
          <a:xfrm>
            <a:off x="613253" y="1317508"/>
            <a:ext cx="7739710" cy="720000"/>
            <a:chOff x="613253" y="1317508"/>
            <a:chExt cx="7739710" cy="720000"/>
          </a:xfrm>
        </p:grpSpPr>
        <p:sp>
          <p:nvSpPr>
            <p:cNvPr id="25" name="テキスト ボックス 24">
              <a:extLst>
                <a:ext uri="{FF2B5EF4-FFF2-40B4-BE49-F238E27FC236}">
                  <a16:creationId xmlns:a16="http://schemas.microsoft.com/office/drawing/2014/main" id="{5FFBBA4D-2976-AE70-1ECC-61F136C2C455}"/>
                </a:ext>
              </a:extLst>
            </p:cNvPr>
            <p:cNvSpPr txBox="1"/>
            <p:nvPr/>
          </p:nvSpPr>
          <p:spPr>
            <a:xfrm>
              <a:off x="791038" y="1462101"/>
              <a:ext cx="7561925" cy="430814"/>
            </a:xfrm>
            <a:prstGeom prst="rect">
              <a:avLst/>
            </a:prstGeom>
            <a:noFill/>
          </p:spPr>
          <p:txBody>
            <a:bodyPr wrap="square" lIns="36000" tIns="36000" rIns="36000" bIns="36000" anchor="t" anchorCtr="0">
              <a:spAutoFit/>
            </a:bodyPr>
            <a:lstStyle/>
            <a:p>
              <a:pPr algn="ctr">
                <a:lnSpc>
                  <a:spcPts val="3300"/>
                </a:lnSpc>
              </a:pPr>
              <a:r>
                <a:rPr lang="ja-JP" altLang="en-US" sz="2200" b="1" dirty="0">
                  <a:solidFill>
                    <a:srgbClr val="FF6600"/>
                  </a:solidFill>
                  <a:latin typeface="BIZ UDPゴシック" panose="020B0400000000000000" pitchFamily="50" charset="-128"/>
                  <a:ea typeface="BIZ UDPゴシック" panose="020B0400000000000000" pitchFamily="50" charset="-128"/>
                </a:rPr>
                <a:t>すべて注意が必要です。</a:t>
              </a:r>
            </a:p>
          </p:txBody>
        </p:sp>
        <p:grpSp>
          <p:nvGrpSpPr>
            <p:cNvPr id="8" name="グループ化 7">
              <a:extLst>
                <a:ext uri="{FF2B5EF4-FFF2-40B4-BE49-F238E27FC236}">
                  <a16:creationId xmlns:a16="http://schemas.microsoft.com/office/drawing/2014/main" id="{54962E4B-4B4B-C9EA-FC88-06B076831CB3}"/>
                </a:ext>
              </a:extLst>
            </p:cNvPr>
            <p:cNvGrpSpPr/>
            <p:nvPr/>
          </p:nvGrpSpPr>
          <p:grpSpPr>
            <a:xfrm>
              <a:off x="613253" y="1317508"/>
              <a:ext cx="1116000" cy="720000"/>
              <a:chOff x="767363" y="1317508"/>
              <a:chExt cx="1116000" cy="720000"/>
            </a:xfrm>
          </p:grpSpPr>
          <p:sp>
            <p:nvSpPr>
              <p:cNvPr id="22" name="四角形: 角を丸くする 21">
                <a:extLst>
                  <a:ext uri="{FF2B5EF4-FFF2-40B4-BE49-F238E27FC236}">
                    <a16:creationId xmlns:a16="http://schemas.microsoft.com/office/drawing/2014/main" id="{D9647C5D-8861-B29A-D0CA-85B28DC95EAF}"/>
                  </a:ext>
                </a:extLst>
              </p:cNvPr>
              <p:cNvSpPr/>
              <p:nvPr/>
            </p:nvSpPr>
            <p:spPr>
              <a:xfrm>
                <a:off x="767363" y="1317508"/>
                <a:ext cx="1116000" cy="720000"/>
              </a:xfrm>
              <a:prstGeom prst="roundRect">
                <a:avLst/>
              </a:prstGeom>
              <a:solidFill>
                <a:schemeClr val="bg1">
                  <a:lumMod val="95000"/>
                </a:schemeClr>
              </a:solidFill>
              <a:ln w="57150">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E9C83572-822F-DD57-0778-0DC1AB558550}"/>
                  </a:ext>
                </a:extLst>
              </p:cNvPr>
              <p:cNvSpPr txBox="1"/>
              <p:nvPr/>
            </p:nvSpPr>
            <p:spPr>
              <a:xfrm>
                <a:off x="839363" y="1329890"/>
                <a:ext cx="972000" cy="568938"/>
              </a:xfrm>
              <a:prstGeom prst="rect">
                <a:avLst/>
              </a:prstGeom>
              <a:noFill/>
            </p:spPr>
            <p:txBody>
              <a:bodyPr wrap="square" lIns="0" tIns="0" rIns="0" bIns="0" rtlCol="0">
                <a:spAutoFit/>
              </a:bodyPr>
              <a:lstStyle/>
              <a:p>
                <a:pPr algn="ctr">
                  <a:lnSpc>
                    <a:spcPts val="5250"/>
                  </a:lnSpc>
                </a:pPr>
                <a:r>
                  <a:rPr kumimoji="1" lang="ja-JP" altLang="en-US" sz="3200" b="1" dirty="0">
                    <a:solidFill>
                      <a:srgbClr val="FF6600"/>
                    </a:solidFill>
                    <a:latin typeface="BIZ UDPゴシック" panose="020B0400000000000000" pitchFamily="50" charset="-128"/>
                    <a:ea typeface="BIZ UDPゴシック" panose="020B0400000000000000" pitchFamily="50" charset="-128"/>
                  </a:rPr>
                  <a:t>答え</a:t>
                </a:r>
              </a:p>
            </p:txBody>
          </p:sp>
        </p:grpSp>
      </p:grpSp>
      <p:graphicFrame>
        <p:nvGraphicFramePr>
          <p:cNvPr id="20" name="表 19">
            <a:extLst>
              <a:ext uri="{FF2B5EF4-FFF2-40B4-BE49-F238E27FC236}">
                <a16:creationId xmlns:a16="http://schemas.microsoft.com/office/drawing/2014/main" id="{C63C55A6-06B7-D492-80D6-DD4B4D37263F}"/>
              </a:ext>
            </a:extLst>
          </p:cNvPr>
          <p:cNvGraphicFramePr>
            <a:graphicFrameLocks noGrp="1"/>
          </p:cNvGraphicFramePr>
          <p:nvPr>
            <p:extLst>
              <p:ext uri="{D42A27DB-BD31-4B8C-83A1-F6EECF244321}">
                <p14:modId xmlns:p14="http://schemas.microsoft.com/office/powerpoint/2010/main" val="3298297377"/>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845475">
                  <a:extLst>
                    <a:ext uri="{9D8B030D-6E8A-4147-A177-3AD203B41FA5}">
                      <a16:colId xmlns:a16="http://schemas.microsoft.com/office/drawing/2014/main" val="1678337219"/>
                    </a:ext>
                  </a:extLst>
                </a:gridCol>
                <a:gridCol w="7265925">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050" b="1" spc="-80"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65305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546AB25-5E45-B00D-5EF1-8BC0A13FCCBF}"/>
              </a:ext>
            </a:extLst>
          </p:cNvPr>
          <p:cNvSpPr txBox="1"/>
          <p:nvPr/>
        </p:nvSpPr>
        <p:spPr>
          <a:xfrm>
            <a:off x="7780980" y="280817"/>
            <a:ext cx="1255070" cy="373226"/>
          </a:xfrm>
          <a:prstGeom prst="rect">
            <a:avLst/>
          </a:prstGeom>
          <a:noFill/>
        </p:spPr>
        <p:txBody>
          <a:bodyPr wrap="square" lIns="36000" tIns="72000" rIns="36000" bIns="72000">
            <a:spAutoFit/>
          </a:bodyPr>
          <a:lstStyle/>
          <a:p>
            <a:pPr algn="ctr">
              <a:lnSpc>
                <a:spcPts val="2100"/>
              </a:lnSpc>
            </a:pPr>
            <a:r>
              <a:rPr lang="ja-JP" altLang="en-US" sz="1400" dirty="0">
                <a:latin typeface="BIZ UDPゴシック" panose="020B0400000000000000" pitchFamily="50" charset="-128"/>
                <a:ea typeface="BIZ UDPゴシック" panose="020B0400000000000000" pitchFamily="50" charset="-128"/>
              </a:rPr>
              <a:t>社会人向け</a:t>
            </a:r>
          </a:p>
        </p:txBody>
      </p:sp>
      <p:sp>
        <p:nvSpPr>
          <p:cNvPr id="5" name="テキスト ボックス 4">
            <a:extLst>
              <a:ext uri="{FF2B5EF4-FFF2-40B4-BE49-F238E27FC236}">
                <a16:creationId xmlns:a16="http://schemas.microsoft.com/office/drawing/2014/main" id="{5675F63E-49EB-08B9-4B76-6F1703EC57A3}"/>
              </a:ext>
            </a:extLst>
          </p:cNvPr>
          <p:cNvSpPr txBox="1"/>
          <p:nvPr/>
        </p:nvSpPr>
        <p:spPr>
          <a:xfrm>
            <a:off x="369853" y="280817"/>
            <a:ext cx="2160000" cy="373226"/>
          </a:xfrm>
          <a:prstGeom prst="rect">
            <a:avLst/>
          </a:prstGeom>
          <a:noFill/>
        </p:spPr>
        <p:txBody>
          <a:bodyPr wrap="square" lIns="36000" tIns="72000" rIns="36000" bIns="72000">
            <a:spAutoFit/>
          </a:bodyPr>
          <a:lstStyle/>
          <a:p>
            <a:pPr algn="ctr">
              <a:lnSpc>
                <a:spcPts val="2100"/>
              </a:lnSpc>
            </a:pPr>
            <a:r>
              <a:rPr lang="ja-JP" altLang="en-US" sz="1400" b="1" dirty="0">
                <a:latin typeface="BIZ UDPゴシック" panose="020B0400000000000000" pitchFamily="50" charset="-128"/>
                <a:ea typeface="BIZ UDPゴシック" panose="020B0400000000000000" pitchFamily="50" charset="-128"/>
              </a:rPr>
              <a:t>ネットトラブル（定期購入）</a:t>
            </a:r>
            <a:endParaRPr lang="en-US" altLang="ja-JP" sz="1400" dirty="0">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89E7D876-970E-0CA5-F31D-B4FDA0B7C721}"/>
              </a:ext>
            </a:extLst>
          </p:cNvPr>
          <p:cNvGrpSpPr/>
          <p:nvPr/>
        </p:nvGrpSpPr>
        <p:grpSpPr>
          <a:xfrm>
            <a:off x="1709738" y="2556763"/>
            <a:ext cx="5724525" cy="1290874"/>
            <a:chOff x="1709738" y="2147293"/>
            <a:chExt cx="5724525" cy="1290874"/>
          </a:xfrm>
        </p:grpSpPr>
        <p:sp>
          <p:nvSpPr>
            <p:cNvPr id="4" name="四角形: 角を丸くする 3">
              <a:extLst>
                <a:ext uri="{FF2B5EF4-FFF2-40B4-BE49-F238E27FC236}">
                  <a16:creationId xmlns:a16="http://schemas.microsoft.com/office/drawing/2014/main" id="{C12739EC-C00B-F42D-E191-C4694CE1BEF3}"/>
                </a:ext>
              </a:extLst>
            </p:cNvPr>
            <p:cNvSpPr/>
            <p:nvPr/>
          </p:nvSpPr>
          <p:spPr>
            <a:xfrm>
              <a:off x="1709738" y="2147293"/>
              <a:ext cx="5724525" cy="12908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54C0765-267A-3CB4-4EF1-54F7566C8DE7}"/>
                </a:ext>
              </a:extLst>
            </p:cNvPr>
            <p:cNvSpPr txBox="1"/>
            <p:nvPr/>
          </p:nvSpPr>
          <p:spPr>
            <a:xfrm>
              <a:off x="3179852" y="2417824"/>
              <a:ext cx="2784296" cy="749812"/>
            </a:xfrm>
            <a:prstGeom prst="rect">
              <a:avLst/>
            </a:prstGeom>
            <a:noFill/>
          </p:spPr>
          <p:txBody>
            <a:bodyPr wrap="square" lIns="36000" tIns="36000" rIns="36000" bIns="36000">
              <a:spAutoFit/>
            </a:bodyPr>
            <a:lstStyle/>
            <a:p>
              <a:pPr algn="ctr"/>
              <a:r>
                <a:rPr lang="ja-JP" altLang="en-US" sz="4400" b="1" dirty="0">
                  <a:latin typeface="BIZ UDPゴシック" panose="020B0400000000000000" pitchFamily="50" charset="-128"/>
                  <a:ea typeface="BIZ UDPゴシック" panose="020B0400000000000000" pitchFamily="50" charset="-128"/>
                </a:rPr>
                <a:t>解 説</a:t>
              </a:r>
            </a:p>
          </p:txBody>
        </p:sp>
      </p:grpSp>
    </p:spTree>
    <p:extLst>
      <p:ext uri="{BB962C8B-B14F-4D97-AF65-F5344CB8AC3E}">
        <p14:creationId xmlns:p14="http://schemas.microsoft.com/office/powerpoint/2010/main" val="3509053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1EB67A3C-B2E5-ACBF-7931-FF37F9FDB851}"/>
              </a:ext>
            </a:extLst>
          </p:cNvPr>
          <p:cNvSpPr/>
          <p:nvPr/>
        </p:nvSpPr>
        <p:spPr bwMode="auto">
          <a:xfrm rot="10800000" flipH="1" flipV="1">
            <a:off x="1" y="629628"/>
            <a:ext cx="8778874" cy="900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C69E0F32-2DCF-995E-E3A1-BC84E3158F0C}"/>
              </a:ext>
            </a:extLst>
          </p:cNvPr>
          <p:cNvSpPr/>
          <p:nvPr/>
        </p:nvSpPr>
        <p:spPr>
          <a:xfrm>
            <a:off x="792000" y="2774022"/>
            <a:ext cx="7560000" cy="2995728"/>
          </a:xfrm>
          <a:prstGeom prst="roundRect">
            <a:avLst>
              <a:gd name="adj" fmla="val 1270"/>
            </a:avLst>
          </a:prstGeom>
          <a:solidFill>
            <a:schemeClr val="bg1"/>
          </a:solidFill>
          <a:ln w="19050">
            <a:solidFill>
              <a:srgbClr val="F0876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55CAF"/>
              </a:solidFill>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878648"/>
            <a:ext cx="8017427" cy="401960"/>
          </a:xfrm>
          <a:prstGeom prst="rect">
            <a:avLst/>
          </a:prstGeom>
          <a:noFill/>
        </p:spPr>
        <p:txBody>
          <a:bodyPr wrap="square" lIns="36000" tIns="36000" rIns="36000" bIns="36000" anchor="ctr" anchorCtr="0">
            <a:spAutoFit/>
          </a:bodyPr>
          <a:lstStyle/>
          <a:p>
            <a:pPr algn="just">
              <a:lnSpc>
                <a:spcPts val="3000"/>
              </a:lnSpc>
            </a:pPr>
            <a:r>
              <a:rPr lang="ja-JP" altLang="en-US" sz="2200" b="1" dirty="0">
                <a:latin typeface="BIZ UDPゴシック" panose="020B0400000000000000" pitchFamily="50" charset="-128"/>
                <a:ea typeface="BIZ UDPゴシック" panose="020B0400000000000000" pitchFamily="50" charset="-128"/>
              </a:rPr>
              <a:t>購入条件（定期購入等）に気づかず購入してしまう、その原因は？</a:t>
            </a:r>
          </a:p>
        </p:txBody>
      </p:sp>
      <p:sp>
        <p:nvSpPr>
          <p:cNvPr id="16" name="テキスト ボックス 15">
            <a:extLst>
              <a:ext uri="{FF2B5EF4-FFF2-40B4-BE49-F238E27FC236}">
                <a16:creationId xmlns:a16="http://schemas.microsoft.com/office/drawing/2014/main" id="{AB195968-6695-37F0-AFD5-56FC4FDABA5E}"/>
              </a:ext>
            </a:extLst>
          </p:cNvPr>
          <p:cNvSpPr txBox="1"/>
          <p:nvPr/>
        </p:nvSpPr>
        <p:spPr>
          <a:xfrm>
            <a:off x="336550" y="1535207"/>
            <a:ext cx="8483600" cy="815530"/>
          </a:xfrm>
          <a:prstGeom prst="rect">
            <a:avLst/>
          </a:prstGeom>
          <a:noFill/>
        </p:spPr>
        <p:txBody>
          <a:bodyPr wrap="square" lIns="0" tIns="108000" rIns="0" bIns="0" anchor="t" anchorCtr="0">
            <a:spAutoFit/>
          </a:bodyPr>
          <a:lstStyle/>
          <a:p>
            <a:pPr>
              <a:lnSpc>
                <a:spcPts val="3000"/>
              </a:lnSpc>
            </a:pPr>
            <a:r>
              <a:rPr lang="ja-JP" altLang="en-US" dirty="0">
                <a:latin typeface="BIZ UDPゴシック" panose="020B0400000000000000" pitchFamily="50" charset="-128"/>
                <a:ea typeface="BIZ UDPゴシック" panose="020B0400000000000000" pitchFamily="50" charset="-128"/>
              </a:rPr>
              <a:t>詐欺的な定期購入サイトの特徴から、</a:t>
            </a:r>
            <a:endParaRPr lang="en-US" altLang="ja-JP" dirty="0">
              <a:latin typeface="BIZ UDPゴシック" panose="020B0400000000000000" pitchFamily="50" charset="-128"/>
              <a:ea typeface="BIZ UDPゴシック" panose="020B0400000000000000" pitchFamily="50" charset="-128"/>
            </a:endParaRPr>
          </a:p>
          <a:p>
            <a:pPr>
              <a:lnSpc>
                <a:spcPts val="3000"/>
              </a:lnSpc>
            </a:pPr>
            <a:r>
              <a:rPr lang="ja-JP" altLang="en-US" dirty="0">
                <a:latin typeface="BIZ UDPゴシック" panose="020B0400000000000000" pitchFamily="50" charset="-128"/>
                <a:ea typeface="BIZ UDPゴシック" panose="020B0400000000000000" pitchFamily="50" charset="-128"/>
              </a:rPr>
              <a:t>どのような消費者の心理や傾向が利用されているのか、考えてみましょう。</a:t>
            </a:r>
          </a:p>
        </p:txBody>
      </p:sp>
      <p:graphicFrame>
        <p:nvGraphicFramePr>
          <p:cNvPr id="17" name="表 16">
            <a:extLst>
              <a:ext uri="{FF2B5EF4-FFF2-40B4-BE49-F238E27FC236}">
                <a16:creationId xmlns:a16="http://schemas.microsoft.com/office/drawing/2014/main" id="{B2FF2ACD-FF4A-7072-3952-1E550BE521A3}"/>
              </a:ext>
            </a:extLst>
          </p:cNvPr>
          <p:cNvGraphicFramePr>
            <a:graphicFrameLocks noGrp="1"/>
          </p:cNvGraphicFramePr>
          <p:nvPr>
            <p:extLst>
              <p:ext uri="{D42A27DB-BD31-4B8C-83A1-F6EECF244321}">
                <p14:modId xmlns:p14="http://schemas.microsoft.com/office/powerpoint/2010/main" val="2213108734"/>
              </p:ext>
            </p:extLst>
          </p:nvPr>
        </p:nvGraphicFramePr>
        <p:xfrm>
          <a:off x="1296000" y="3200374"/>
          <a:ext cx="6552000" cy="811326"/>
        </p:xfrm>
        <a:graphic>
          <a:graphicData uri="http://schemas.openxmlformats.org/drawingml/2006/table">
            <a:tbl>
              <a:tblPr firstRow="1" bandRow="1"/>
              <a:tblGrid>
                <a:gridCol w="1152000">
                  <a:extLst>
                    <a:ext uri="{9D8B030D-6E8A-4147-A177-3AD203B41FA5}">
                      <a16:colId xmlns:a16="http://schemas.microsoft.com/office/drawing/2014/main" val="20000"/>
                    </a:ext>
                  </a:extLst>
                </a:gridCol>
                <a:gridCol w="5400000">
                  <a:extLst>
                    <a:ext uri="{9D8B030D-6E8A-4147-A177-3AD203B41FA5}">
                      <a16:colId xmlns:a16="http://schemas.microsoft.com/office/drawing/2014/main" val="20001"/>
                    </a:ext>
                  </a:extLst>
                </a:gridCol>
              </a:tblGrid>
              <a:tr h="612000">
                <a:tc>
                  <a:txBody>
                    <a:bodyPr/>
                    <a:lstStyle/>
                    <a:p>
                      <a:pPr algn="ctr">
                        <a:lnSpc>
                          <a:spcPts val="3000"/>
                        </a:lnSpc>
                      </a:pPr>
                      <a:r>
                        <a:rPr kumimoji="1" lang="ja-JP" altLang="en-US" sz="2000" b="1" dirty="0">
                          <a:solidFill>
                            <a:srgbClr val="F08761"/>
                          </a:solidFill>
                          <a:latin typeface="BIZ UDPゴシック" panose="020B0400000000000000" pitchFamily="50" charset="-128"/>
                          <a:ea typeface="BIZ UDPゴシック" panose="020B0400000000000000" pitchFamily="50" charset="-128"/>
                        </a:rPr>
                        <a:t>原因</a:t>
                      </a:r>
                      <a:r>
                        <a:rPr kumimoji="1" lang="ja-JP" altLang="en-US" sz="2000" b="1" dirty="0">
                          <a:solidFill>
                            <a:srgbClr val="F08761"/>
                          </a:solidFill>
                          <a:latin typeface="ＭＳ Ｐゴシック" panose="020B0600070205080204" pitchFamily="50" charset="-128"/>
                          <a:ea typeface="ＭＳ Ｐゴシック" panose="020B0600070205080204" pitchFamily="50" charset="-128"/>
                        </a:rPr>
                        <a:t> </a:t>
                      </a: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➊</a:t>
                      </a:r>
                      <a:r>
                        <a:rPr kumimoji="1" lang="ja-JP" altLang="en-US" sz="2000" b="0" dirty="0">
                          <a:solidFill>
                            <a:srgbClr val="F08761"/>
                          </a:solidFill>
                          <a:latin typeface="Meiryo UI" panose="020B0604030504040204" pitchFamily="50" charset="-128"/>
                          <a:ea typeface="Meiryo UI" panose="020B0604030504040204" pitchFamily="50" charset="-128"/>
                        </a:rPr>
                        <a:t>▕</a:t>
                      </a:r>
                      <a:endParaRPr kumimoji="1" lang="ja-JP" altLang="en-US" sz="2000" b="0" dirty="0">
                        <a:solidFill>
                          <a:srgbClr val="F08761"/>
                        </a:solidFill>
                        <a:latin typeface="ＭＳ Ｐゴシック" panose="020B0600070205080204" pitchFamily="50" charset="-128"/>
                        <a:ea typeface="ＭＳ Ｐゴシック" panose="020B0600070205080204" pitchFamily="50" charset="-128"/>
                      </a:endParaRP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サイト上の購入条件や契約内容などの表示が</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わかりにくいケース</a:t>
                      </a:r>
                    </a:p>
                  </a:txBody>
                  <a:tcPr marL="180000" marR="0" marT="0" marB="108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6" name="表 5">
            <a:extLst>
              <a:ext uri="{FF2B5EF4-FFF2-40B4-BE49-F238E27FC236}">
                <a16:creationId xmlns:a16="http://schemas.microsoft.com/office/drawing/2014/main" id="{B7C65C21-A43D-559F-A08D-EB39A1DA7A06}"/>
              </a:ext>
            </a:extLst>
          </p:cNvPr>
          <p:cNvGraphicFramePr>
            <a:graphicFrameLocks noGrp="1"/>
          </p:cNvGraphicFramePr>
          <p:nvPr>
            <p:extLst>
              <p:ext uri="{D42A27DB-BD31-4B8C-83A1-F6EECF244321}">
                <p14:modId xmlns:p14="http://schemas.microsoft.com/office/powerpoint/2010/main" val="4081213424"/>
              </p:ext>
            </p:extLst>
          </p:nvPr>
        </p:nvGraphicFramePr>
        <p:xfrm>
          <a:off x="1296000" y="4545277"/>
          <a:ext cx="6552000" cy="811326"/>
        </p:xfrm>
        <a:graphic>
          <a:graphicData uri="http://schemas.openxmlformats.org/drawingml/2006/table">
            <a:tbl>
              <a:tblPr firstRow="1" bandRow="1"/>
              <a:tblGrid>
                <a:gridCol w="1152000">
                  <a:extLst>
                    <a:ext uri="{9D8B030D-6E8A-4147-A177-3AD203B41FA5}">
                      <a16:colId xmlns:a16="http://schemas.microsoft.com/office/drawing/2014/main" val="20000"/>
                    </a:ext>
                  </a:extLst>
                </a:gridCol>
                <a:gridCol w="5400000">
                  <a:extLst>
                    <a:ext uri="{9D8B030D-6E8A-4147-A177-3AD203B41FA5}">
                      <a16:colId xmlns:a16="http://schemas.microsoft.com/office/drawing/2014/main" val="20001"/>
                    </a:ext>
                  </a:extLst>
                </a:gridCol>
              </a:tblGrid>
              <a:tr h="612000">
                <a:tc>
                  <a:txBody>
                    <a:bodyPr/>
                    <a:lstStyle/>
                    <a:p>
                      <a:pPr algn="ctr">
                        <a:lnSpc>
                          <a:spcPts val="3000"/>
                        </a:lnSpc>
                      </a:pPr>
                      <a:r>
                        <a:rPr kumimoji="1" lang="ja-JP" altLang="en-US" sz="2000" b="1" dirty="0">
                          <a:solidFill>
                            <a:srgbClr val="F08761"/>
                          </a:solidFill>
                          <a:latin typeface="BIZ UDPゴシック" panose="020B0400000000000000" pitchFamily="50" charset="-128"/>
                          <a:ea typeface="BIZ UDPゴシック" panose="020B0400000000000000" pitchFamily="50" charset="-128"/>
                        </a:rPr>
                        <a:t>原因</a:t>
                      </a:r>
                      <a:r>
                        <a:rPr kumimoji="1" lang="ja-JP" altLang="en-US" sz="2000" b="1" dirty="0">
                          <a:solidFill>
                            <a:srgbClr val="F08761"/>
                          </a:solidFill>
                          <a:latin typeface="ＭＳ Ｐゴシック" panose="020B0600070205080204" pitchFamily="50" charset="-128"/>
                          <a:ea typeface="ＭＳ Ｐゴシック" panose="020B0600070205080204" pitchFamily="50" charset="-128"/>
                        </a:rPr>
                        <a:t> </a:t>
                      </a: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➋</a:t>
                      </a:r>
                      <a:r>
                        <a:rPr kumimoji="1" lang="ja-JP" altLang="en-US" sz="2000" b="0" dirty="0">
                          <a:solidFill>
                            <a:srgbClr val="F08761"/>
                          </a:solidFill>
                          <a:latin typeface="Meiryo UI" panose="020B0604030504040204" pitchFamily="50" charset="-128"/>
                          <a:ea typeface="Meiryo UI" panose="020B0604030504040204" pitchFamily="50" charset="-128"/>
                        </a:rPr>
                        <a:t>▕</a:t>
                      </a:r>
                      <a:endParaRPr kumimoji="1" lang="ja-JP" altLang="en-US" sz="2000" b="0" dirty="0">
                        <a:solidFill>
                          <a:srgbClr val="F08761"/>
                        </a:solidFill>
                        <a:latin typeface="ＭＳ Ｐゴシック" panose="020B0600070205080204" pitchFamily="50" charset="-128"/>
                        <a:ea typeface="ＭＳ Ｐゴシック" panose="020B0600070205080204" pitchFamily="50" charset="-128"/>
                      </a:endParaRP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「限定」や「残り○分」などの表示で焦らせ、</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決定を急がせるケース</a:t>
                      </a:r>
                    </a:p>
                  </a:txBody>
                  <a:tcPr marL="180000" marR="0" marT="0" marB="108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4" name="表 3">
            <a:extLst>
              <a:ext uri="{FF2B5EF4-FFF2-40B4-BE49-F238E27FC236}">
                <a16:creationId xmlns:a16="http://schemas.microsoft.com/office/drawing/2014/main" id="{0FCB0D67-2961-BD5F-0E6C-BE1A1AC78BAC}"/>
              </a:ext>
            </a:extLst>
          </p:cNvPr>
          <p:cNvGraphicFramePr>
            <a:graphicFrameLocks noGrp="1"/>
          </p:cNvGraphicFramePr>
          <p:nvPr>
            <p:extLst>
              <p:ext uri="{D42A27DB-BD31-4B8C-83A1-F6EECF244321}">
                <p14:modId xmlns:p14="http://schemas.microsoft.com/office/powerpoint/2010/main" val="397473523"/>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ネット通販の「定期購入トラブル」はなぜ起こる？</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36901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AD3418A2-B484-BEDA-4D29-58D920DBA0AC}"/>
              </a:ext>
            </a:extLst>
          </p:cNvPr>
          <p:cNvPicPr>
            <a:picLocks noChangeAspect="1"/>
          </p:cNvPicPr>
          <p:nvPr/>
        </p:nvPicPr>
        <p:blipFill rotWithShape="1">
          <a:blip r:embed="rId2">
            <a:extLst>
              <a:ext uri="{28A0092B-C50C-407E-A947-70E740481C1C}">
                <a14:useLocalDpi xmlns:a14="http://schemas.microsoft.com/office/drawing/2010/main" val="0"/>
              </a:ext>
            </a:extLst>
          </a:blip>
          <a:srcRect l="23062" t="7573" r="23248" b="7573"/>
          <a:stretch/>
        </p:blipFill>
        <p:spPr>
          <a:xfrm>
            <a:off x="6390132" y="2199890"/>
            <a:ext cx="2367232" cy="3881112"/>
          </a:xfrm>
          <a:prstGeom prst="rect">
            <a:avLst/>
          </a:prstGeom>
        </p:spPr>
      </p:pic>
      <p:sp>
        <p:nvSpPr>
          <p:cNvPr id="53" name="角丸四角形 8">
            <a:extLst>
              <a:ext uri="{FF2B5EF4-FFF2-40B4-BE49-F238E27FC236}">
                <a16:creationId xmlns:a16="http://schemas.microsoft.com/office/drawing/2014/main" id="{89B19BB8-DEC4-43B1-889F-C1DCFE14CEB7}"/>
              </a:ext>
            </a:extLst>
          </p:cNvPr>
          <p:cNvSpPr/>
          <p:nvPr/>
        </p:nvSpPr>
        <p:spPr bwMode="auto">
          <a:xfrm rot="10800000" flipH="1" flipV="1">
            <a:off x="-70187" y="5102980"/>
            <a:ext cx="6022064" cy="1278769"/>
          </a:xfrm>
          <a:prstGeom prst="roundRect">
            <a:avLst>
              <a:gd name="adj" fmla="val 5115"/>
            </a:avLst>
          </a:prstGeom>
          <a:solidFill>
            <a:srgbClr val="F08761">
              <a:alpha val="30196"/>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角丸四角形 8">
            <a:extLst>
              <a:ext uri="{FF2B5EF4-FFF2-40B4-BE49-F238E27FC236}">
                <a16:creationId xmlns:a16="http://schemas.microsoft.com/office/drawing/2014/main" id="{AE62916C-6E79-E8E9-62B3-F800FABF5F02}"/>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購入条件（定期購入等）に気づかず購入してしまう、その原因は？</a:t>
            </a:r>
          </a:p>
        </p:txBody>
      </p:sp>
      <p:sp>
        <p:nvSpPr>
          <p:cNvPr id="23" name="テキスト ボックス 22">
            <a:extLst>
              <a:ext uri="{FF2B5EF4-FFF2-40B4-BE49-F238E27FC236}">
                <a16:creationId xmlns:a16="http://schemas.microsoft.com/office/drawing/2014/main" id="{037AEB17-E554-1392-28C3-34D915E3C576}"/>
              </a:ext>
            </a:extLst>
          </p:cNvPr>
          <p:cNvSpPr txBox="1"/>
          <p:nvPr/>
        </p:nvSpPr>
        <p:spPr>
          <a:xfrm>
            <a:off x="424689" y="2523130"/>
            <a:ext cx="5493760" cy="2151400"/>
          </a:xfrm>
          <a:prstGeom prst="rect">
            <a:avLst/>
          </a:prstGeom>
          <a:noFill/>
        </p:spPr>
        <p:txBody>
          <a:bodyPr wrap="square" lIns="36000" tIns="180000" rIns="0" bIns="0" anchor="t" anchorCtr="0">
            <a:spAutoFit/>
          </a:bodyPr>
          <a:lstStyle/>
          <a:p>
            <a:pPr algn="just">
              <a:lnSpc>
                <a:spcPts val="2800"/>
              </a:lnSpc>
              <a:spcBef>
                <a:spcPts val="600"/>
              </a:spcBef>
            </a:pPr>
            <a:r>
              <a:rPr lang="ja-JP" altLang="en-US" b="1" spc="-40" dirty="0">
                <a:solidFill>
                  <a:srgbClr val="FF6600"/>
                </a:solidFill>
                <a:latin typeface="BIZ UDPゴシック" panose="020B0400000000000000" pitchFamily="50" charset="-128"/>
                <a:ea typeface="BIZ UDPゴシック" panose="020B0400000000000000" pitchFamily="50" charset="-128"/>
              </a:rPr>
              <a:t>① </a:t>
            </a:r>
            <a:r>
              <a:rPr lang="ja-JP" altLang="en-US" b="1" spc="-40" dirty="0">
                <a:latin typeface="BIZ UDPゴシック" panose="020B0400000000000000" pitchFamily="50" charset="-128"/>
                <a:ea typeface="BIZ UDPゴシック" panose="020B0400000000000000" pitchFamily="50" charset="-128"/>
              </a:rPr>
              <a:t>購入条件などの文字が小さい。</a:t>
            </a:r>
          </a:p>
          <a:p>
            <a:pPr>
              <a:lnSpc>
                <a:spcPts val="2800"/>
              </a:lnSpc>
              <a:spcBef>
                <a:spcPts val="600"/>
              </a:spcBef>
            </a:pPr>
            <a:r>
              <a:rPr lang="ja-JP" altLang="en-US" b="1" spc="-40" dirty="0">
                <a:solidFill>
                  <a:srgbClr val="FF6600"/>
                </a:solidFill>
                <a:latin typeface="BIZ UDPゴシック" panose="020B0400000000000000" pitchFamily="50" charset="-128"/>
                <a:ea typeface="BIZ UDPゴシック" panose="020B0400000000000000" pitchFamily="50" charset="-128"/>
              </a:rPr>
              <a:t>② </a:t>
            </a:r>
            <a:r>
              <a:rPr lang="ja-JP" altLang="en-US" b="1" spc="-40" dirty="0">
                <a:latin typeface="BIZ UDPゴシック" panose="020B0400000000000000" pitchFamily="50" charset="-128"/>
                <a:ea typeface="BIZ UDPゴシック" panose="020B0400000000000000" pitchFamily="50" charset="-128"/>
              </a:rPr>
              <a:t>何度もスクロールしないと購入条件が表示されない。</a:t>
            </a:r>
          </a:p>
          <a:p>
            <a:pPr algn="just">
              <a:lnSpc>
                <a:spcPts val="2800"/>
              </a:lnSpc>
              <a:spcBef>
                <a:spcPts val="600"/>
              </a:spcBef>
            </a:pPr>
            <a:r>
              <a:rPr lang="ja-JP" altLang="en-US" b="1" spc="-40" dirty="0">
                <a:solidFill>
                  <a:srgbClr val="FF6600"/>
                </a:solidFill>
                <a:latin typeface="BIZ UDPゴシック" panose="020B0400000000000000" pitchFamily="50" charset="-128"/>
                <a:ea typeface="BIZ UDPゴシック" panose="020B0400000000000000" pitchFamily="50" charset="-128"/>
              </a:rPr>
              <a:t>③ </a:t>
            </a:r>
            <a:r>
              <a:rPr lang="ja-JP" altLang="en-US" b="1" spc="-40" dirty="0">
                <a:latin typeface="BIZ UDPゴシック" panose="020B0400000000000000" pitchFamily="50" charset="-128"/>
                <a:ea typeface="BIZ UDPゴシック" panose="020B0400000000000000" pitchFamily="50" charset="-128"/>
              </a:rPr>
              <a:t>注文画面までジャンプする。</a:t>
            </a:r>
          </a:p>
          <a:p>
            <a:pPr marL="298450" indent="-298450">
              <a:lnSpc>
                <a:spcPts val="2800"/>
              </a:lnSpc>
              <a:spcBef>
                <a:spcPts val="600"/>
              </a:spcBef>
            </a:pPr>
            <a:r>
              <a:rPr lang="ja-JP" altLang="en-US" b="1" spc="-40" dirty="0">
                <a:solidFill>
                  <a:srgbClr val="FF6600"/>
                </a:solidFill>
                <a:latin typeface="BIZ UDPゴシック" panose="020B0400000000000000" pitchFamily="50" charset="-128"/>
                <a:ea typeface="BIZ UDPゴシック" panose="020B0400000000000000" pitchFamily="50" charset="-128"/>
              </a:rPr>
              <a:t>④ </a:t>
            </a:r>
            <a:r>
              <a:rPr lang="ja-JP" altLang="en-US" b="1" spc="-40" dirty="0">
                <a:latin typeface="BIZ UDPゴシック" panose="020B0400000000000000" pitchFamily="50" charset="-128"/>
                <a:ea typeface="BIZ UDPゴシック" panose="020B0400000000000000" pitchFamily="50" charset="-128"/>
              </a:rPr>
              <a:t>初回分の価格が大きく表示されているが、支払総額が表示されていない。または、目立たない。</a:t>
            </a:r>
          </a:p>
        </p:txBody>
      </p:sp>
      <p:graphicFrame>
        <p:nvGraphicFramePr>
          <p:cNvPr id="4" name="表 3">
            <a:extLst>
              <a:ext uri="{FF2B5EF4-FFF2-40B4-BE49-F238E27FC236}">
                <a16:creationId xmlns:a16="http://schemas.microsoft.com/office/drawing/2014/main" id="{16846AA5-E2FA-1F34-9164-F7E6955B2B1B}"/>
              </a:ext>
            </a:extLst>
          </p:cNvPr>
          <p:cNvGraphicFramePr>
            <a:graphicFrameLocks noGrp="1"/>
          </p:cNvGraphicFramePr>
          <p:nvPr>
            <p:extLst>
              <p:ext uri="{D42A27DB-BD31-4B8C-83A1-F6EECF244321}">
                <p14:modId xmlns:p14="http://schemas.microsoft.com/office/powerpoint/2010/main" val="1209214542"/>
              </p:ext>
            </p:extLst>
          </p:nvPr>
        </p:nvGraphicFramePr>
        <p:xfrm>
          <a:off x="323849" y="1294235"/>
          <a:ext cx="8424000" cy="612000"/>
        </p:xfrm>
        <a:graphic>
          <a:graphicData uri="http://schemas.openxmlformats.org/drawingml/2006/table">
            <a:tbl>
              <a:tblPr firstRow="1" bandRow="1"/>
              <a:tblGrid>
                <a:gridCol w="1080000">
                  <a:extLst>
                    <a:ext uri="{9D8B030D-6E8A-4147-A177-3AD203B41FA5}">
                      <a16:colId xmlns:a16="http://schemas.microsoft.com/office/drawing/2014/main" val="20000"/>
                    </a:ext>
                  </a:extLst>
                </a:gridCol>
                <a:gridCol w="7344000">
                  <a:extLst>
                    <a:ext uri="{9D8B030D-6E8A-4147-A177-3AD203B41FA5}">
                      <a16:colId xmlns:a16="http://schemas.microsoft.com/office/drawing/2014/main" val="20001"/>
                    </a:ext>
                  </a:extLst>
                </a:gridCol>
              </a:tblGrid>
              <a:tr h="612000">
                <a:tc>
                  <a:txBody>
                    <a:bodyPr/>
                    <a:lstStyle/>
                    <a:p>
                      <a:pPr algn="ctr">
                        <a:lnSpc>
                          <a:spcPts val="3000"/>
                        </a:lnSpc>
                      </a:pPr>
                      <a:r>
                        <a:rPr kumimoji="1" lang="ja-JP" altLang="en-US" sz="1800" b="1" dirty="0">
                          <a:solidFill>
                            <a:srgbClr val="F08761"/>
                          </a:solidFill>
                          <a:latin typeface="BIZ UDPゴシック" panose="020B0400000000000000" pitchFamily="50" charset="-128"/>
                          <a:ea typeface="BIZ UDPゴシック" panose="020B0400000000000000" pitchFamily="50" charset="-128"/>
                        </a:rPr>
                        <a:t>原因</a:t>
                      </a:r>
                      <a:r>
                        <a:rPr kumimoji="1" lang="ja-JP" altLang="en-US" sz="1800" b="1" dirty="0">
                          <a:solidFill>
                            <a:srgbClr val="F08761"/>
                          </a:solidFill>
                          <a:latin typeface="ＭＳ Ｐゴシック" panose="020B0600070205080204" pitchFamily="50" charset="-128"/>
                          <a:ea typeface="ＭＳ Ｐゴシック" panose="020B0600070205080204" pitchFamily="50" charset="-128"/>
                        </a:rPr>
                        <a:t> </a:t>
                      </a:r>
                      <a:r>
                        <a:rPr kumimoji="1" lang="ja-JP" altLang="en-US" sz="1800" b="0" dirty="0">
                          <a:solidFill>
                            <a:srgbClr val="F08761"/>
                          </a:solidFill>
                          <a:latin typeface="ＭＳ Ｐゴシック" panose="020B0600070205080204" pitchFamily="50" charset="-128"/>
                          <a:ea typeface="ＭＳ Ｐゴシック" panose="020B0600070205080204" pitchFamily="50" charset="-128"/>
                        </a:rPr>
                        <a:t>➊</a:t>
                      </a:r>
                      <a:r>
                        <a:rPr kumimoji="1" lang="ja-JP" altLang="en-US" sz="1800" b="0" dirty="0">
                          <a:solidFill>
                            <a:srgbClr val="F08761"/>
                          </a:solidFill>
                          <a:latin typeface="Meiryo UI" panose="020B0604030504040204" pitchFamily="50" charset="-128"/>
                          <a:ea typeface="Meiryo UI" panose="020B0604030504040204" pitchFamily="50" charset="-128"/>
                        </a:rPr>
                        <a:t>▕</a:t>
                      </a:r>
                      <a:endParaRPr kumimoji="1" lang="ja-JP" altLang="en-US" sz="1800" b="0" dirty="0">
                        <a:solidFill>
                          <a:srgbClr val="F08761"/>
                        </a:solidFill>
                        <a:latin typeface="ＭＳ Ｐゴシック" panose="020B0600070205080204" pitchFamily="50" charset="-128"/>
                        <a:ea typeface="ＭＳ Ｐゴシック" panose="020B0600070205080204" pitchFamily="50" charset="-128"/>
                      </a:endParaRP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サイト上の購入条件や契約内容などの表示がわかりにくいケース</a:t>
                      </a:r>
                    </a:p>
                  </a:txBody>
                  <a:tcPr marL="180000" marR="0" marT="0" marB="108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1" name="正方形/長方形 40">
            <a:extLst>
              <a:ext uri="{FF2B5EF4-FFF2-40B4-BE49-F238E27FC236}">
                <a16:creationId xmlns:a16="http://schemas.microsoft.com/office/drawing/2014/main" id="{CACA88F2-92C9-0D48-EA17-02E60CB9053C}"/>
              </a:ext>
            </a:extLst>
          </p:cNvPr>
          <p:cNvSpPr/>
          <p:nvPr/>
        </p:nvSpPr>
        <p:spPr>
          <a:xfrm>
            <a:off x="323850" y="2358937"/>
            <a:ext cx="5695438" cy="2469919"/>
          </a:xfrm>
          <a:prstGeom prst="rect">
            <a:avLst/>
          </a:prstGeom>
          <a:noFill/>
          <a:ln w="19050">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D2FEFF63-A4BC-86F6-7967-C5B6683D6A80}"/>
              </a:ext>
            </a:extLst>
          </p:cNvPr>
          <p:cNvSpPr txBox="1"/>
          <p:nvPr/>
        </p:nvSpPr>
        <p:spPr>
          <a:xfrm>
            <a:off x="921569" y="2199890"/>
            <a:ext cx="4500000" cy="289557"/>
          </a:xfrm>
          <a:prstGeom prst="rect">
            <a:avLst/>
          </a:prstGeom>
          <a:solidFill>
            <a:schemeClr val="bg1"/>
          </a:solidFill>
        </p:spPr>
        <p:txBody>
          <a:bodyPr wrap="square" lIns="36000" tIns="36000" rIns="36000" bIns="36000">
            <a:spAutoFit/>
          </a:bodyPr>
          <a:lstStyle/>
          <a:p>
            <a:pPr algn="ctr">
              <a:lnSpc>
                <a:spcPts val="1900"/>
              </a:lnSpc>
            </a:pPr>
            <a:r>
              <a:rPr kumimoji="1" lang="ja-JP" altLang="en-US" sz="1400" b="1" dirty="0">
                <a:solidFill>
                  <a:srgbClr val="F08761"/>
                </a:solidFill>
                <a:latin typeface="Meiryo UI" panose="020B0604030504040204" pitchFamily="50" charset="-128"/>
                <a:ea typeface="Meiryo UI" panose="020B0604030504040204" pitchFamily="50" charset="-128"/>
              </a:rPr>
              <a:t>▏</a:t>
            </a:r>
            <a:r>
              <a:rPr lang="ja-JP" altLang="en-US" sz="1400" b="1" i="0" u="none" strike="noStrike" baseline="0" dirty="0">
                <a:solidFill>
                  <a:srgbClr val="F08761"/>
                </a:solidFill>
                <a:latin typeface="BIZ UDPゴシック" panose="020B0400000000000000" pitchFamily="50" charset="-128"/>
                <a:ea typeface="BIZ UDPゴシック" panose="020B0400000000000000" pitchFamily="50" charset="-128"/>
              </a:rPr>
              <a:t>定期購入トラブルになりやすい通販サイトの特徴</a:t>
            </a:r>
            <a:r>
              <a:rPr kumimoji="1" lang="ja-JP" altLang="en-US" sz="1400" b="1" dirty="0">
                <a:solidFill>
                  <a:srgbClr val="F08761"/>
                </a:solidFill>
                <a:latin typeface="Meiryo UI" panose="020B0604030504040204" pitchFamily="50" charset="-128"/>
                <a:ea typeface="Meiryo UI" panose="020B0604030504040204" pitchFamily="50" charset="-128"/>
              </a:rPr>
              <a:t>▕</a:t>
            </a:r>
            <a:endParaRPr lang="ja-JP" altLang="en-US" sz="1400" b="1" i="0" u="none" strike="noStrike" baseline="0" dirty="0">
              <a:solidFill>
                <a:srgbClr val="F08761"/>
              </a:solidFill>
              <a:latin typeface="BIZ UDPゴシック" panose="020B0400000000000000" pitchFamily="50" charset="-128"/>
              <a:ea typeface="BIZ UDPゴシック" panose="020B0400000000000000" pitchFamily="50" charset="-128"/>
            </a:endParaRPr>
          </a:p>
        </p:txBody>
      </p:sp>
      <p:sp>
        <p:nvSpPr>
          <p:cNvPr id="44" name="テキスト ボックス 43">
            <a:extLst>
              <a:ext uri="{FF2B5EF4-FFF2-40B4-BE49-F238E27FC236}">
                <a16:creationId xmlns:a16="http://schemas.microsoft.com/office/drawing/2014/main" id="{28A7E1ED-E5E3-E7B6-4AFF-3809055B715D}"/>
              </a:ext>
            </a:extLst>
          </p:cNvPr>
          <p:cNvSpPr txBox="1"/>
          <p:nvPr/>
        </p:nvSpPr>
        <p:spPr>
          <a:xfrm>
            <a:off x="6079653" y="5344295"/>
            <a:ext cx="432000" cy="711852"/>
          </a:xfrm>
          <a:prstGeom prst="rect">
            <a:avLst/>
          </a:prstGeom>
          <a:noFill/>
        </p:spPr>
        <p:txBody>
          <a:bodyPr wrap="square" lIns="36000" tIns="36000" rIns="36000" bIns="36000" anchor="t" anchorCtr="0">
            <a:spAutoFit/>
          </a:bodyPr>
          <a:lstStyle/>
          <a:p>
            <a:pPr algn="ctr">
              <a:lnSpc>
                <a:spcPts val="2700"/>
              </a:lnSpc>
            </a:pPr>
            <a:r>
              <a:rPr lang="ja-JP" altLang="en-US" b="1" spc="-40" dirty="0">
                <a:solidFill>
                  <a:srgbClr val="FF6600"/>
                </a:solidFill>
                <a:latin typeface="BIZ UDPゴシック" panose="020B0400000000000000" pitchFamily="50" charset="-128"/>
                <a:ea typeface="BIZ UDPゴシック" panose="020B0400000000000000" pitchFamily="50" charset="-128"/>
              </a:rPr>
              <a:t>①</a:t>
            </a:r>
            <a:endParaRPr lang="en-US" altLang="ja-JP" b="1" spc="-40" dirty="0">
              <a:solidFill>
                <a:srgbClr val="FF6600"/>
              </a:solidFill>
              <a:latin typeface="BIZ UDPゴシック" panose="020B0400000000000000" pitchFamily="50" charset="-128"/>
              <a:ea typeface="BIZ UDPゴシック" panose="020B0400000000000000" pitchFamily="50" charset="-128"/>
            </a:endParaRPr>
          </a:p>
          <a:p>
            <a:pPr algn="ctr">
              <a:lnSpc>
                <a:spcPts val="2700"/>
              </a:lnSpc>
            </a:pPr>
            <a:r>
              <a:rPr lang="ja-JP" altLang="en-US" b="1" spc="-40" dirty="0">
                <a:solidFill>
                  <a:srgbClr val="FF6600"/>
                </a:solidFill>
                <a:latin typeface="BIZ UDPゴシック" panose="020B0400000000000000" pitchFamily="50" charset="-128"/>
                <a:ea typeface="BIZ UDPゴシック" panose="020B0400000000000000" pitchFamily="50" charset="-128"/>
              </a:rPr>
              <a:t>②</a:t>
            </a:r>
            <a:endParaRPr lang="ja-JP" altLang="en-US" spc="-40" dirty="0">
              <a:latin typeface="BIZ UDPゴシック" panose="020B0400000000000000" pitchFamily="50" charset="-128"/>
              <a:ea typeface="BIZ UDPゴシック" panose="020B0400000000000000" pitchFamily="50" charset="-128"/>
            </a:endParaRPr>
          </a:p>
        </p:txBody>
      </p:sp>
      <p:sp>
        <p:nvSpPr>
          <p:cNvPr id="45" name="テキスト ボックス 44">
            <a:extLst>
              <a:ext uri="{FF2B5EF4-FFF2-40B4-BE49-F238E27FC236}">
                <a16:creationId xmlns:a16="http://schemas.microsoft.com/office/drawing/2014/main" id="{289DE34F-2303-0445-9676-FA59466D051F}"/>
              </a:ext>
            </a:extLst>
          </p:cNvPr>
          <p:cNvSpPr txBox="1"/>
          <p:nvPr/>
        </p:nvSpPr>
        <p:spPr>
          <a:xfrm>
            <a:off x="8666055" y="4754079"/>
            <a:ext cx="432000" cy="365604"/>
          </a:xfrm>
          <a:prstGeom prst="rect">
            <a:avLst/>
          </a:prstGeom>
          <a:noFill/>
        </p:spPr>
        <p:txBody>
          <a:bodyPr wrap="square" lIns="36000" tIns="36000" rIns="36000" bIns="36000" anchor="t" anchorCtr="0">
            <a:spAutoFit/>
          </a:bodyPr>
          <a:lstStyle/>
          <a:p>
            <a:pPr algn="ctr">
              <a:lnSpc>
                <a:spcPts val="2700"/>
              </a:lnSpc>
            </a:pPr>
            <a:r>
              <a:rPr lang="ja-JP" altLang="en-US" b="1" spc="-40" dirty="0">
                <a:solidFill>
                  <a:srgbClr val="FF6600"/>
                </a:solidFill>
                <a:latin typeface="BIZ UDPゴシック" panose="020B0400000000000000" pitchFamily="50" charset="-128"/>
                <a:ea typeface="BIZ UDPゴシック" panose="020B0400000000000000" pitchFamily="50" charset="-128"/>
              </a:rPr>
              <a:t>④</a:t>
            </a:r>
            <a:endParaRPr lang="ja-JP" altLang="en-US" spc="-40" dirty="0">
              <a:latin typeface="BIZ UDPゴシック" panose="020B0400000000000000" pitchFamily="50" charset="-128"/>
              <a:ea typeface="BIZ UDPゴシック" panose="020B0400000000000000" pitchFamily="50" charset="-128"/>
            </a:endParaRPr>
          </a:p>
        </p:txBody>
      </p:sp>
      <p:grpSp>
        <p:nvGrpSpPr>
          <p:cNvPr id="18" name="グループ化 17">
            <a:extLst>
              <a:ext uri="{FF2B5EF4-FFF2-40B4-BE49-F238E27FC236}">
                <a16:creationId xmlns:a16="http://schemas.microsoft.com/office/drawing/2014/main" id="{90EECC8F-5E11-6932-308F-8FF015F2232D}"/>
              </a:ext>
            </a:extLst>
          </p:cNvPr>
          <p:cNvGrpSpPr/>
          <p:nvPr/>
        </p:nvGrpSpPr>
        <p:grpSpPr>
          <a:xfrm>
            <a:off x="6038557" y="4688798"/>
            <a:ext cx="432000" cy="365604"/>
            <a:chOff x="10574522" y="6613432"/>
            <a:chExt cx="432000" cy="365604"/>
          </a:xfrm>
        </p:grpSpPr>
        <p:sp>
          <p:nvSpPr>
            <p:cNvPr id="17" name="楕円 16">
              <a:extLst>
                <a:ext uri="{FF2B5EF4-FFF2-40B4-BE49-F238E27FC236}">
                  <a16:creationId xmlns:a16="http://schemas.microsoft.com/office/drawing/2014/main" id="{980524E3-D355-EE23-A13B-AE23731A0A03}"/>
                </a:ext>
              </a:extLst>
            </p:cNvPr>
            <p:cNvSpPr/>
            <p:nvPr/>
          </p:nvSpPr>
          <p:spPr>
            <a:xfrm>
              <a:off x="10677508" y="6698508"/>
              <a:ext cx="216000" cy="21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D4291EC2-CFAF-9F34-6412-E73F7EC6170A}"/>
                </a:ext>
              </a:extLst>
            </p:cNvPr>
            <p:cNvSpPr txBox="1"/>
            <p:nvPr/>
          </p:nvSpPr>
          <p:spPr>
            <a:xfrm>
              <a:off x="10574522" y="6613432"/>
              <a:ext cx="432000" cy="365604"/>
            </a:xfrm>
            <a:prstGeom prst="rect">
              <a:avLst/>
            </a:prstGeom>
            <a:noFill/>
          </p:spPr>
          <p:txBody>
            <a:bodyPr wrap="square" lIns="36000" tIns="36000" rIns="36000" bIns="36000" anchor="t" anchorCtr="0">
              <a:spAutoFit/>
            </a:bodyPr>
            <a:lstStyle/>
            <a:p>
              <a:pPr algn="ctr">
                <a:lnSpc>
                  <a:spcPts val="2700"/>
                </a:lnSpc>
              </a:pPr>
              <a:r>
                <a:rPr lang="ja-JP" altLang="en-US" b="1" spc="-40" dirty="0">
                  <a:solidFill>
                    <a:srgbClr val="FF6600"/>
                  </a:solidFill>
                  <a:latin typeface="BIZ UDPゴシック" panose="020B0400000000000000" pitchFamily="50" charset="-128"/>
                  <a:ea typeface="BIZ UDPゴシック" panose="020B0400000000000000" pitchFamily="50" charset="-128"/>
                </a:rPr>
                <a:t>③</a:t>
              </a:r>
              <a:endParaRPr lang="ja-JP" altLang="en-US" spc="-40" dirty="0">
                <a:latin typeface="BIZ UDPゴシック" panose="020B0400000000000000" pitchFamily="50" charset="-128"/>
                <a:ea typeface="BIZ UDPゴシック" panose="020B0400000000000000" pitchFamily="50" charset="-128"/>
              </a:endParaRPr>
            </a:p>
          </p:txBody>
        </p:sp>
      </p:grpSp>
      <p:sp>
        <p:nvSpPr>
          <p:cNvPr id="47" name="テキスト ボックス 46">
            <a:extLst>
              <a:ext uri="{FF2B5EF4-FFF2-40B4-BE49-F238E27FC236}">
                <a16:creationId xmlns:a16="http://schemas.microsoft.com/office/drawing/2014/main" id="{B6F64BED-F596-33FF-8BC8-B583A9AD892B}"/>
              </a:ext>
            </a:extLst>
          </p:cNvPr>
          <p:cNvSpPr txBox="1"/>
          <p:nvPr/>
        </p:nvSpPr>
        <p:spPr>
          <a:xfrm>
            <a:off x="293829" y="5157340"/>
            <a:ext cx="5445952" cy="1057703"/>
          </a:xfrm>
          <a:prstGeom prst="rect">
            <a:avLst/>
          </a:prstGeom>
          <a:noFill/>
        </p:spPr>
        <p:txBody>
          <a:bodyPr wrap="square" lIns="36000" tIns="180000" rIns="0" bIns="0" anchor="t" anchorCtr="0">
            <a:spAutoFit/>
          </a:bodyPr>
          <a:lstStyle/>
          <a:p>
            <a:pPr marL="204788" indent="-204788" algn="just">
              <a:lnSpc>
                <a:spcPts val="2400"/>
              </a:lnSpc>
            </a:pPr>
            <a:r>
              <a:rPr lang="en-US" altLang="ja-JP" sz="1600" b="1" dirty="0">
                <a:latin typeface="BIZ UDPゴシック" panose="020B0400000000000000" pitchFamily="50" charset="-128"/>
                <a:ea typeface="BIZ UDPゴシック" panose="020B0400000000000000" pitchFamily="50" charset="-128"/>
              </a:rPr>
              <a:t>※</a:t>
            </a:r>
            <a:r>
              <a:rPr lang="ja-JP" altLang="en-US" sz="1600" b="1" dirty="0">
                <a:latin typeface="BIZ UDPゴシック" panose="020B0400000000000000" pitchFamily="50" charset="-128"/>
                <a:ea typeface="BIZ UDPゴシック" panose="020B0400000000000000" pitchFamily="50" charset="-128"/>
              </a:rPr>
              <a:t>現在では、特定商取引法の改正により、</a:t>
            </a:r>
            <a:r>
              <a:rPr lang="ja-JP" altLang="en-US" sz="1600" b="1" dirty="0">
                <a:solidFill>
                  <a:srgbClr val="FF6600"/>
                </a:solidFill>
                <a:latin typeface="BIZ UDPゴシック" panose="020B0400000000000000" pitchFamily="50" charset="-128"/>
                <a:ea typeface="BIZ UDPゴシック" panose="020B0400000000000000" pitchFamily="50" charset="-128"/>
              </a:rPr>
              <a:t>最終確認画面に定期購入であることがわかるように（商品の分量や緩和等を）表示することが義務付け</a:t>
            </a:r>
            <a:r>
              <a:rPr lang="ja-JP" altLang="en-US" sz="1600" b="1" dirty="0">
                <a:latin typeface="BIZ UDPゴシック" panose="020B0400000000000000" pitchFamily="50" charset="-128"/>
                <a:ea typeface="BIZ UDPゴシック" panose="020B0400000000000000" pitchFamily="50" charset="-128"/>
              </a:rPr>
              <a:t>られています。</a:t>
            </a:r>
          </a:p>
        </p:txBody>
      </p:sp>
      <p:cxnSp>
        <p:nvCxnSpPr>
          <p:cNvPr id="10" name="直線矢印コネクタ 9">
            <a:extLst>
              <a:ext uri="{FF2B5EF4-FFF2-40B4-BE49-F238E27FC236}">
                <a16:creationId xmlns:a16="http://schemas.microsoft.com/office/drawing/2014/main" id="{28E0D811-0354-82F9-FB0E-74CB593A6F2A}"/>
              </a:ext>
            </a:extLst>
          </p:cNvPr>
          <p:cNvCxnSpPr>
            <a:cxnSpLocks/>
            <a:endCxn id="45" idx="0"/>
          </p:cNvCxnSpPr>
          <p:nvPr/>
        </p:nvCxnSpPr>
        <p:spPr>
          <a:xfrm>
            <a:off x="8455631" y="4355317"/>
            <a:ext cx="426424" cy="398762"/>
          </a:xfrm>
          <a:prstGeom prst="straightConnector1">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39FC91FF-CF7C-463A-3AA8-4F56CE2D2CD3}"/>
              </a:ext>
            </a:extLst>
          </p:cNvPr>
          <p:cNvCxnSpPr>
            <a:cxnSpLocks/>
            <a:endCxn id="45" idx="2"/>
          </p:cNvCxnSpPr>
          <p:nvPr/>
        </p:nvCxnSpPr>
        <p:spPr>
          <a:xfrm flipV="1">
            <a:off x="8270697" y="5119683"/>
            <a:ext cx="611358" cy="644119"/>
          </a:xfrm>
          <a:prstGeom prst="straightConnector1">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3584F9B0-5D6C-F8F5-7974-E727A6D9593B}"/>
              </a:ext>
            </a:extLst>
          </p:cNvPr>
          <p:cNvCxnSpPr>
            <a:cxnSpLocks/>
          </p:cNvCxnSpPr>
          <p:nvPr/>
        </p:nvCxnSpPr>
        <p:spPr>
          <a:xfrm flipH="1">
            <a:off x="6390132" y="4871600"/>
            <a:ext cx="577798" cy="10274"/>
          </a:xfrm>
          <a:prstGeom prst="straightConnector1">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6113D84-7CAA-9138-3F0E-28F3C3191B3B}"/>
              </a:ext>
            </a:extLst>
          </p:cNvPr>
          <p:cNvCxnSpPr>
            <a:cxnSpLocks/>
          </p:cNvCxnSpPr>
          <p:nvPr/>
        </p:nvCxnSpPr>
        <p:spPr>
          <a:xfrm flipH="1">
            <a:off x="6419445" y="5568902"/>
            <a:ext cx="259586" cy="0"/>
          </a:xfrm>
          <a:prstGeom prst="straightConnector1">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391B4D67-5238-48BC-C5DF-6E1156341EDA}"/>
              </a:ext>
            </a:extLst>
          </p:cNvPr>
          <p:cNvCxnSpPr>
            <a:cxnSpLocks/>
          </p:cNvCxnSpPr>
          <p:nvPr/>
        </p:nvCxnSpPr>
        <p:spPr>
          <a:xfrm flipH="1">
            <a:off x="6419445" y="5741430"/>
            <a:ext cx="240118" cy="127567"/>
          </a:xfrm>
          <a:prstGeom prst="straightConnector1">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aphicFrame>
        <p:nvGraphicFramePr>
          <p:cNvPr id="3" name="表 2">
            <a:extLst>
              <a:ext uri="{FF2B5EF4-FFF2-40B4-BE49-F238E27FC236}">
                <a16:creationId xmlns:a16="http://schemas.microsoft.com/office/drawing/2014/main" id="{379EA12D-1FF4-64A0-6BA8-8FA820126FEA}"/>
              </a:ext>
            </a:extLst>
          </p:cNvPr>
          <p:cNvGraphicFramePr>
            <a:graphicFrameLocks noGrp="1"/>
          </p:cNvGraphicFramePr>
          <p:nvPr>
            <p:extLst>
              <p:ext uri="{D42A27DB-BD31-4B8C-83A1-F6EECF244321}">
                <p14:modId xmlns:p14="http://schemas.microsoft.com/office/powerpoint/2010/main" val="417700130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39873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B157C-E103-2D74-A986-718D9D792B8C}"/>
            </a:ext>
          </a:extLst>
        </p:cNvPr>
        <p:cNvGrpSpPr/>
        <p:nvPr/>
      </p:nvGrpSpPr>
      <p:grpSpPr>
        <a:xfrm>
          <a:off x="0" y="0"/>
          <a:ext cx="0" cy="0"/>
          <a:chOff x="0" y="0"/>
          <a:chExt cx="0" cy="0"/>
        </a:xfrm>
      </p:grpSpPr>
      <p:pic>
        <p:nvPicPr>
          <p:cNvPr id="13" name="図 12" descr="テキスト&#10;&#10;自動的に生成された説明">
            <a:extLst>
              <a:ext uri="{FF2B5EF4-FFF2-40B4-BE49-F238E27FC236}">
                <a16:creationId xmlns:a16="http://schemas.microsoft.com/office/drawing/2014/main" id="{71E29F25-F95D-44BA-1F2E-75CC76298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4497" y="2129765"/>
            <a:ext cx="2562962" cy="1879200"/>
          </a:xfrm>
          <a:prstGeom prst="rect">
            <a:avLst/>
          </a:prstGeom>
        </p:spPr>
      </p:pic>
      <p:sp>
        <p:nvSpPr>
          <p:cNvPr id="14" name="角丸四角形 8">
            <a:extLst>
              <a:ext uri="{FF2B5EF4-FFF2-40B4-BE49-F238E27FC236}">
                <a16:creationId xmlns:a16="http://schemas.microsoft.com/office/drawing/2014/main" id="{FF98AEF6-EC67-0345-DB84-070F8F21C324}"/>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685AB88-646D-DC0A-C2D3-1DAF09C2E3CB}"/>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購入条件（定期購入等）に気づかず購入してしまう、その原因は？</a:t>
            </a:r>
          </a:p>
        </p:txBody>
      </p:sp>
      <p:graphicFrame>
        <p:nvGraphicFramePr>
          <p:cNvPr id="4" name="表 3">
            <a:extLst>
              <a:ext uri="{FF2B5EF4-FFF2-40B4-BE49-F238E27FC236}">
                <a16:creationId xmlns:a16="http://schemas.microsoft.com/office/drawing/2014/main" id="{909B25BE-FD00-264F-C1B3-6B045F740877}"/>
              </a:ext>
            </a:extLst>
          </p:cNvPr>
          <p:cNvGraphicFramePr>
            <a:graphicFrameLocks noGrp="1"/>
          </p:cNvGraphicFramePr>
          <p:nvPr>
            <p:extLst>
              <p:ext uri="{D42A27DB-BD31-4B8C-83A1-F6EECF244321}">
                <p14:modId xmlns:p14="http://schemas.microsoft.com/office/powerpoint/2010/main" val="3145372571"/>
              </p:ext>
            </p:extLst>
          </p:nvPr>
        </p:nvGraphicFramePr>
        <p:xfrm>
          <a:off x="323849" y="1294235"/>
          <a:ext cx="8424000" cy="612000"/>
        </p:xfrm>
        <a:graphic>
          <a:graphicData uri="http://schemas.openxmlformats.org/drawingml/2006/table">
            <a:tbl>
              <a:tblPr firstRow="1" bandRow="1"/>
              <a:tblGrid>
                <a:gridCol w="1080000">
                  <a:extLst>
                    <a:ext uri="{9D8B030D-6E8A-4147-A177-3AD203B41FA5}">
                      <a16:colId xmlns:a16="http://schemas.microsoft.com/office/drawing/2014/main" val="20000"/>
                    </a:ext>
                  </a:extLst>
                </a:gridCol>
                <a:gridCol w="7344000">
                  <a:extLst>
                    <a:ext uri="{9D8B030D-6E8A-4147-A177-3AD203B41FA5}">
                      <a16:colId xmlns:a16="http://schemas.microsoft.com/office/drawing/2014/main" val="20001"/>
                    </a:ext>
                  </a:extLst>
                </a:gridCol>
              </a:tblGrid>
              <a:tr h="612000">
                <a:tc>
                  <a:txBody>
                    <a:bodyPr/>
                    <a:lstStyle/>
                    <a:p>
                      <a:pPr algn="ctr">
                        <a:lnSpc>
                          <a:spcPts val="3000"/>
                        </a:lnSpc>
                      </a:pPr>
                      <a:r>
                        <a:rPr kumimoji="1" lang="ja-JP" altLang="en-US" sz="1800" b="1" dirty="0">
                          <a:solidFill>
                            <a:srgbClr val="F08761"/>
                          </a:solidFill>
                          <a:latin typeface="BIZ UDPゴシック" panose="020B0400000000000000" pitchFamily="50" charset="-128"/>
                          <a:ea typeface="BIZ UDPゴシック" panose="020B0400000000000000" pitchFamily="50" charset="-128"/>
                        </a:rPr>
                        <a:t>原因</a:t>
                      </a:r>
                      <a:r>
                        <a:rPr kumimoji="1" lang="ja-JP" altLang="en-US" sz="1800" b="1" dirty="0">
                          <a:solidFill>
                            <a:srgbClr val="F08761"/>
                          </a:solidFill>
                          <a:latin typeface="ＭＳ Ｐゴシック" panose="020B0600070205080204" pitchFamily="50" charset="-128"/>
                          <a:ea typeface="ＭＳ Ｐゴシック" panose="020B0600070205080204" pitchFamily="50" charset="-128"/>
                        </a:rPr>
                        <a:t> </a:t>
                      </a:r>
                      <a:r>
                        <a:rPr kumimoji="1" lang="ja-JP" altLang="en-US" sz="1800" b="0" dirty="0">
                          <a:solidFill>
                            <a:srgbClr val="F08761"/>
                          </a:solidFill>
                          <a:latin typeface="ＭＳ Ｐゴシック" panose="020B0600070205080204" pitchFamily="50" charset="-128"/>
                          <a:ea typeface="ＭＳ Ｐゴシック" panose="020B0600070205080204" pitchFamily="50" charset="-128"/>
                        </a:rPr>
                        <a:t>➋</a:t>
                      </a:r>
                      <a:r>
                        <a:rPr kumimoji="1" lang="ja-JP" altLang="en-US" sz="1800" b="0" dirty="0">
                          <a:solidFill>
                            <a:srgbClr val="F08761"/>
                          </a:solidFill>
                          <a:latin typeface="Meiryo UI" panose="020B0604030504040204" pitchFamily="50" charset="-128"/>
                          <a:ea typeface="Meiryo UI" panose="020B0604030504040204" pitchFamily="50" charset="-128"/>
                        </a:rPr>
                        <a:t>▕</a:t>
                      </a:r>
                      <a:endParaRPr kumimoji="1" lang="ja-JP" altLang="en-US" sz="1800" b="0" dirty="0">
                        <a:solidFill>
                          <a:srgbClr val="F08761"/>
                        </a:solidFill>
                        <a:latin typeface="ＭＳ Ｐゴシック" panose="020B0600070205080204" pitchFamily="50" charset="-128"/>
                        <a:ea typeface="ＭＳ Ｐゴシック" panose="020B0600070205080204" pitchFamily="50" charset="-128"/>
                      </a:endParaRP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「限定」や「残り○分」などの表示で焦らせ、決定を急がせるケース</a:t>
                      </a:r>
                    </a:p>
                  </a:txBody>
                  <a:tcPr marL="180000" marR="0" marT="0" marB="108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テキスト ボックス 4">
            <a:extLst>
              <a:ext uri="{FF2B5EF4-FFF2-40B4-BE49-F238E27FC236}">
                <a16:creationId xmlns:a16="http://schemas.microsoft.com/office/drawing/2014/main" id="{CDD8D54D-0169-DAD4-21C2-5A0B1C087118}"/>
              </a:ext>
            </a:extLst>
          </p:cNvPr>
          <p:cNvSpPr txBox="1"/>
          <p:nvPr/>
        </p:nvSpPr>
        <p:spPr>
          <a:xfrm>
            <a:off x="323850" y="1911270"/>
            <a:ext cx="5624887" cy="1920567"/>
          </a:xfrm>
          <a:prstGeom prst="rect">
            <a:avLst/>
          </a:prstGeom>
          <a:noFill/>
        </p:spPr>
        <p:txBody>
          <a:bodyPr wrap="square" lIns="36000" tIns="180000" rIns="0" bIns="0" anchor="t" anchorCtr="0">
            <a:spAutoFit/>
          </a:bodyPr>
          <a:lstStyle/>
          <a:p>
            <a:pPr>
              <a:lnSpc>
                <a:spcPts val="2800"/>
              </a:lnSpc>
            </a:pPr>
            <a:r>
              <a:rPr lang="ja-JP" altLang="en-US" dirty="0">
                <a:latin typeface="BIZ UDPゴシック" panose="020B0400000000000000" pitchFamily="50" charset="-128"/>
                <a:ea typeface="BIZ UDPゴシック" panose="020B0400000000000000" pitchFamily="50" charset="-128"/>
              </a:rPr>
              <a:t>人は、手に入りにくいものや、数が少ないものを価値が高いと感じてしまうことがあります。</a:t>
            </a:r>
          </a:p>
          <a:p>
            <a:pPr>
              <a:lnSpc>
                <a:spcPts val="2800"/>
              </a:lnSpc>
            </a:pPr>
            <a:r>
              <a:rPr lang="ja-JP" altLang="en-US" dirty="0">
                <a:latin typeface="BIZ UDPゴシック" panose="020B0400000000000000" pitchFamily="50" charset="-128"/>
                <a:ea typeface="BIZ UDPゴシック" panose="020B0400000000000000" pitchFamily="50" charset="-128"/>
              </a:rPr>
              <a:t>「限定」などで特別感を演出したり、購入期限を短く設定したりすることは、消費者を焦らせ、欲しい気持ちを強くさせるような効果があります。</a:t>
            </a:r>
          </a:p>
        </p:txBody>
      </p:sp>
      <p:sp>
        <p:nvSpPr>
          <p:cNvPr id="11" name="テキスト ボックス 10">
            <a:extLst>
              <a:ext uri="{FF2B5EF4-FFF2-40B4-BE49-F238E27FC236}">
                <a16:creationId xmlns:a16="http://schemas.microsoft.com/office/drawing/2014/main" id="{1778AE54-131D-B91D-3B63-B5E805733F6E}"/>
              </a:ext>
            </a:extLst>
          </p:cNvPr>
          <p:cNvSpPr txBox="1"/>
          <p:nvPr/>
        </p:nvSpPr>
        <p:spPr>
          <a:xfrm>
            <a:off x="396600" y="4402533"/>
            <a:ext cx="6394618" cy="1860638"/>
          </a:xfrm>
          <a:prstGeom prst="rect">
            <a:avLst/>
          </a:prstGeom>
          <a:noFill/>
        </p:spPr>
        <p:txBody>
          <a:bodyPr wrap="square" lIns="0" tIns="0" rIns="0" bIns="0" anchor="t" anchorCtr="0">
            <a:spAutoFit/>
          </a:bodyPr>
          <a:lstStyle/>
          <a:p>
            <a:pPr algn="just">
              <a:lnSpc>
                <a:spcPts val="3000"/>
              </a:lnSpc>
            </a:pPr>
            <a:r>
              <a:rPr lang="ja-JP" altLang="en-US" b="1" dirty="0">
                <a:latin typeface="BIZ UDPゴシック" panose="020B0400000000000000" pitchFamily="50" charset="-128"/>
                <a:ea typeface="BIZ UDPゴシック" panose="020B0400000000000000" pitchFamily="50" charset="-128"/>
              </a:rPr>
              <a:t>事例のように「欲しい！」「急がないと売り切れる！」と焦ると、購入条件などを読み飛ばしてしまう可能性があります。</a:t>
            </a:r>
            <a:endParaRPr lang="en-US" altLang="ja-JP" b="1" dirty="0">
              <a:latin typeface="BIZ UDPゴシック" panose="020B0400000000000000" pitchFamily="50" charset="-128"/>
              <a:ea typeface="BIZ UDPゴシック" panose="020B0400000000000000" pitchFamily="50" charset="-128"/>
            </a:endParaRPr>
          </a:p>
          <a:p>
            <a:pPr algn="just">
              <a:lnSpc>
                <a:spcPts val="3000"/>
              </a:lnSpc>
            </a:pPr>
            <a:r>
              <a:rPr lang="ja-JP" altLang="en-US" b="1" dirty="0">
                <a:solidFill>
                  <a:srgbClr val="FF6600"/>
                </a:solidFill>
                <a:latin typeface="BIZ UDPゴシック" panose="020B0400000000000000" pitchFamily="50" charset="-128"/>
                <a:ea typeface="BIZ UDPゴシック" panose="020B0400000000000000" pitchFamily="50" charset="-128"/>
              </a:rPr>
              <a:t>「限定」や「残り○分」という表現を使った広告を見たときこそ、規約や購入条件などをよく読み、本当に今買うべき商品なのかを見極めることが大切です</a:t>
            </a:r>
            <a:r>
              <a:rPr lang="ja-JP" altLang="en-US" b="1" dirty="0">
                <a:latin typeface="BIZ UDPゴシック" panose="020B0400000000000000" pitchFamily="50" charset="-128"/>
                <a:ea typeface="BIZ UDPゴシック" panose="020B0400000000000000" pitchFamily="50" charset="-128"/>
              </a:rPr>
              <a:t>。</a:t>
            </a:r>
          </a:p>
        </p:txBody>
      </p:sp>
      <p:pic>
        <p:nvPicPr>
          <p:cNvPr id="3" name="図 2">
            <a:extLst>
              <a:ext uri="{FF2B5EF4-FFF2-40B4-BE49-F238E27FC236}">
                <a16:creationId xmlns:a16="http://schemas.microsoft.com/office/drawing/2014/main" id="{AA1DF934-D2E2-E646-93E1-074FEAEB58E9}"/>
              </a:ext>
            </a:extLst>
          </p:cNvPr>
          <p:cNvPicPr>
            <a:picLocks noChangeAspect="1"/>
          </p:cNvPicPr>
          <p:nvPr/>
        </p:nvPicPr>
        <p:blipFill rotWithShape="1">
          <a:blip r:embed="rId3">
            <a:extLst>
              <a:ext uri="{28A0092B-C50C-407E-A947-70E740481C1C}">
                <a14:useLocalDpi xmlns:a14="http://schemas.microsoft.com/office/drawing/2010/main" val="0"/>
              </a:ext>
            </a:extLst>
          </a:blip>
          <a:srcRect l="15343" t="19176" r="20583" b="14652"/>
          <a:stretch/>
        </p:blipFill>
        <p:spPr>
          <a:xfrm>
            <a:off x="7112963" y="4754473"/>
            <a:ext cx="1557742" cy="1668877"/>
          </a:xfrm>
          <a:prstGeom prst="rect">
            <a:avLst/>
          </a:prstGeom>
        </p:spPr>
      </p:pic>
      <p:graphicFrame>
        <p:nvGraphicFramePr>
          <p:cNvPr id="6" name="表 5">
            <a:extLst>
              <a:ext uri="{FF2B5EF4-FFF2-40B4-BE49-F238E27FC236}">
                <a16:creationId xmlns:a16="http://schemas.microsoft.com/office/drawing/2014/main" id="{32F55E29-72E0-6537-EC49-7B2C3034DA7A}"/>
              </a:ext>
            </a:extLst>
          </p:cNvPr>
          <p:cNvGraphicFramePr>
            <a:graphicFrameLocks noGrp="1"/>
          </p:cNvGraphicFramePr>
          <p:nvPr>
            <p:extLst>
              <p:ext uri="{D42A27DB-BD31-4B8C-83A1-F6EECF244321}">
                <p14:modId xmlns:p14="http://schemas.microsoft.com/office/powerpoint/2010/main" val="4017257844"/>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93237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840D-4E92-1D3B-45B6-FAE1B1AAC093}"/>
            </a:ext>
          </a:extLst>
        </p:cNvPr>
        <p:cNvGrpSpPr/>
        <p:nvPr/>
      </p:nvGrpSpPr>
      <p:grpSpPr>
        <a:xfrm>
          <a:off x="0" y="0"/>
          <a:ext cx="0" cy="0"/>
          <a:chOff x="0" y="0"/>
          <a:chExt cx="0" cy="0"/>
        </a:xfrm>
      </p:grpSpPr>
      <p:sp>
        <p:nvSpPr>
          <p:cNvPr id="14" name="角丸四角形 8">
            <a:extLst>
              <a:ext uri="{FF2B5EF4-FFF2-40B4-BE49-F238E27FC236}">
                <a16:creationId xmlns:a16="http://schemas.microsoft.com/office/drawing/2014/main" id="{80C888FF-71B8-7F79-16D6-B38C41F329E3}"/>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17B65AD-5286-B7D9-F2F3-64DED2604E6E}"/>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購入条件（定期購入等）に気づかず購入してしまう、その原因は？</a:t>
            </a:r>
          </a:p>
        </p:txBody>
      </p:sp>
      <p:graphicFrame>
        <p:nvGraphicFramePr>
          <p:cNvPr id="17" name="表 16">
            <a:extLst>
              <a:ext uri="{FF2B5EF4-FFF2-40B4-BE49-F238E27FC236}">
                <a16:creationId xmlns:a16="http://schemas.microsoft.com/office/drawing/2014/main" id="{4B770A4E-8B0F-7E28-06D9-32DBBC5C41A2}"/>
              </a:ext>
            </a:extLst>
          </p:cNvPr>
          <p:cNvGraphicFramePr>
            <a:graphicFrameLocks noGrp="1"/>
          </p:cNvGraphicFramePr>
          <p:nvPr>
            <p:extLst>
              <p:ext uri="{D42A27DB-BD31-4B8C-83A1-F6EECF244321}">
                <p14:modId xmlns:p14="http://schemas.microsoft.com/office/powerpoint/2010/main" val="2920485906"/>
              </p:ext>
            </p:extLst>
          </p:nvPr>
        </p:nvGraphicFramePr>
        <p:xfrm>
          <a:off x="1119595" y="1343341"/>
          <a:ext cx="7328135" cy="771643"/>
        </p:xfrm>
        <a:graphic>
          <a:graphicData uri="http://schemas.openxmlformats.org/drawingml/2006/table">
            <a:tbl>
              <a:tblPr firstRow="1" bandRow="1"/>
              <a:tblGrid>
                <a:gridCol w="7328135">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「定期購入」や「有料オプション」にチェックが入っていた！</a:t>
                      </a:r>
                    </a:p>
                    <a:p>
                      <a:pPr algn="ctr">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ダークパターンが使われているかも</a:t>
                      </a:r>
                      <a:r>
                        <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35" name="グループ化 34">
            <a:extLst>
              <a:ext uri="{FF2B5EF4-FFF2-40B4-BE49-F238E27FC236}">
                <a16:creationId xmlns:a16="http://schemas.microsoft.com/office/drawing/2014/main" id="{9912F47D-B5E2-AA17-765C-5C251C6250AD}"/>
              </a:ext>
            </a:extLst>
          </p:cNvPr>
          <p:cNvGrpSpPr/>
          <p:nvPr/>
        </p:nvGrpSpPr>
        <p:grpSpPr>
          <a:xfrm>
            <a:off x="555296" y="5735446"/>
            <a:ext cx="8033410" cy="684000"/>
            <a:chOff x="555296" y="5735446"/>
            <a:chExt cx="8033410" cy="684000"/>
          </a:xfrm>
        </p:grpSpPr>
        <p:sp>
          <p:nvSpPr>
            <p:cNvPr id="23" name="角丸四角形 8">
              <a:extLst>
                <a:ext uri="{FF2B5EF4-FFF2-40B4-BE49-F238E27FC236}">
                  <a16:creationId xmlns:a16="http://schemas.microsoft.com/office/drawing/2014/main" id="{7AD88266-25F5-65A1-A361-7809C7D34E66}"/>
                </a:ext>
              </a:extLst>
            </p:cNvPr>
            <p:cNvSpPr/>
            <p:nvPr/>
          </p:nvSpPr>
          <p:spPr bwMode="auto">
            <a:xfrm rot="10800000" flipH="1" flipV="1">
              <a:off x="555296" y="5735446"/>
              <a:ext cx="8033410" cy="684000"/>
            </a:xfrm>
            <a:prstGeom prst="roundRect">
              <a:avLst>
                <a:gd name="adj" fmla="val 9567"/>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F43BA44C-E6CE-1681-9CB2-B5FD8E5A45FE}"/>
                </a:ext>
              </a:extLst>
            </p:cNvPr>
            <p:cNvSpPr txBox="1"/>
            <p:nvPr/>
          </p:nvSpPr>
          <p:spPr>
            <a:xfrm>
              <a:off x="778367" y="5828024"/>
              <a:ext cx="7587269" cy="498845"/>
            </a:xfrm>
            <a:prstGeom prst="rect">
              <a:avLst/>
            </a:prstGeom>
            <a:noFill/>
          </p:spPr>
          <p:txBody>
            <a:bodyPr wrap="square" lIns="36000" tIns="36000" rIns="36000" bIns="36000">
              <a:spAutoFit/>
            </a:bodyPr>
            <a:lstStyle>
              <a:defPPr>
                <a:defRPr lang="en-US"/>
              </a:defPPr>
              <a:lvl1pPr algn="just">
                <a:lnSpc>
                  <a:spcPts val="1200"/>
                </a:lnSpc>
                <a:defRPr sz="850" b="1" i="0" u="none" strike="noStrike" baseline="0">
                  <a:latin typeface="BIZ UDPゴシック" panose="020B0400000000000000" pitchFamily="50" charset="-128"/>
                  <a:ea typeface="BIZ UDPゴシック" panose="020B0400000000000000" pitchFamily="50" charset="-128"/>
                </a:defRPr>
              </a:lvl1pPr>
            </a:lstStyle>
            <a:p>
              <a:pPr>
                <a:lnSpc>
                  <a:spcPts val="1800"/>
                </a:lnSpc>
              </a:pPr>
              <a:r>
                <a:rPr lang="ja-JP" altLang="en-US" sz="1200" dirty="0"/>
                <a:t>（</a:t>
              </a:r>
              <a:r>
                <a:rPr lang="en-US" altLang="ja-JP" sz="1200" dirty="0"/>
                <a:t>※</a:t>
              </a:r>
              <a:r>
                <a:rPr lang="ja-JP" altLang="en-US" sz="1200" dirty="0"/>
                <a:t>）「認知バイアス」とは</a:t>
              </a:r>
            </a:p>
            <a:p>
              <a:pPr>
                <a:lnSpc>
                  <a:spcPts val="1800"/>
                </a:lnSpc>
              </a:pPr>
              <a:r>
                <a:rPr lang="ja-JP" altLang="en-US" sz="1200" b="0" dirty="0"/>
                <a:t>直観や先入観、自らの願望、これまでの経験などによって非合理的な判断や選択をしてしまう心理現象のこと</a:t>
              </a:r>
            </a:p>
          </p:txBody>
        </p:sp>
      </p:grpSp>
      <p:sp>
        <p:nvSpPr>
          <p:cNvPr id="30" name="テキスト ボックス 29">
            <a:extLst>
              <a:ext uri="{FF2B5EF4-FFF2-40B4-BE49-F238E27FC236}">
                <a16:creationId xmlns:a16="http://schemas.microsoft.com/office/drawing/2014/main" id="{71F4C8A7-56EF-56D2-602C-2FD86B098815}"/>
              </a:ext>
            </a:extLst>
          </p:cNvPr>
          <p:cNvSpPr txBox="1"/>
          <p:nvPr/>
        </p:nvSpPr>
        <p:spPr>
          <a:xfrm>
            <a:off x="555295" y="2209222"/>
            <a:ext cx="7892436" cy="2997785"/>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オンラインで商品を購入する際、初期状態で「定期購入」や「有料オプション」にチェックが入ったまま申込みをし、後になって気づくようなケースがあります。</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消費者が気づかないうちに不利な判断・意思決定をするよう誘導する仕組みの</a:t>
            </a:r>
            <a:r>
              <a:rPr lang="en-US" altLang="ja-JP" dirty="0">
                <a:latin typeface="BIZ UDPゴシック" panose="020B0400000000000000" pitchFamily="50" charset="-128"/>
                <a:ea typeface="BIZ UDPゴシック" panose="020B0400000000000000" pitchFamily="50" charset="-128"/>
              </a:rPr>
              <a:t>WEB</a:t>
            </a:r>
            <a:r>
              <a:rPr lang="ja-JP" altLang="en-US" dirty="0">
                <a:latin typeface="BIZ UDPゴシック" panose="020B0400000000000000" pitchFamily="50" charset="-128"/>
                <a:ea typeface="BIZ UDPゴシック" panose="020B0400000000000000" pitchFamily="50" charset="-128"/>
              </a:rPr>
              <a:t>デザインなどを「</a:t>
            </a:r>
            <a:r>
              <a:rPr lang="ja-JP" altLang="en-US" b="1" dirty="0">
                <a:solidFill>
                  <a:srgbClr val="FF6600"/>
                </a:solidFill>
                <a:latin typeface="BIZ UDPゴシック" panose="020B0400000000000000" pitchFamily="50" charset="-128"/>
                <a:ea typeface="BIZ UDPゴシック" panose="020B0400000000000000" pitchFamily="50" charset="-128"/>
              </a:rPr>
              <a:t>ダークパターン</a:t>
            </a:r>
            <a:r>
              <a:rPr lang="ja-JP" altLang="en-US" dirty="0">
                <a:latin typeface="BIZ UDPゴシック" panose="020B0400000000000000" pitchFamily="50" charset="-128"/>
                <a:ea typeface="BIZ UDPゴシック" panose="020B0400000000000000" pitchFamily="50" charset="-128"/>
              </a:rPr>
              <a:t>」といいます。</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「ダークパターン」が使われたサイトは、消費者の認知バイアス</a:t>
            </a:r>
            <a:r>
              <a:rPr lang="ja-JP" altLang="en-US" baseline="30000" dirty="0">
                <a:latin typeface="BIZ UDPゴシック" panose="020B0400000000000000" pitchFamily="50" charset="-128"/>
                <a:ea typeface="BIZ UDPゴシック" panose="020B0400000000000000" pitchFamily="50" charset="-128"/>
              </a:rPr>
              <a:t>（</a:t>
            </a:r>
            <a:r>
              <a:rPr lang="en-US" altLang="ja-JP" baseline="30000" dirty="0">
                <a:latin typeface="BIZ UDPゴシック" panose="020B0400000000000000" pitchFamily="50" charset="-128"/>
                <a:ea typeface="BIZ UDPゴシック" panose="020B0400000000000000" pitchFamily="50" charset="-128"/>
              </a:rPr>
              <a:t>※</a:t>
            </a:r>
            <a:r>
              <a:rPr lang="ja-JP" altLang="en-US" baseline="30000"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などが悪用されているので、申込みの段階で契約内容や解約方法などをよく確認するなどの慎重な対応が必要です。</a:t>
            </a:r>
          </a:p>
        </p:txBody>
      </p:sp>
      <p:pic>
        <p:nvPicPr>
          <p:cNvPr id="3" name="図 2" descr="挿絵 が含まれている画像&#10;&#10;自動的に生成された説明">
            <a:extLst>
              <a:ext uri="{FF2B5EF4-FFF2-40B4-BE49-F238E27FC236}">
                <a16:creationId xmlns:a16="http://schemas.microsoft.com/office/drawing/2014/main" id="{0006429B-3E28-76D3-E45C-118B92BE7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55" y="1290270"/>
            <a:ext cx="696469" cy="818390"/>
          </a:xfrm>
          <a:prstGeom prst="rect">
            <a:avLst/>
          </a:prstGeom>
        </p:spPr>
      </p:pic>
      <p:graphicFrame>
        <p:nvGraphicFramePr>
          <p:cNvPr id="4" name="表 3">
            <a:extLst>
              <a:ext uri="{FF2B5EF4-FFF2-40B4-BE49-F238E27FC236}">
                <a16:creationId xmlns:a16="http://schemas.microsoft.com/office/drawing/2014/main" id="{51298A92-0E4F-A659-60E9-EAFDFAC32274}"/>
              </a:ext>
            </a:extLst>
          </p:cNvPr>
          <p:cNvGraphicFramePr>
            <a:graphicFrameLocks noGrp="1"/>
          </p:cNvGraphicFramePr>
          <p:nvPr>
            <p:extLst>
              <p:ext uri="{D42A27DB-BD31-4B8C-83A1-F6EECF244321}">
                <p14:modId xmlns:p14="http://schemas.microsoft.com/office/powerpoint/2010/main" val="4017257844"/>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16415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E831B871-A88C-052F-DCAE-792330CCC705}"/>
              </a:ext>
            </a:extLst>
          </p:cNvPr>
          <p:cNvSpPr/>
          <p:nvPr/>
        </p:nvSpPr>
        <p:spPr>
          <a:xfrm>
            <a:off x="2879000" y="7043244"/>
            <a:ext cx="4248000" cy="54000"/>
          </a:xfrm>
          <a:prstGeom prst="roundRect">
            <a:avLst/>
          </a:prstGeom>
          <a:solidFill>
            <a:schemeClr val="bg1">
              <a:alpha val="90000"/>
            </a:schemeClr>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a:extLst>
              <a:ext uri="{FF2B5EF4-FFF2-40B4-BE49-F238E27FC236}">
                <a16:creationId xmlns:a16="http://schemas.microsoft.com/office/drawing/2014/main" id="{B6D6144B-2E60-E786-27B6-389326084AAD}"/>
              </a:ext>
            </a:extLst>
          </p:cNvPr>
          <p:cNvSpPr txBox="1"/>
          <p:nvPr/>
        </p:nvSpPr>
        <p:spPr>
          <a:xfrm>
            <a:off x="7780980" y="280817"/>
            <a:ext cx="1255070" cy="373226"/>
          </a:xfrm>
          <a:prstGeom prst="rect">
            <a:avLst/>
          </a:prstGeom>
          <a:noFill/>
        </p:spPr>
        <p:txBody>
          <a:bodyPr wrap="square" lIns="36000" tIns="72000" rIns="36000" bIns="72000">
            <a:spAutoFit/>
          </a:bodyPr>
          <a:lstStyle/>
          <a:p>
            <a:pPr algn="ctr">
              <a:lnSpc>
                <a:spcPts val="2100"/>
              </a:lnSpc>
            </a:pPr>
            <a:r>
              <a:rPr lang="ja-JP" altLang="en-US" sz="1400" dirty="0">
                <a:latin typeface="BIZ UDPゴシック" panose="020B0400000000000000" pitchFamily="50" charset="-128"/>
                <a:ea typeface="BIZ UDPゴシック" panose="020B0400000000000000" pitchFamily="50" charset="-128"/>
              </a:rPr>
              <a:t>社会人向け</a:t>
            </a:r>
          </a:p>
        </p:txBody>
      </p:sp>
      <p:sp>
        <p:nvSpPr>
          <p:cNvPr id="6" name="テキスト ボックス 5">
            <a:extLst>
              <a:ext uri="{FF2B5EF4-FFF2-40B4-BE49-F238E27FC236}">
                <a16:creationId xmlns:a16="http://schemas.microsoft.com/office/drawing/2014/main" id="{640DF740-00D4-42E5-0931-8A0169F31EDA}"/>
              </a:ext>
            </a:extLst>
          </p:cNvPr>
          <p:cNvSpPr txBox="1"/>
          <p:nvPr/>
        </p:nvSpPr>
        <p:spPr>
          <a:xfrm>
            <a:off x="369853" y="280817"/>
            <a:ext cx="2160000" cy="373226"/>
          </a:xfrm>
          <a:prstGeom prst="rect">
            <a:avLst/>
          </a:prstGeom>
          <a:noFill/>
        </p:spPr>
        <p:txBody>
          <a:bodyPr wrap="square" lIns="36000" tIns="72000" rIns="36000" bIns="72000">
            <a:spAutoFit/>
          </a:bodyPr>
          <a:lstStyle/>
          <a:p>
            <a:pPr algn="ctr">
              <a:lnSpc>
                <a:spcPts val="2100"/>
              </a:lnSpc>
            </a:pPr>
            <a:r>
              <a:rPr lang="ja-JP" altLang="en-US" sz="1400" b="1" dirty="0">
                <a:latin typeface="BIZ UDPゴシック" panose="020B0400000000000000" pitchFamily="50" charset="-128"/>
                <a:ea typeface="BIZ UDPゴシック" panose="020B0400000000000000" pitchFamily="50" charset="-128"/>
              </a:rPr>
              <a:t>ネットトラブル（定期購入）</a:t>
            </a:r>
            <a:endParaRPr lang="en-US" altLang="ja-JP" sz="1400" dirty="0">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9448C584-12DB-A5E3-12E7-DB0DA22F72A6}"/>
              </a:ext>
            </a:extLst>
          </p:cNvPr>
          <p:cNvGrpSpPr/>
          <p:nvPr/>
        </p:nvGrpSpPr>
        <p:grpSpPr>
          <a:xfrm>
            <a:off x="1709738" y="2556763"/>
            <a:ext cx="5724525" cy="1290874"/>
            <a:chOff x="1709738" y="2147293"/>
            <a:chExt cx="5724525" cy="1290874"/>
          </a:xfrm>
        </p:grpSpPr>
        <p:sp>
          <p:nvSpPr>
            <p:cNvPr id="5" name="四角形: 角を丸くする 4">
              <a:extLst>
                <a:ext uri="{FF2B5EF4-FFF2-40B4-BE49-F238E27FC236}">
                  <a16:creationId xmlns:a16="http://schemas.microsoft.com/office/drawing/2014/main" id="{C708ADB0-082F-CC07-76CB-39EF1AFD865F}"/>
                </a:ext>
              </a:extLst>
            </p:cNvPr>
            <p:cNvSpPr/>
            <p:nvPr/>
          </p:nvSpPr>
          <p:spPr>
            <a:xfrm>
              <a:off x="1709738" y="2147293"/>
              <a:ext cx="5724525" cy="12908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2D9624C2-8597-8D2C-B68E-8864F953271F}"/>
                </a:ext>
              </a:extLst>
            </p:cNvPr>
            <p:cNvSpPr txBox="1"/>
            <p:nvPr/>
          </p:nvSpPr>
          <p:spPr>
            <a:xfrm>
              <a:off x="3179852" y="2417824"/>
              <a:ext cx="2784296" cy="749812"/>
            </a:xfrm>
            <a:prstGeom prst="rect">
              <a:avLst/>
            </a:prstGeom>
            <a:noFill/>
          </p:spPr>
          <p:txBody>
            <a:bodyPr wrap="square" lIns="36000" tIns="36000" rIns="36000" bIns="36000">
              <a:spAutoFit/>
            </a:bodyPr>
            <a:lstStyle/>
            <a:p>
              <a:pPr algn="ctr"/>
              <a:r>
                <a:rPr lang="ja-JP" altLang="en-US" sz="4400" b="1" dirty="0">
                  <a:latin typeface="BIZ UDPゴシック" panose="020B0400000000000000" pitchFamily="50" charset="-128"/>
                  <a:ea typeface="BIZ UDPゴシック" panose="020B0400000000000000" pitchFamily="50" charset="-128"/>
                </a:rPr>
                <a:t>事 例</a:t>
              </a:r>
              <a:endParaRPr lang="en-US" altLang="ja-JP" sz="4400"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71270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C0301-AB35-09B6-0D5B-5F2324F9CC2E}"/>
            </a:ext>
          </a:extLst>
        </p:cNvPr>
        <p:cNvGrpSpPr/>
        <p:nvPr/>
      </p:nvGrpSpPr>
      <p:grpSpPr>
        <a:xfrm>
          <a:off x="0" y="0"/>
          <a:ext cx="0" cy="0"/>
          <a:chOff x="0" y="0"/>
          <a:chExt cx="0" cy="0"/>
        </a:xfrm>
      </p:grpSpPr>
      <p:pic>
        <p:nvPicPr>
          <p:cNvPr id="5" name="図 4" descr="挿絵 が含まれている画像&#10;&#10;自動的に生成された説明">
            <a:extLst>
              <a:ext uri="{FF2B5EF4-FFF2-40B4-BE49-F238E27FC236}">
                <a16:creationId xmlns:a16="http://schemas.microsoft.com/office/drawing/2014/main" id="{050A435B-91C9-60EA-987B-798E4EB6F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018" y="1263987"/>
            <a:ext cx="557175" cy="654712"/>
          </a:xfrm>
          <a:prstGeom prst="rect">
            <a:avLst/>
          </a:prstGeom>
        </p:spPr>
      </p:pic>
      <p:graphicFrame>
        <p:nvGraphicFramePr>
          <p:cNvPr id="3" name="表 2">
            <a:extLst>
              <a:ext uri="{FF2B5EF4-FFF2-40B4-BE49-F238E27FC236}">
                <a16:creationId xmlns:a16="http://schemas.microsoft.com/office/drawing/2014/main" id="{25D63A4A-447A-EC6C-A4C3-75EA467F569A}"/>
              </a:ext>
            </a:extLst>
          </p:cNvPr>
          <p:cNvGraphicFramePr>
            <a:graphicFrameLocks noGrp="1"/>
          </p:cNvGraphicFramePr>
          <p:nvPr>
            <p:extLst>
              <p:ext uri="{D42A27DB-BD31-4B8C-83A1-F6EECF244321}">
                <p14:modId xmlns:p14="http://schemas.microsoft.com/office/powerpoint/2010/main" val="4011900769"/>
              </p:ext>
            </p:extLst>
          </p:nvPr>
        </p:nvGraphicFramePr>
        <p:xfrm>
          <a:off x="323849" y="1294235"/>
          <a:ext cx="8460000" cy="612000"/>
        </p:xfrm>
        <a:graphic>
          <a:graphicData uri="http://schemas.openxmlformats.org/drawingml/2006/table">
            <a:tbl>
              <a:tblPr firstRow="1" bandRow="1"/>
              <a:tblGrid>
                <a:gridCol w="792000">
                  <a:extLst>
                    <a:ext uri="{9D8B030D-6E8A-4147-A177-3AD203B41FA5}">
                      <a16:colId xmlns:a16="http://schemas.microsoft.com/office/drawing/2014/main" val="20000"/>
                    </a:ext>
                  </a:extLst>
                </a:gridCol>
                <a:gridCol w="7668000">
                  <a:extLst>
                    <a:ext uri="{9D8B030D-6E8A-4147-A177-3AD203B41FA5}">
                      <a16:colId xmlns:a16="http://schemas.microsoft.com/office/drawing/2014/main" val="1265698904"/>
                    </a:ext>
                  </a:extLst>
                </a:gridCol>
              </a:tblGrid>
              <a:tr h="612000">
                <a:tc>
                  <a:txBody>
                    <a:bodyPr/>
                    <a:lstStyle/>
                    <a:p>
                      <a:pPr algn="just">
                        <a:lnSpc>
                          <a:spcPts val="3000"/>
                        </a:lnSpc>
                      </a:pPr>
                      <a:endParaRPr kumimoji="1" lang="en-US" altLang="ja-JP" sz="1800" b="1" dirty="0">
                        <a:solidFill>
                          <a:schemeClr val="tx1"/>
                        </a:solidFill>
                        <a:latin typeface="BIZ UDPゴシック" panose="020B0400000000000000" pitchFamily="50" charset="-128"/>
                        <a:ea typeface="BIZ UDPゴシック" panose="020B0400000000000000" pitchFamily="50" charset="-128"/>
                      </a:endParaRPr>
                    </a:p>
                  </a:txBody>
                  <a:tcPr marL="540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ts val="3000"/>
                        </a:lnSpc>
                        <a:spcBef>
                          <a:spcPts val="0"/>
                        </a:spcBef>
                        <a:spcAft>
                          <a:spcPts val="0"/>
                        </a:spcAft>
                        <a:buClrTx/>
                        <a:buSzTx/>
                        <a:buFontTx/>
                        <a:buNone/>
                        <a:tabLst/>
                        <a:defRPr/>
                      </a:pPr>
                      <a:r>
                        <a:rPr kumimoji="1" lang="ja-JP" altLang="en-US" sz="1800" b="1" dirty="0">
                          <a:solidFill>
                            <a:schemeClr val="tx1"/>
                          </a:solidFill>
                          <a:latin typeface="BIZ UDPゴシック" panose="020B0400000000000000" pitchFamily="50" charset="-128"/>
                          <a:ea typeface="BIZ UDPゴシック" panose="020B0400000000000000" pitchFamily="50" charset="-128"/>
                        </a:rPr>
                        <a:t>ダークパターンが使われているかも</a:t>
                      </a:r>
                      <a:r>
                        <a:rPr kumimoji="1" lang="en-US" altLang="ja-JP" sz="1800" b="1" dirty="0">
                          <a:solidFill>
                            <a:schemeClr val="tx1"/>
                          </a:solidFill>
                          <a:latin typeface="BIZ UDPゴシック" panose="020B0400000000000000" pitchFamily="50" charset="-128"/>
                          <a:ea typeface="BIZ UDPゴシック" panose="020B0400000000000000" pitchFamily="50" charset="-128"/>
                        </a:rPr>
                        <a:t>…</a:t>
                      </a:r>
                    </a:p>
                  </a:txBody>
                  <a:tcPr marL="360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4" name="角丸四角形 8">
            <a:extLst>
              <a:ext uri="{FF2B5EF4-FFF2-40B4-BE49-F238E27FC236}">
                <a16:creationId xmlns:a16="http://schemas.microsoft.com/office/drawing/2014/main" id="{933A0A65-9C9D-D8AE-ACC8-BBB5896605E9}"/>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4935C26F-0BCF-DB99-42FC-5823FE7C894D}"/>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購入条件（定期購入等）に気づかず購入してしまう、その原因は？</a:t>
            </a:r>
          </a:p>
        </p:txBody>
      </p:sp>
      <p:sp>
        <p:nvSpPr>
          <p:cNvPr id="11" name="テキスト ボックス 10">
            <a:extLst>
              <a:ext uri="{FF2B5EF4-FFF2-40B4-BE49-F238E27FC236}">
                <a16:creationId xmlns:a16="http://schemas.microsoft.com/office/drawing/2014/main" id="{A7344C71-7303-D057-82FF-15F9C2116317}"/>
              </a:ext>
            </a:extLst>
          </p:cNvPr>
          <p:cNvSpPr txBox="1"/>
          <p:nvPr/>
        </p:nvSpPr>
        <p:spPr>
          <a:xfrm>
            <a:off x="2322000" y="2199890"/>
            <a:ext cx="4500000" cy="316360"/>
          </a:xfrm>
          <a:prstGeom prst="rect">
            <a:avLst/>
          </a:prstGeom>
          <a:solidFill>
            <a:schemeClr val="bg1"/>
          </a:solidFill>
        </p:spPr>
        <p:txBody>
          <a:bodyPr wrap="square" lIns="36000" tIns="36000" rIns="36000" bIns="36000">
            <a:spAutoFit/>
          </a:bodyPr>
          <a:lstStyle/>
          <a:p>
            <a:pPr algn="ctr">
              <a:lnSpc>
                <a:spcPts val="1900"/>
              </a:lnSpc>
            </a:pPr>
            <a:r>
              <a:rPr kumimoji="1" lang="ja-JP" altLang="en-US" sz="1400" b="1" dirty="0">
                <a:solidFill>
                  <a:srgbClr val="F08761"/>
                </a:solidFill>
                <a:latin typeface="Meiryo UI" panose="020B0604030504040204" pitchFamily="50" charset="-128"/>
                <a:ea typeface="Meiryo UI" panose="020B0604030504040204" pitchFamily="50" charset="-128"/>
              </a:rPr>
              <a:t>▏</a:t>
            </a:r>
            <a:r>
              <a:rPr lang="ja-JP" altLang="en-US" sz="1400" b="1" i="0" u="none" strike="noStrike" baseline="0" dirty="0">
                <a:solidFill>
                  <a:srgbClr val="F08761"/>
                </a:solidFill>
                <a:latin typeface="BIZ UDPゴシック" panose="020B0400000000000000" pitchFamily="50" charset="-128"/>
                <a:ea typeface="BIZ UDPゴシック" panose="020B0400000000000000" pitchFamily="50" charset="-128"/>
              </a:rPr>
              <a:t>ダークパターンの主な </a:t>
            </a:r>
            <a:r>
              <a:rPr lang="ja-JP" altLang="en-US" sz="2000" b="1" dirty="0">
                <a:solidFill>
                  <a:srgbClr val="F08761"/>
                </a:solidFill>
                <a:latin typeface="ＭＳ Ｐゴシック" panose="020B0600070205080204" pitchFamily="50" charset="-128"/>
                <a:ea typeface="ＭＳ Ｐゴシック" panose="020B0600070205080204" pitchFamily="50" charset="-128"/>
              </a:rPr>
              <a:t>⑦</a:t>
            </a:r>
            <a:r>
              <a:rPr lang="ja-JP" altLang="en-US" b="1" dirty="0">
                <a:solidFill>
                  <a:srgbClr val="F08761"/>
                </a:solidFill>
                <a:latin typeface="ＭＳ Ｐゴシック" panose="020B0600070205080204" pitchFamily="50" charset="-128"/>
                <a:ea typeface="ＭＳ Ｐゴシック" panose="020B0600070205080204" pitchFamily="50" charset="-128"/>
              </a:rPr>
              <a:t> </a:t>
            </a:r>
            <a:r>
              <a:rPr lang="ja-JP" altLang="en-US" sz="1400" b="1" dirty="0">
                <a:solidFill>
                  <a:srgbClr val="F08761"/>
                </a:solidFill>
                <a:latin typeface="BIZ UDPゴシック" panose="020B0400000000000000" pitchFamily="50" charset="-128"/>
                <a:ea typeface="BIZ UDPゴシック" panose="020B0400000000000000" pitchFamily="50" charset="-128"/>
              </a:rPr>
              <a:t>つの</a:t>
            </a:r>
            <a:r>
              <a:rPr lang="ja-JP" altLang="en-US" sz="1400" b="1" i="0" u="none" strike="noStrike" baseline="0" dirty="0">
                <a:solidFill>
                  <a:srgbClr val="F08761"/>
                </a:solidFill>
                <a:latin typeface="BIZ UDPゴシック" panose="020B0400000000000000" pitchFamily="50" charset="-128"/>
                <a:ea typeface="BIZ UDPゴシック" panose="020B0400000000000000" pitchFamily="50" charset="-128"/>
              </a:rPr>
              <a:t>種類</a:t>
            </a:r>
            <a:r>
              <a:rPr kumimoji="1" lang="ja-JP" altLang="en-US" sz="1400" b="1" dirty="0">
                <a:solidFill>
                  <a:srgbClr val="F08761"/>
                </a:solidFill>
                <a:latin typeface="Meiryo UI" panose="020B0604030504040204" pitchFamily="50" charset="-128"/>
                <a:ea typeface="Meiryo UI" panose="020B0604030504040204" pitchFamily="50" charset="-128"/>
              </a:rPr>
              <a:t>▕</a:t>
            </a:r>
            <a:endParaRPr lang="ja-JP" altLang="en-US" sz="1400" b="1" i="0" u="none" strike="noStrike" baseline="0" dirty="0">
              <a:solidFill>
                <a:srgbClr val="F08761"/>
              </a:solidFill>
              <a:latin typeface="BIZ UDPゴシック" panose="020B0400000000000000" pitchFamily="50" charset="-128"/>
              <a:ea typeface="BIZ UDPゴシック" panose="020B0400000000000000" pitchFamily="50" charset="-128"/>
            </a:endParaRPr>
          </a:p>
        </p:txBody>
      </p:sp>
      <p:graphicFrame>
        <p:nvGraphicFramePr>
          <p:cNvPr id="12" name="表 11">
            <a:extLst>
              <a:ext uri="{FF2B5EF4-FFF2-40B4-BE49-F238E27FC236}">
                <a16:creationId xmlns:a16="http://schemas.microsoft.com/office/drawing/2014/main" id="{5700BFA0-24BC-5440-188F-5A081BA70DD4}"/>
              </a:ext>
            </a:extLst>
          </p:cNvPr>
          <p:cNvGraphicFramePr>
            <a:graphicFrameLocks noGrp="1"/>
          </p:cNvGraphicFramePr>
          <p:nvPr>
            <p:extLst>
              <p:ext uri="{D42A27DB-BD31-4B8C-83A1-F6EECF244321}">
                <p14:modId xmlns:p14="http://schemas.microsoft.com/office/powerpoint/2010/main" val="756501094"/>
              </p:ext>
            </p:extLst>
          </p:nvPr>
        </p:nvGraphicFramePr>
        <p:xfrm>
          <a:off x="489113" y="2481590"/>
          <a:ext cx="8165775" cy="1102969"/>
        </p:xfrm>
        <a:graphic>
          <a:graphicData uri="http://schemas.openxmlformats.org/drawingml/2006/table">
            <a:tbl>
              <a:tblPr firstRow="1" bandRow="1"/>
              <a:tblGrid>
                <a:gridCol w="345103">
                  <a:extLst>
                    <a:ext uri="{9D8B030D-6E8A-4147-A177-3AD203B41FA5}">
                      <a16:colId xmlns:a16="http://schemas.microsoft.com/office/drawing/2014/main" val="20000"/>
                    </a:ext>
                  </a:extLst>
                </a:gridCol>
                <a:gridCol w="7820672">
                  <a:extLst>
                    <a:ext uri="{9D8B030D-6E8A-4147-A177-3AD203B41FA5}">
                      <a16:colId xmlns:a16="http://schemas.microsoft.com/office/drawing/2014/main" val="2978924665"/>
                    </a:ext>
                  </a:extLst>
                </a:gridCol>
              </a:tblGrid>
              <a:tr h="396000">
                <a:tc>
                  <a:txBody>
                    <a:bodyPr/>
                    <a:lstStyle/>
                    <a:p>
                      <a:pPr algn="r">
                        <a:lnSpc>
                          <a:spcPts val="3000"/>
                        </a:lnSpc>
                      </a:pPr>
                      <a:r>
                        <a:rPr kumimoji="1" lang="ja-JP" altLang="en-US" sz="1800" b="1" dirty="0">
                          <a:solidFill>
                            <a:srgbClr val="F08761"/>
                          </a:solidFill>
                          <a:latin typeface="ＭＳ Ｐゴシック" panose="020B0600070205080204" pitchFamily="50" charset="-128"/>
                          <a:ea typeface="ＭＳ Ｐゴシック" panose="020B0600070205080204" pitchFamily="50" charset="-128"/>
                        </a:rPr>
                        <a:t>①</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3000"/>
                        </a:lnSpc>
                      </a:pPr>
                      <a:r>
                        <a:rPr lang="ja-JP" altLang="en-US" sz="1800" b="1" dirty="0">
                          <a:latin typeface="BIZ UDPゴシック" panose="020B0400000000000000" pitchFamily="50" charset="-128"/>
                          <a:ea typeface="BIZ UDPゴシック" panose="020B0400000000000000" pitchFamily="50" charset="-128"/>
                        </a:rPr>
                        <a:t>強制</a:t>
                      </a:r>
                      <a:endParaRPr kumimoji="1" lang="ja-JP" altLang="en-US" sz="1800" b="1" dirty="0">
                        <a:solidFill>
                          <a:srgbClr val="FF6600"/>
                        </a:solidFill>
                        <a:latin typeface="ＭＳ Ｐゴシック" panose="020B0600070205080204" pitchFamily="50" charset="-128"/>
                        <a:ea typeface="ＭＳ Ｐゴシック" panose="020B0600070205080204" pitchFamily="50" charset="-128"/>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2000">
                <a:tc>
                  <a:txBody>
                    <a:bodyPr/>
                    <a:lstStyle/>
                    <a:p>
                      <a:pPr algn="r">
                        <a:lnSpc>
                          <a:spcPts val="2400"/>
                        </a:lnSpc>
                      </a:pPr>
                      <a:endParaRPr kumimoji="1" lang="ja-JP" altLang="en-US" sz="1600" b="1" dirty="0">
                        <a:solidFill>
                          <a:srgbClr val="F08761"/>
                        </a:solidFill>
                        <a:latin typeface="ＭＳ Ｐゴシック" panose="020B0600070205080204" pitchFamily="50" charset="-128"/>
                        <a:ea typeface="ＭＳ Ｐゴシック" panose="020B0600070205080204" pitchFamily="50" charset="-128"/>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6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特定の機能にアクセスするために、消費者にユーザー登録や個人情報の開示を強要するなどの強制的な行為。</a:t>
                      </a:r>
                    </a:p>
                  </a:txBody>
                  <a:tcPr marL="36000" marR="36000" marT="36000" marB="108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892676"/>
                  </a:ext>
                </a:extLst>
              </a:tr>
            </a:tbl>
          </a:graphicData>
        </a:graphic>
      </p:graphicFrame>
      <p:graphicFrame>
        <p:nvGraphicFramePr>
          <p:cNvPr id="16" name="表 15">
            <a:extLst>
              <a:ext uri="{FF2B5EF4-FFF2-40B4-BE49-F238E27FC236}">
                <a16:creationId xmlns:a16="http://schemas.microsoft.com/office/drawing/2014/main" id="{1269AC2E-0401-6670-7470-AC15C2B9342F}"/>
              </a:ext>
            </a:extLst>
          </p:cNvPr>
          <p:cNvGraphicFramePr>
            <a:graphicFrameLocks noGrp="1"/>
          </p:cNvGraphicFramePr>
          <p:nvPr>
            <p:extLst>
              <p:ext uri="{D42A27DB-BD31-4B8C-83A1-F6EECF244321}">
                <p14:modId xmlns:p14="http://schemas.microsoft.com/office/powerpoint/2010/main" val="748230985"/>
              </p:ext>
            </p:extLst>
          </p:nvPr>
        </p:nvGraphicFramePr>
        <p:xfrm>
          <a:off x="489113" y="3716419"/>
          <a:ext cx="8165775" cy="798169"/>
        </p:xfrm>
        <a:graphic>
          <a:graphicData uri="http://schemas.openxmlformats.org/drawingml/2006/table">
            <a:tbl>
              <a:tblPr firstRow="1" bandRow="1"/>
              <a:tblGrid>
                <a:gridCol w="345103">
                  <a:extLst>
                    <a:ext uri="{9D8B030D-6E8A-4147-A177-3AD203B41FA5}">
                      <a16:colId xmlns:a16="http://schemas.microsoft.com/office/drawing/2014/main" val="20000"/>
                    </a:ext>
                  </a:extLst>
                </a:gridCol>
                <a:gridCol w="7820672">
                  <a:extLst>
                    <a:ext uri="{9D8B030D-6E8A-4147-A177-3AD203B41FA5}">
                      <a16:colId xmlns:a16="http://schemas.microsoft.com/office/drawing/2014/main" val="2978924665"/>
                    </a:ext>
                  </a:extLst>
                </a:gridCol>
              </a:tblGrid>
              <a:tr h="0">
                <a:tc>
                  <a:txBody>
                    <a:bodyPr/>
                    <a:lstStyle/>
                    <a:p>
                      <a:pPr algn="r">
                        <a:lnSpc>
                          <a:spcPts val="3000"/>
                        </a:lnSpc>
                      </a:pPr>
                      <a:r>
                        <a:rPr kumimoji="1" lang="ja-JP" altLang="en-US" sz="1800" b="1" dirty="0">
                          <a:solidFill>
                            <a:srgbClr val="F08761"/>
                          </a:solidFill>
                          <a:latin typeface="ＭＳ Ｐゴシック" panose="020B0600070205080204" pitchFamily="50" charset="-128"/>
                          <a:ea typeface="ＭＳ Ｐゴシック" panose="020B0600070205080204" pitchFamily="50" charset="-128"/>
                        </a:rPr>
                        <a:t>②</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3000"/>
                        </a:lnSpc>
                      </a:pPr>
                      <a:r>
                        <a:rPr lang="ja-JP" altLang="en-US" sz="1800" b="1" dirty="0">
                          <a:latin typeface="BIZ UDPゴシック" panose="020B0400000000000000" pitchFamily="50" charset="-128"/>
                          <a:ea typeface="BIZ UDPゴシック" panose="020B0400000000000000" pitchFamily="50" charset="-128"/>
                        </a:rPr>
                        <a:t>インターフェース干渉 </a:t>
                      </a:r>
                      <a:endParaRPr kumimoji="1" lang="ja-JP" altLang="en-US" sz="1800" b="1" dirty="0">
                        <a:solidFill>
                          <a:srgbClr val="FF6600"/>
                        </a:solidFill>
                        <a:latin typeface="ＭＳ Ｐゴシック" panose="020B0600070205080204" pitchFamily="50" charset="-128"/>
                        <a:ea typeface="ＭＳ Ｐゴシック" panose="020B0600070205080204" pitchFamily="50" charset="-128"/>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r">
                        <a:lnSpc>
                          <a:spcPts val="2400"/>
                        </a:lnSpc>
                      </a:pPr>
                      <a:endParaRPr kumimoji="1" lang="ja-JP" altLang="en-US" sz="1600" b="1" dirty="0">
                        <a:solidFill>
                          <a:srgbClr val="F08761"/>
                        </a:solidFill>
                        <a:latin typeface="ＭＳ Ｐゴシック" panose="020B0600070205080204" pitchFamily="50" charset="-128"/>
                        <a:ea typeface="ＭＳ Ｐゴシック" panose="020B0600070205080204" pitchFamily="50" charset="-128"/>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6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デフォルトで事業者に有利な選択肢を事前に選択する、視覚的に目立たせるなど。</a:t>
                      </a:r>
                    </a:p>
                  </a:txBody>
                  <a:tcPr marL="36000" marR="36000" marT="36000" marB="108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892676"/>
                  </a:ext>
                </a:extLst>
              </a:tr>
            </a:tbl>
          </a:graphicData>
        </a:graphic>
      </p:graphicFrame>
      <p:graphicFrame>
        <p:nvGraphicFramePr>
          <p:cNvPr id="18" name="表 17">
            <a:extLst>
              <a:ext uri="{FF2B5EF4-FFF2-40B4-BE49-F238E27FC236}">
                <a16:creationId xmlns:a16="http://schemas.microsoft.com/office/drawing/2014/main" id="{12138409-BB94-4B7F-C32E-CE5566EA3E88}"/>
              </a:ext>
            </a:extLst>
          </p:cNvPr>
          <p:cNvGraphicFramePr>
            <a:graphicFrameLocks noGrp="1"/>
          </p:cNvGraphicFramePr>
          <p:nvPr>
            <p:extLst>
              <p:ext uri="{D42A27DB-BD31-4B8C-83A1-F6EECF244321}">
                <p14:modId xmlns:p14="http://schemas.microsoft.com/office/powerpoint/2010/main" val="4099622993"/>
              </p:ext>
            </p:extLst>
          </p:nvPr>
        </p:nvGraphicFramePr>
        <p:xfrm>
          <a:off x="489113" y="4651464"/>
          <a:ext cx="8165775" cy="798169"/>
        </p:xfrm>
        <a:graphic>
          <a:graphicData uri="http://schemas.openxmlformats.org/drawingml/2006/table">
            <a:tbl>
              <a:tblPr firstRow="1" bandRow="1"/>
              <a:tblGrid>
                <a:gridCol w="345103">
                  <a:extLst>
                    <a:ext uri="{9D8B030D-6E8A-4147-A177-3AD203B41FA5}">
                      <a16:colId xmlns:a16="http://schemas.microsoft.com/office/drawing/2014/main" val="20000"/>
                    </a:ext>
                  </a:extLst>
                </a:gridCol>
                <a:gridCol w="7820672">
                  <a:extLst>
                    <a:ext uri="{9D8B030D-6E8A-4147-A177-3AD203B41FA5}">
                      <a16:colId xmlns:a16="http://schemas.microsoft.com/office/drawing/2014/main" val="2978924665"/>
                    </a:ext>
                  </a:extLst>
                </a:gridCol>
              </a:tblGrid>
              <a:tr h="0">
                <a:tc>
                  <a:txBody>
                    <a:bodyPr/>
                    <a:lstStyle/>
                    <a:p>
                      <a:pPr algn="r">
                        <a:lnSpc>
                          <a:spcPts val="3000"/>
                        </a:lnSpc>
                      </a:pPr>
                      <a:r>
                        <a:rPr kumimoji="1" lang="ja-JP" altLang="en-US" sz="1800" b="1" dirty="0">
                          <a:solidFill>
                            <a:srgbClr val="F08761"/>
                          </a:solidFill>
                          <a:latin typeface="ＭＳ Ｐゴシック" panose="020B0600070205080204" pitchFamily="50" charset="-128"/>
                          <a:ea typeface="ＭＳ Ｐゴシック" panose="020B0600070205080204" pitchFamily="50" charset="-128"/>
                        </a:rPr>
                        <a:t>③</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3000"/>
                        </a:lnSpc>
                      </a:pPr>
                      <a:r>
                        <a:rPr lang="ja-JP" altLang="en-US" sz="1800" b="1" dirty="0">
                          <a:latin typeface="BIZ UDPゴシック" panose="020B0400000000000000" pitchFamily="50" charset="-128"/>
                          <a:ea typeface="BIZ UDPゴシック" panose="020B0400000000000000" pitchFamily="50" charset="-128"/>
                        </a:rPr>
                        <a:t>執拗な繰り返し</a:t>
                      </a:r>
                      <a:r>
                        <a:rPr lang="en-US" altLang="ja-JP" sz="1800" b="1" dirty="0">
                          <a:latin typeface="BIZ UDPゴシック" panose="020B0400000000000000" pitchFamily="50" charset="-128"/>
                          <a:ea typeface="BIZ UDPゴシック" panose="020B0400000000000000" pitchFamily="50" charset="-128"/>
                        </a:rPr>
                        <a:t>(</a:t>
                      </a:r>
                      <a:r>
                        <a:rPr lang="ja-JP" altLang="en-US" sz="1800" b="1" dirty="0">
                          <a:latin typeface="BIZ UDPゴシック" panose="020B0400000000000000" pitchFamily="50" charset="-128"/>
                          <a:ea typeface="BIZ UDPゴシック" panose="020B0400000000000000" pitchFamily="50" charset="-128"/>
                        </a:rPr>
                        <a:t>ナギング</a:t>
                      </a:r>
                      <a:r>
                        <a:rPr lang="en-US" altLang="ja-JP" sz="1800" b="1" dirty="0">
                          <a:latin typeface="BIZ UDPゴシック" panose="020B0400000000000000" pitchFamily="50" charset="-128"/>
                          <a:ea typeface="BIZ UDPゴシック" panose="020B0400000000000000" pitchFamily="50" charset="-128"/>
                        </a:rPr>
                        <a:t>) </a:t>
                      </a:r>
                      <a:endParaRPr kumimoji="1" lang="ja-JP" altLang="en-US" sz="1800" b="1" dirty="0">
                        <a:solidFill>
                          <a:srgbClr val="FF6600"/>
                        </a:solidFill>
                        <a:latin typeface="ＭＳ Ｐゴシック" panose="020B0600070205080204" pitchFamily="50" charset="-128"/>
                        <a:ea typeface="ＭＳ Ｐゴシック" panose="020B0600070205080204" pitchFamily="50" charset="-128"/>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r">
                        <a:lnSpc>
                          <a:spcPts val="2400"/>
                        </a:lnSpc>
                      </a:pPr>
                      <a:endParaRPr kumimoji="1" lang="ja-JP" altLang="en-US" sz="1600" b="1" dirty="0">
                        <a:solidFill>
                          <a:srgbClr val="F08761"/>
                        </a:solidFill>
                        <a:latin typeface="ＭＳ Ｐゴシック" panose="020B0600070205080204" pitchFamily="50" charset="-128"/>
                        <a:ea typeface="ＭＳ Ｐゴシック" panose="020B0600070205080204" pitchFamily="50" charset="-128"/>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6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通知や位置情報の取得など、事業者に都合の良い設定に変えるように何度も要求する。</a:t>
                      </a:r>
                    </a:p>
                  </a:txBody>
                  <a:tcPr marL="36000" marR="36000" marT="36000" marB="108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892676"/>
                  </a:ext>
                </a:extLst>
              </a:tr>
            </a:tbl>
          </a:graphicData>
        </a:graphic>
      </p:graphicFrame>
      <p:graphicFrame>
        <p:nvGraphicFramePr>
          <p:cNvPr id="22" name="表 21">
            <a:extLst>
              <a:ext uri="{FF2B5EF4-FFF2-40B4-BE49-F238E27FC236}">
                <a16:creationId xmlns:a16="http://schemas.microsoft.com/office/drawing/2014/main" id="{2E8118E3-C5AF-B3FB-FE6C-F64A30F1FC2F}"/>
              </a:ext>
            </a:extLst>
          </p:cNvPr>
          <p:cNvGraphicFramePr>
            <a:graphicFrameLocks noGrp="1"/>
          </p:cNvGraphicFramePr>
          <p:nvPr>
            <p:extLst>
              <p:ext uri="{D42A27DB-BD31-4B8C-83A1-F6EECF244321}">
                <p14:modId xmlns:p14="http://schemas.microsoft.com/office/powerpoint/2010/main" val="2427255946"/>
              </p:ext>
            </p:extLst>
          </p:nvPr>
        </p:nvGraphicFramePr>
        <p:xfrm>
          <a:off x="489113" y="5586508"/>
          <a:ext cx="8165775" cy="798169"/>
        </p:xfrm>
        <a:graphic>
          <a:graphicData uri="http://schemas.openxmlformats.org/drawingml/2006/table">
            <a:tbl>
              <a:tblPr firstRow="1" bandRow="1"/>
              <a:tblGrid>
                <a:gridCol w="345103">
                  <a:extLst>
                    <a:ext uri="{9D8B030D-6E8A-4147-A177-3AD203B41FA5}">
                      <a16:colId xmlns:a16="http://schemas.microsoft.com/office/drawing/2014/main" val="20000"/>
                    </a:ext>
                  </a:extLst>
                </a:gridCol>
                <a:gridCol w="7820672">
                  <a:extLst>
                    <a:ext uri="{9D8B030D-6E8A-4147-A177-3AD203B41FA5}">
                      <a16:colId xmlns:a16="http://schemas.microsoft.com/office/drawing/2014/main" val="2978924665"/>
                    </a:ext>
                  </a:extLst>
                </a:gridCol>
              </a:tblGrid>
              <a:tr h="0">
                <a:tc>
                  <a:txBody>
                    <a:bodyPr/>
                    <a:lstStyle/>
                    <a:p>
                      <a:pPr algn="r">
                        <a:lnSpc>
                          <a:spcPts val="3000"/>
                        </a:lnSpc>
                      </a:pPr>
                      <a:r>
                        <a:rPr kumimoji="1" lang="ja-JP" altLang="en-US" sz="1800" b="1" dirty="0">
                          <a:solidFill>
                            <a:srgbClr val="F08761"/>
                          </a:solidFill>
                          <a:latin typeface="ＭＳ Ｐゴシック" panose="020B0600070205080204" pitchFamily="50" charset="-128"/>
                          <a:ea typeface="ＭＳ Ｐゴシック" panose="020B0600070205080204" pitchFamily="50" charset="-128"/>
                        </a:rPr>
                        <a:t>④</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3000"/>
                        </a:lnSpc>
                      </a:pPr>
                      <a:r>
                        <a:rPr lang="ja-JP" altLang="en-US" sz="1800" b="1" dirty="0">
                          <a:latin typeface="BIZ UDPゴシック" panose="020B0400000000000000" pitchFamily="50" charset="-128"/>
                          <a:ea typeface="BIZ UDPゴシック" panose="020B0400000000000000" pitchFamily="50" charset="-128"/>
                        </a:rPr>
                        <a:t>妨害 </a:t>
                      </a:r>
                      <a:endParaRPr kumimoji="1" lang="ja-JP" altLang="en-US" sz="1800" b="1" dirty="0">
                        <a:solidFill>
                          <a:srgbClr val="FF6600"/>
                        </a:solidFill>
                        <a:latin typeface="ＭＳ Ｐゴシック" panose="020B0600070205080204" pitchFamily="50" charset="-128"/>
                        <a:ea typeface="ＭＳ Ｐゴシック" panose="020B0600070205080204" pitchFamily="50" charset="-128"/>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r">
                        <a:lnSpc>
                          <a:spcPts val="2400"/>
                        </a:lnSpc>
                      </a:pPr>
                      <a:endParaRPr kumimoji="1" lang="ja-JP" altLang="en-US" sz="1600" b="1" dirty="0">
                        <a:solidFill>
                          <a:srgbClr val="F08761"/>
                        </a:solidFill>
                        <a:latin typeface="ＭＳ Ｐゴシック" panose="020B0600070205080204" pitchFamily="50" charset="-128"/>
                        <a:ea typeface="ＭＳ Ｐゴシック" panose="020B0600070205080204" pitchFamily="50" charset="-128"/>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6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解約や、プライバシーに配慮した設定に戻すことなどへの妨害行為。</a:t>
                      </a:r>
                    </a:p>
                  </a:txBody>
                  <a:tcPr marL="36000" marR="36000" marT="36000" marB="108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892676"/>
                  </a:ext>
                </a:extLst>
              </a:tr>
            </a:tbl>
          </a:graphicData>
        </a:graphic>
      </p:graphicFrame>
      <p:graphicFrame>
        <p:nvGraphicFramePr>
          <p:cNvPr id="4" name="表 3">
            <a:extLst>
              <a:ext uri="{FF2B5EF4-FFF2-40B4-BE49-F238E27FC236}">
                <a16:creationId xmlns:a16="http://schemas.microsoft.com/office/drawing/2014/main" id="{ED902BF9-21DA-E0FD-44EA-7CC1C6ABD30B}"/>
              </a:ext>
            </a:extLst>
          </p:cNvPr>
          <p:cNvGraphicFramePr>
            <a:graphicFrameLocks noGrp="1"/>
          </p:cNvGraphicFramePr>
          <p:nvPr>
            <p:extLst>
              <p:ext uri="{D42A27DB-BD31-4B8C-83A1-F6EECF244321}">
                <p14:modId xmlns:p14="http://schemas.microsoft.com/office/powerpoint/2010/main" val="4017257844"/>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98861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1B1D4-1ACE-E3FB-2165-A0C1C8A07988}"/>
            </a:ext>
          </a:extLst>
        </p:cNvPr>
        <p:cNvGrpSpPr/>
        <p:nvPr/>
      </p:nvGrpSpPr>
      <p:grpSpPr>
        <a:xfrm>
          <a:off x="0" y="0"/>
          <a:ext cx="0" cy="0"/>
          <a:chOff x="0" y="0"/>
          <a:chExt cx="0" cy="0"/>
        </a:xfrm>
      </p:grpSpPr>
      <p:pic>
        <p:nvPicPr>
          <p:cNvPr id="5" name="図 4" descr="挿絵 が含まれている画像&#10;&#10;自動的に生成された説明">
            <a:extLst>
              <a:ext uri="{FF2B5EF4-FFF2-40B4-BE49-F238E27FC236}">
                <a16:creationId xmlns:a16="http://schemas.microsoft.com/office/drawing/2014/main" id="{E9B9A1E2-52FB-AD01-E19F-41C8F14B8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018" y="1263987"/>
            <a:ext cx="557175" cy="654712"/>
          </a:xfrm>
          <a:prstGeom prst="rect">
            <a:avLst/>
          </a:prstGeom>
        </p:spPr>
      </p:pic>
      <p:graphicFrame>
        <p:nvGraphicFramePr>
          <p:cNvPr id="12" name="表 11">
            <a:extLst>
              <a:ext uri="{FF2B5EF4-FFF2-40B4-BE49-F238E27FC236}">
                <a16:creationId xmlns:a16="http://schemas.microsoft.com/office/drawing/2014/main" id="{3F38EAED-5FA9-B867-198C-F6C40419BC84}"/>
              </a:ext>
            </a:extLst>
          </p:cNvPr>
          <p:cNvGraphicFramePr>
            <a:graphicFrameLocks noGrp="1"/>
          </p:cNvGraphicFramePr>
          <p:nvPr>
            <p:extLst>
              <p:ext uri="{D42A27DB-BD31-4B8C-83A1-F6EECF244321}">
                <p14:modId xmlns:p14="http://schemas.microsoft.com/office/powerpoint/2010/main" val="1275287329"/>
              </p:ext>
            </p:extLst>
          </p:nvPr>
        </p:nvGraphicFramePr>
        <p:xfrm>
          <a:off x="489113" y="2199890"/>
          <a:ext cx="8165775" cy="798169"/>
        </p:xfrm>
        <a:graphic>
          <a:graphicData uri="http://schemas.openxmlformats.org/drawingml/2006/table">
            <a:tbl>
              <a:tblPr firstRow="1" bandRow="1"/>
              <a:tblGrid>
                <a:gridCol w="345103">
                  <a:extLst>
                    <a:ext uri="{9D8B030D-6E8A-4147-A177-3AD203B41FA5}">
                      <a16:colId xmlns:a16="http://schemas.microsoft.com/office/drawing/2014/main" val="20000"/>
                    </a:ext>
                  </a:extLst>
                </a:gridCol>
                <a:gridCol w="7820672">
                  <a:extLst>
                    <a:ext uri="{9D8B030D-6E8A-4147-A177-3AD203B41FA5}">
                      <a16:colId xmlns:a16="http://schemas.microsoft.com/office/drawing/2014/main" val="2978924665"/>
                    </a:ext>
                  </a:extLst>
                </a:gridCol>
              </a:tblGrid>
              <a:tr h="396000">
                <a:tc>
                  <a:txBody>
                    <a:bodyPr/>
                    <a:lstStyle/>
                    <a:p>
                      <a:pPr algn="r">
                        <a:lnSpc>
                          <a:spcPts val="3000"/>
                        </a:lnSpc>
                      </a:pPr>
                      <a:r>
                        <a:rPr kumimoji="1" lang="ja-JP" altLang="en-US" sz="1800" b="1" dirty="0">
                          <a:solidFill>
                            <a:srgbClr val="F08761"/>
                          </a:solidFill>
                          <a:latin typeface="ＭＳ Ｐゴシック" panose="020B0600070205080204" pitchFamily="50" charset="-128"/>
                          <a:ea typeface="ＭＳ Ｐゴシック" panose="020B0600070205080204" pitchFamily="50" charset="-128"/>
                        </a:rPr>
                        <a:t>⑤</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3000"/>
                        </a:lnSpc>
                      </a:pPr>
                      <a:r>
                        <a:rPr lang="ja-JP" altLang="en-US" sz="1800" b="1" dirty="0">
                          <a:latin typeface="BIZ UDPゴシック" panose="020B0400000000000000" pitchFamily="50" charset="-128"/>
                          <a:ea typeface="BIZ UDPゴシック" panose="020B0400000000000000" pitchFamily="50" charset="-128"/>
                        </a:rPr>
                        <a:t>こっそり</a:t>
                      </a:r>
                      <a:r>
                        <a:rPr lang="en-US" altLang="ja-JP" sz="1800" b="1" dirty="0">
                          <a:latin typeface="BIZ UDPゴシック" panose="020B0400000000000000" pitchFamily="50" charset="-128"/>
                          <a:ea typeface="BIZ UDPゴシック" panose="020B0400000000000000" pitchFamily="50" charset="-128"/>
                        </a:rPr>
                        <a:t>(</a:t>
                      </a:r>
                      <a:r>
                        <a:rPr lang="ja-JP" altLang="en-US" sz="1800" b="1" dirty="0">
                          <a:latin typeface="BIZ UDPゴシック" panose="020B0400000000000000" pitchFamily="50" charset="-128"/>
                          <a:ea typeface="BIZ UDPゴシック" panose="020B0400000000000000" pitchFamily="50" charset="-128"/>
                        </a:rPr>
                        <a:t>スニーキング</a:t>
                      </a:r>
                      <a:r>
                        <a:rPr lang="en-US" altLang="ja-JP" sz="1800" b="1" dirty="0">
                          <a:latin typeface="BIZ UDPゴシック" panose="020B0400000000000000" pitchFamily="50" charset="-128"/>
                          <a:ea typeface="BIZ UDPゴシック" panose="020B0400000000000000" pitchFamily="50" charset="-128"/>
                        </a:rPr>
                        <a:t>) </a:t>
                      </a:r>
                      <a:endParaRPr kumimoji="1" lang="ja-JP" altLang="en-US" sz="1800" b="1" dirty="0">
                        <a:solidFill>
                          <a:srgbClr val="FF6600"/>
                        </a:solidFill>
                        <a:latin typeface="ＭＳ Ｐゴシック" panose="020B0600070205080204" pitchFamily="50" charset="-128"/>
                        <a:ea typeface="ＭＳ Ｐゴシック" panose="020B0600070205080204" pitchFamily="50" charset="-128"/>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4800">
                <a:tc>
                  <a:txBody>
                    <a:bodyPr/>
                    <a:lstStyle/>
                    <a:p>
                      <a:pPr algn="r">
                        <a:lnSpc>
                          <a:spcPts val="2400"/>
                        </a:lnSpc>
                      </a:pPr>
                      <a:endParaRPr kumimoji="1" lang="ja-JP" altLang="en-US" sz="1600" b="1" dirty="0">
                        <a:solidFill>
                          <a:srgbClr val="F08761"/>
                        </a:solidFill>
                        <a:latin typeface="ＭＳ Ｐゴシック" panose="020B0600070205080204" pitchFamily="50" charset="-128"/>
                        <a:ea typeface="ＭＳ Ｐゴシック" panose="020B0600070205080204" pitchFamily="50" charset="-128"/>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6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取引の最終段階で金額を追加する、試用期間後に自動的に定期購入に移行するなど。</a:t>
                      </a:r>
                    </a:p>
                  </a:txBody>
                  <a:tcPr marL="36000" marR="36000" marT="36000" marB="108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892676"/>
                  </a:ext>
                </a:extLst>
              </a:tr>
            </a:tbl>
          </a:graphicData>
        </a:graphic>
      </p:graphicFrame>
      <p:sp>
        <p:nvSpPr>
          <p:cNvPr id="14" name="角丸四角形 8">
            <a:extLst>
              <a:ext uri="{FF2B5EF4-FFF2-40B4-BE49-F238E27FC236}">
                <a16:creationId xmlns:a16="http://schemas.microsoft.com/office/drawing/2014/main" id="{3A3922BB-6F5C-6CEE-C2C3-4A5B4DC6131A}"/>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3396F3A-A7D7-4810-9549-5CA316934CCE}"/>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購入条件（定期購入等）に気づかず購入してしまう、その原因は？</a:t>
            </a:r>
          </a:p>
        </p:txBody>
      </p:sp>
      <p:graphicFrame>
        <p:nvGraphicFramePr>
          <p:cNvPr id="3" name="表 2">
            <a:extLst>
              <a:ext uri="{FF2B5EF4-FFF2-40B4-BE49-F238E27FC236}">
                <a16:creationId xmlns:a16="http://schemas.microsoft.com/office/drawing/2014/main" id="{C8D4F762-BCDC-11FC-833F-1D61C1681433}"/>
              </a:ext>
            </a:extLst>
          </p:cNvPr>
          <p:cNvGraphicFramePr>
            <a:graphicFrameLocks noGrp="1"/>
          </p:cNvGraphicFramePr>
          <p:nvPr/>
        </p:nvGraphicFramePr>
        <p:xfrm>
          <a:off x="323849" y="1294235"/>
          <a:ext cx="8460000" cy="612000"/>
        </p:xfrm>
        <a:graphic>
          <a:graphicData uri="http://schemas.openxmlformats.org/drawingml/2006/table">
            <a:tbl>
              <a:tblPr firstRow="1" bandRow="1"/>
              <a:tblGrid>
                <a:gridCol w="792000">
                  <a:extLst>
                    <a:ext uri="{9D8B030D-6E8A-4147-A177-3AD203B41FA5}">
                      <a16:colId xmlns:a16="http://schemas.microsoft.com/office/drawing/2014/main" val="20000"/>
                    </a:ext>
                  </a:extLst>
                </a:gridCol>
                <a:gridCol w="7668000">
                  <a:extLst>
                    <a:ext uri="{9D8B030D-6E8A-4147-A177-3AD203B41FA5}">
                      <a16:colId xmlns:a16="http://schemas.microsoft.com/office/drawing/2014/main" val="1265698904"/>
                    </a:ext>
                  </a:extLst>
                </a:gridCol>
              </a:tblGrid>
              <a:tr h="612000">
                <a:tc>
                  <a:txBody>
                    <a:bodyPr/>
                    <a:lstStyle/>
                    <a:p>
                      <a:pPr algn="just">
                        <a:lnSpc>
                          <a:spcPts val="3000"/>
                        </a:lnSpc>
                      </a:pPr>
                      <a:endParaRPr kumimoji="1" lang="en-US" altLang="ja-JP" sz="1800" b="1" dirty="0">
                        <a:solidFill>
                          <a:schemeClr val="tx1"/>
                        </a:solidFill>
                        <a:latin typeface="BIZ UDPゴシック" panose="020B0400000000000000" pitchFamily="50" charset="-128"/>
                        <a:ea typeface="BIZ UDPゴシック" panose="020B0400000000000000" pitchFamily="50" charset="-128"/>
                      </a:endParaRPr>
                    </a:p>
                  </a:txBody>
                  <a:tcPr marL="540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ts val="3000"/>
                        </a:lnSpc>
                        <a:spcBef>
                          <a:spcPts val="0"/>
                        </a:spcBef>
                        <a:spcAft>
                          <a:spcPts val="0"/>
                        </a:spcAft>
                        <a:buClrTx/>
                        <a:buSzTx/>
                        <a:buFontTx/>
                        <a:buNone/>
                        <a:tabLst/>
                        <a:defRPr/>
                      </a:pPr>
                      <a:r>
                        <a:rPr kumimoji="1" lang="ja-JP" altLang="en-US" sz="1800" b="1" dirty="0">
                          <a:solidFill>
                            <a:schemeClr val="tx1"/>
                          </a:solidFill>
                          <a:latin typeface="BIZ UDPゴシック" panose="020B0400000000000000" pitchFamily="50" charset="-128"/>
                          <a:ea typeface="BIZ UDPゴシック" panose="020B0400000000000000" pitchFamily="50" charset="-128"/>
                        </a:rPr>
                        <a:t>ダークパターンが使われているかも</a:t>
                      </a:r>
                      <a:r>
                        <a:rPr kumimoji="1" lang="en-US" altLang="ja-JP" sz="1800" b="1" dirty="0">
                          <a:solidFill>
                            <a:schemeClr val="tx1"/>
                          </a:solidFill>
                          <a:latin typeface="BIZ UDPゴシック" panose="020B0400000000000000" pitchFamily="50" charset="-128"/>
                          <a:ea typeface="BIZ UDPゴシック" panose="020B0400000000000000" pitchFamily="50" charset="-128"/>
                        </a:rPr>
                        <a:t>…</a:t>
                      </a:r>
                    </a:p>
                  </a:txBody>
                  <a:tcPr marL="360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6" name="表 15">
            <a:extLst>
              <a:ext uri="{FF2B5EF4-FFF2-40B4-BE49-F238E27FC236}">
                <a16:creationId xmlns:a16="http://schemas.microsoft.com/office/drawing/2014/main" id="{591BF03A-003F-B262-EB69-25A25EC48778}"/>
              </a:ext>
            </a:extLst>
          </p:cNvPr>
          <p:cNvGraphicFramePr>
            <a:graphicFrameLocks noGrp="1"/>
          </p:cNvGraphicFramePr>
          <p:nvPr>
            <p:extLst>
              <p:ext uri="{D42A27DB-BD31-4B8C-83A1-F6EECF244321}">
                <p14:modId xmlns:p14="http://schemas.microsoft.com/office/powerpoint/2010/main" val="142644708"/>
              </p:ext>
            </p:extLst>
          </p:nvPr>
        </p:nvGraphicFramePr>
        <p:xfrm>
          <a:off x="489113" y="3182789"/>
          <a:ext cx="8165775" cy="798169"/>
        </p:xfrm>
        <a:graphic>
          <a:graphicData uri="http://schemas.openxmlformats.org/drawingml/2006/table">
            <a:tbl>
              <a:tblPr firstRow="1" bandRow="1"/>
              <a:tblGrid>
                <a:gridCol w="345103">
                  <a:extLst>
                    <a:ext uri="{9D8B030D-6E8A-4147-A177-3AD203B41FA5}">
                      <a16:colId xmlns:a16="http://schemas.microsoft.com/office/drawing/2014/main" val="20000"/>
                    </a:ext>
                  </a:extLst>
                </a:gridCol>
                <a:gridCol w="7820672">
                  <a:extLst>
                    <a:ext uri="{9D8B030D-6E8A-4147-A177-3AD203B41FA5}">
                      <a16:colId xmlns:a16="http://schemas.microsoft.com/office/drawing/2014/main" val="2978924665"/>
                    </a:ext>
                  </a:extLst>
                </a:gridCol>
              </a:tblGrid>
              <a:tr h="0">
                <a:tc>
                  <a:txBody>
                    <a:bodyPr/>
                    <a:lstStyle/>
                    <a:p>
                      <a:pPr algn="r">
                        <a:lnSpc>
                          <a:spcPts val="3000"/>
                        </a:lnSpc>
                      </a:pPr>
                      <a:r>
                        <a:rPr kumimoji="1" lang="ja-JP" altLang="en-US" sz="1800" b="1" dirty="0">
                          <a:solidFill>
                            <a:srgbClr val="F08761"/>
                          </a:solidFill>
                          <a:latin typeface="ＭＳ Ｐゴシック" panose="020B0600070205080204" pitchFamily="50" charset="-128"/>
                          <a:ea typeface="ＭＳ Ｐゴシック" panose="020B0600070205080204" pitchFamily="50" charset="-128"/>
                        </a:rPr>
                        <a:t>⑥</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3000"/>
                        </a:lnSpc>
                      </a:pPr>
                      <a:r>
                        <a:rPr lang="ja-JP" altLang="en-US" sz="1800" b="1" dirty="0">
                          <a:latin typeface="BIZ UDPゴシック" panose="020B0400000000000000" pitchFamily="50" charset="-128"/>
                          <a:ea typeface="BIZ UDPゴシック" panose="020B0400000000000000" pitchFamily="50" charset="-128"/>
                        </a:rPr>
                        <a:t>社会的証明 </a:t>
                      </a:r>
                      <a:endParaRPr kumimoji="1" lang="ja-JP" altLang="en-US" sz="1800" b="1" dirty="0">
                        <a:solidFill>
                          <a:srgbClr val="FF6600"/>
                        </a:solidFill>
                        <a:latin typeface="ＭＳ Ｐゴシック" panose="020B0600070205080204" pitchFamily="50" charset="-128"/>
                        <a:ea typeface="ＭＳ Ｐゴシック" panose="020B0600070205080204" pitchFamily="50" charset="-128"/>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r">
                        <a:lnSpc>
                          <a:spcPts val="2400"/>
                        </a:lnSpc>
                      </a:pPr>
                      <a:endParaRPr kumimoji="1" lang="ja-JP" altLang="en-US" sz="1600" b="1" dirty="0">
                        <a:solidFill>
                          <a:srgbClr val="F08761"/>
                        </a:solidFill>
                        <a:latin typeface="ＭＳ Ｐゴシック" panose="020B0600070205080204" pitchFamily="50" charset="-128"/>
                        <a:ea typeface="ＭＳ Ｐゴシック" panose="020B0600070205080204" pitchFamily="50" charset="-128"/>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6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虚偽の推奨表現、過去の購買実績を最近の実績のように通知するなど。</a:t>
                      </a:r>
                    </a:p>
                  </a:txBody>
                  <a:tcPr marL="36000" marR="36000" marT="36000" marB="108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892676"/>
                  </a:ext>
                </a:extLst>
              </a:tr>
            </a:tbl>
          </a:graphicData>
        </a:graphic>
      </p:graphicFrame>
      <p:graphicFrame>
        <p:nvGraphicFramePr>
          <p:cNvPr id="18" name="表 17">
            <a:extLst>
              <a:ext uri="{FF2B5EF4-FFF2-40B4-BE49-F238E27FC236}">
                <a16:creationId xmlns:a16="http://schemas.microsoft.com/office/drawing/2014/main" id="{A14BA1B9-E440-DDA8-1F5C-801B1E310FD3}"/>
              </a:ext>
            </a:extLst>
          </p:cNvPr>
          <p:cNvGraphicFramePr>
            <a:graphicFrameLocks noGrp="1"/>
          </p:cNvGraphicFramePr>
          <p:nvPr>
            <p:extLst>
              <p:ext uri="{D42A27DB-BD31-4B8C-83A1-F6EECF244321}">
                <p14:modId xmlns:p14="http://schemas.microsoft.com/office/powerpoint/2010/main" val="3541967131"/>
              </p:ext>
            </p:extLst>
          </p:nvPr>
        </p:nvGraphicFramePr>
        <p:xfrm>
          <a:off x="489113" y="4165689"/>
          <a:ext cx="8165775" cy="875185"/>
        </p:xfrm>
        <a:graphic>
          <a:graphicData uri="http://schemas.openxmlformats.org/drawingml/2006/table">
            <a:tbl>
              <a:tblPr firstRow="1" bandRow="1"/>
              <a:tblGrid>
                <a:gridCol w="345103">
                  <a:extLst>
                    <a:ext uri="{9D8B030D-6E8A-4147-A177-3AD203B41FA5}">
                      <a16:colId xmlns:a16="http://schemas.microsoft.com/office/drawing/2014/main" val="20000"/>
                    </a:ext>
                  </a:extLst>
                </a:gridCol>
                <a:gridCol w="7820672">
                  <a:extLst>
                    <a:ext uri="{9D8B030D-6E8A-4147-A177-3AD203B41FA5}">
                      <a16:colId xmlns:a16="http://schemas.microsoft.com/office/drawing/2014/main" val="2978924665"/>
                    </a:ext>
                  </a:extLst>
                </a:gridCol>
              </a:tblGrid>
              <a:tr h="0">
                <a:tc>
                  <a:txBody>
                    <a:bodyPr/>
                    <a:lstStyle/>
                    <a:p>
                      <a:pPr algn="r">
                        <a:lnSpc>
                          <a:spcPts val="3000"/>
                        </a:lnSpc>
                      </a:pPr>
                      <a:r>
                        <a:rPr kumimoji="1" lang="ja-JP" altLang="en-US" sz="1800" b="1" dirty="0">
                          <a:solidFill>
                            <a:srgbClr val="F08761"/>
                          </a:solidFill>
                          <a:latin typeface="ＭＳ Ｐゴシック" panose="020B0600070205080204" pitchFamily="50" charset="-128"/>
                          <a:ea typeface="ＭＳ Ｐゴシック" panose="020B0600070205080204" pitchFamily="50" charset="-128"/>
                        </a:rPr>
                        <a:t>⑦</a:t>
                      </a:r>
                    </a:p>
                  </a:txBody>
                  <a:tcPr marL="36000" marR="36000" marT="36000" marB="108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3000"/>
                        </a:lnSpc>
                      </a:pPr>
                      <a:r>
                        <a:rPr lang="ja-JP" altLang="en-US" sz="1800" b="1" dirty="0">
                          <a:latin typeface="BIZ UDPゴシック" panose="020B0400000000000000" pitchFamily="50" charset="-128"/>
                          <a:ea typeface="BIZ UDPゴシック" panose="020B0400000000000000" pitchFamily="50" charset="-128"/>
                        </a:rPr>
                        <a:t>緊急性 </a:t>
                      </a:r>
                      <a:endParaRPr kumimoji="1" lang="ja-JP" altLang="en-US" sz="1800" b="1" dirty="0">
                        <a:solidFill>
                          <a:srgbClr val="FF6600"/>
                        </a:solidFill>
                        <a:latin typeface="ＭＳ Ｐゴシック" panose="020B0600070205080204" pitchFamily="50" charset="-128"/>
                        <a:ea typeface="ＭＳ Ｐゴシック" panose="020B0600070205080204" pitchFamily="50" charset="-128"/>
                      </a:endParaRPr>
                    </a:p>
                  </a:txBody>
                  <a:tcPr marL="36000" marR="36000" marT="36000" marB="108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r">
                        <a:lnSpc>
                          <a:spcPts val="2400"/>
                        </a:lnSpc>
                      </a:pPr>
                      <a:endParaRPr kumimoji="1" lang="ja-JP" altLang="en-US" sz="1600" b="1" dirty="0">
                        <a:solidFill>
                          <a:srgbClr val="F08761"/>
                        </a:solidFill>
                        <a:latin typeface="ＭＳ Ｐゴシック" panose="020B0600070205080204" pitchFamily="50" charset="-128"/>
                        <a:ea typeface="ＭＳ Ｐゴシック" panose="020B0600070205080204" pitchFamily="50" charset="-128"/>
                      </a:endParaRPr>
                    </a:p>
                  </a:txBody>
                  <a:tcPr marL="36000" marR="36000" marT="36000" marB="108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6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カウントダウンタイマー、在庫僅少の表示など。</a:t>
                      </a:r>
                    </a:p>
                  </a:txBody>
                  <a:tcPr marL="36000" marR="36000" marT="36000" marB="108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892676"/>
                  </a:ext>
                </a:extLst>
              </a:tr>
            </a:tbl>
          </a:graphicData>
        </a:graphic>
      </p:graphicFrame>
      <p:graphicFrame>
        <p:nvGraphicFramePr>
          <p:cNvPr id="4" name="表 3">
            <a:extLst>
              <a:ext uri="{FF2B5EF4-FFF2-40B4-BE49-F238E27FC236}">
                <a16:creationId xmlns:a16="http://schemas.microsoft.com/office/drawing/2014/main" id="{8333EC11-DC55-A5C2-15B4-FBFF657CBE8B}"/>
              </a:ext>
            </a:extLst>
          </p:cNvPr>
          <p:cNvGraphicFramePr>
            <a:graphicFrameLocks noGrp="1"/>
          </p:cNvGraphicFramePr>
          <p:nvPr>
            <p:extLst>
              <p:ext uri="{D42A27DB-BD31-4B8C-83A1-F6EECF244321}">
                <p14:modId xmlns:p14="http://schemas.microsoft.com/office/powerpoint/2010/main" val="4017257844"/>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93758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B6D6F-ACD1-52A0-C465-BDECD8A2AC5C}"/>
            </a:ext>
          </a:extLst>
        </p:cNvPr>
        <p:cNvGrpSpPr/>
        <p:nvPr/>
      </p:nvGrpSpPr>
      <p:grpSpPr>
        <a:xfrm>
          <a:off x="0" y="0"/>
          <a:ext cx="0" cy="0"/>
          <a:chOff x="0" y="0"/>
          <a:chExt cx="0" cy="0"/>
        </a:xfrm>
      </p:grpSpPr>
      <p:pic>
        <p:nvPicPr>
          <p:cNvPr id="18" name="図 17" descr="テキスト&#10;&#10;自動的に生成された説明">
            <a:extLst>
              <a:ext uri="{FF2B5EF4-FFF2-40B4-BE49-F238E27FC236}">
                <a16:creationId xmlns:a16="http://schemas.microsoft.com/office/drawing/2014/main" id="{170422F5-7817-FBD7-12B2-947717BA5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1061" y="4403029"/>
            <a:ext cx="2636610" cy="1933200"/>
          </a:xfrm>
          <a:prstGeom prst="rect">
            <a:avLst/>
          </a:prstGeom>
        </p:spPr>
      </p:pic>
      <p:pic>
        <p:nvPicPr>
          <p:cNvPr id="11" name="図 10" descr="ダイアグラム&#10;&#10;自動的に生成された説明">
            <a:extLst>
              <a:ext uri="{FF2B5EF4-FFF2-40B4-BE49-F238E27FC236}">
                <a16:creationId xmlns:a16="http://schemas.microsoft.com/office/drawing/2014/main" id="{7A5253D1-C9E4-18FB-3BC3-84385783B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5318" y="4403029"/>
            <a:ext cx="1327272" cy="1933200"/>
          </a:xfrm>
          <a:prstGeom prst="rect">
            <a:avLst/>
          </a:prstGeom>
        </p:spPr>
      </p:pic>
      <p:pic>
        <p:nvPicPr>
          <p:cNvPr id="16" name="図 15" descr="絵と文字の加工写真&#10;&#10;低い精度で自動的に生成された説明">
            <a:extLst>
              <a:ext uri="{FF2B5EF4-FFF2-40B4-BE49-F238E27FC236}">
                <a16:creationId xmlns:a16="http://schemas.microsoft.com/office/drawing/2014/main" id="{D73206FA-AF04-6A0F-01DC-95A4F1BB7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724" y="4403029"/>
            <a:ext cx="1633690" cy="1933200"/>
          </a:xfrm>
          <a:prstGeom prst="rect">
            <a:avLst/>
          </a:prstGeom>
        </p:spPr>
      </p:pic>
      <p:pic>
        <p:nvPicPr>
          <p:cNvPr id="6" name="図 5" descr="挿絵 が含まれている画像&#10;&#10;自動的に生成された説明">
            <a:extLst>
              <a:ext uri="{FF2B5EF4-FFF2-40B4-BE49-F238E27FC236}">
                <a16:creationId xmlns:a16="http://schemas.microsoft.com/office/drawing/2014/main" id="{15218D95-E2B6-D384-6DC4-B890B494EB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018" y="1263987"/>
            <a:ext cx="557175" cy="654712"/>
          </a:xfrm>
          <a:prstGeom prst="rect">
            <a:avLst/>
          </a:prstGeom>
        </p:spPr>
      </p:pic>
      <p:sp>
        <p:nvSpPr>
          <p:cNvPr id="14" name="角丸四角形 8">
            <a:extLst>
              <a:ext uri="{FF2B5EF4-FFF2-40B4-BE49-F238E27FC236}">
                <a16:creationId xmlns:a16="http://schemas.microsoft.com/office/drawing/2014/main" id="{AE893FA9-ED5D-2FB5-B0D0-D80187F4C5ED}"/>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E0DDD8BC-7EBF-16FF-D0BE-6847B32C87AF}"/>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購入条件（定期購入等）に気づかず購入してしまう、その原因は？</a:t>
            </a:r>
          </a:p>
        </p:txBody>
      </p:sp>
      <p:graphicFrame>
        <p:nvGraphicFramePr>
          <p:cNvPr id="3" name="表 2">
            <a:extLst>
              <a:ext uri="{FF2B5EF4-FFF2-40B4-BE49-F238E27FC236}">
                <a16:creationId xmlns:a16="http://schemas.microsoft.com/office/drawing/2014/main" id="{7336FBF4-DDA7-EDDA-E719-BDE726ABA011}"/>
              </a:ext>
            </a:extLst>
          </p:cNvPr>
          <p:cNvGraphicFramePr>
            <a:graphicFrameLocks noGrp="1"/>
          </p:cNvGraphicFramePr>
          <p:nvPr/>
        </p:nvGraphicFramePr>
        <p:xfrm>
          <a:off x="323849" y="1294235"/>
          <a:ext cx="8460000" cy="612000"/>
        </p:xfrm>
        <a:graphic>
          <a:graphicData uri="http://schemas.openxmlformats.org/drawingml/2006/table">
            <a:tbl>
              <a:tblPr firstRow="1" bandRow="1"/>
              <a:tblGrid>
                <a:gridCol w="792000">
                  <a:extLst>
                    <a:ext uri="{9D8B030D-6E8A-4147-A177-3AD203B41FA5}">
                      <a16:colId xmlns:a16="http://schemas.microsoft.com/office/drawing/2014/main" val="20000"/>
                    </a:ext>
                  </a:extLst>
                </a:gridCol>
                <a:gridCol w="7668000">
                  <a:extLst>
                    <a:ext uri="{9D8B030D-6E8A-4147-A177-3AD203B41FA5}">
                      <a16:colId xmlns:a16="http://schemas.microsoft.com/office/drawing/2014/main" val="1265698904"/>
                    </a:ext>
                  </a:extLst>
                </a:gridCol>
              </a:tblGrid>
              <a:tr h="612000">
                <a:tc>
                  <a:txBody>
                    <a:bodyPr/>
                    <a:lstStyle/>
                    <a:p>
                      <a:pPr algn="just">
                        <a:lnSpc>
                          <a:spcPts val="3000"/>
                        </a:lnSpc>
                      </a:pPr>
                      <a:endParaRPr kumimoji="1" lang="en-US" altLang="ja-JP" sz="1800" b="1" dirty="0">
                        <a:solidFill>
                          <a:schemeClr val="tx1"/>
                        </a:solidFill>
                        <a:latin typeface="BIZ UDPゴシック" panose="020B0400000000000000" pitchFamily="50" charset="-128"/>
                        <a:ea typeface="BIZ UDPゴシック" panose="020B0400000000000000" pitchFamily="50" charset="-128"/>
                      </a:endParaRPr>
                    </a:p>
                  </a:txBody>
                  <a:tcPr marL="540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ts val="3000"/>
                        </a:lnSpc>
                        <a:spcBef>
                          <a:spcPts val="0"/>
                        </a:spcBef>
                        <a:spcAft>
                          <a:spcPts val="0"/>
                        </a:spcAft>
                        <a:buClrTx/>
                        <a:buSzTx/>
                        <a:buFontTx/>
                        <a:buNone/>
                        <a:tabLst/>
                        <a:defRPr/>
                      </a:pPr>
                      <a:r>
                        <a:rPr kumimoji="1" lang="ja-JP" altLang="en-US" sz="1800" b="1" dirty="0">
                          <a:solidFill>
                            <a:schemeClr val="tx1"/>
                          </a:solidFill>
                          <a:latin typeface="BIZ UDPゴシック" panose="020B0400000000000000" pitchFamily="50" charset="-128"/>
                          <a:ea typeface="BIZ UDPゴシック" panose="020B0400000000000000" pitchFamily="50" charset="-128"/>
                        </a:rPr>
                        <a:t>ダークパターンが使われているかも</a:t>
                      </a:r>
                      <a:r>
                        <a:rPr kumimoji="1" lang="en-US" altLang="ja-JP" sz="1800" b="1" dirty="0">
                          <a:solidFill>
                            <a:schemeClr val="tx1"/>
                          </a:solidFill>
                          <a:latin typeface="BIZ UDPゴシック" panose="020B0400000000000000" pitchFamily="50" charset="-128"/>
                          <a:ea typeface="BIZ UDPゴシック" panose="020B0400000000000000" pitchFamily="50" charset="-128"/>
                        </a:rPr>
                        <a:t>…</a:t>
                      </a:r>
                    </a:p>
                  </a:txBody>
                  <a:tcPr marL="360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3" name="テキスト ボックス 12">
            <a:extLst>
              <a:ext uri="{FF2B5EF4-FFF2-40B4-BE49-F238E27FC236}">
                <a16:creationId xmlns:a16="http://schemas.microsoft.com/office/drawing/2014/main" id="{65BFE650-CD32-9291-135F-8BB2D77B5CB7}"/>
              </a:ext>
            </a:extLst>
          </p:cNvPr>
          <p:cNvSpPr txBox="1"/>
          <p:nvPr/>
        </p:nvSpPr>
        <p:spPr>
          <a:xfrm>
            <a:off x="814667" y="2523130"/>
            <a:ext cx="7514667" cy="1356310"/>
          </a:xfrm>
          <a:prstGeom prst="rect">
            <a:avLst/>
          </a:prstGeom>
          <a:noFill/>
        </p:spPr>
        <p:txBody>
          <a:bodyPr wrap="square" lIns="36000" tIns="180000" rIns="0" bIns="0" anchor="t" anchorCtr="0">
            <a:spAutoFit/>
          </a:bodyPr>
          <a:lstStyle/>
          <a:p>
            <a:pPr>
              <a:lnSpc>
                <a:spcPts val="2800"/>
              </a:lnSpc>
              <a:spcBef>
                <a:spcPts val="600"/>
              </a:spcBef>
            </a:pPr>
            <a:r>
              <a:rPr lang="ja-JP" altLang="en-US" b="1" spc="-40" dirty="0">
                <a:solidFill>
                  <a:srgbClr val="FF6600"/>
                </a:solidFill>
                <a:latin typeface="BIZ UDPゴシック" panose="020B0400000000000000" pitchFamily="50" charset="-128"/>
                <a:ea typeface="BIZ UDPゴシック" panose="020B0400000000000000" pitchFamily="50" charset="-128"/>
              </a:rPr>
              <a:t>① </a:t>
            </a:r>
            <a:r>
              <a:rPr lang="ja-JP" altLang="en-US" b="1" spc="-40" dirty="0">
                <a:latin typeface="BIZ UDPゴシック" panose="020B0400000000000000" pitchFamily="50" charset="-128"/>
                <a:ea typeface="BIZ UDPゴシック" panose="020B0400000000000000" pitchFamily="50" charset="-128"/>
              </a:rPr>
              <a:t>最初に提示された情報に重きを置いて意思決定を行う。</a:t>
            </a:r>
          </a:p>
          <a:p>
            <a:pPr marL="295275" indent="-295275">
              <a:lnSpc>
                <a:spcPts val="2800"/>
              </a:lnSpc>
              <a:spcBef>
                <a:spcPts val="1200"/>
              </a:spcBef>
            </a:pPr>
            <a:r>
              <a:rPr lang="ja-JP" altLang="en-US" b="1" spc="-40" dirty="0">
                <a:solidFill>
                  <a:srgbClr val="FF6600"/>
                </a:solidFill>
                <a:latin typeface="BIZ UDPゴシック" panose="020B0400000000000000" pitchFamily="50" charset="-128"/>
                <a:ea typeface="BIZ UDPゴシック" panose="020B0400000000000000" pitchFamily="50" charset="-128"/>
              </a:rPr>
              <a:t>② </a:t>
            </a:r>
            <a:r>
              <a:rPr lang="ja-JP" altLang="en-US" b="1" spc="-40" dirty="0">
                <a:latin typeface="BIZ UDPゴシック" panose="020B0400000000000000" pitchFamily="50" charset="-128"/>
                <a:ea typeface="BIZ UDPゴシック" panose="020B0400000000000000" pitchFamily="50" charset="-128"/>
              </a:rPr>
              <a:t>都合のよい情報を優先的に認識し、ネガティブな情報は意識に上がらない、または過小評価される。</a:t>
            </a:r>
          </a:p>
        </p:txBody>
      </p:sp>
      <p:sp>
        <p:nvSpPr>
          <p:cNvPr id="17" name="正方形/長方形 16">
            <a:extLst>
              <a:ext uri="{FF2B5EF4-FFF2-40B4-BE49-F238E27FC236}">
                <a16:creationId xmlns:a16="http://schemas.microsoft.com/office/drawing/2014/main" id="{5A5A640E-4CDE-4901-739A-3A90B9DC5C50}"/>
              </a:ext>
            </a:extLst>
          </p:cNvPr>
          <p:cNvSpPr/>
          <p:nvPr/>
        </p:nvSpPr>
        <p:spPr>
          <a:xfrm>
            <a:off x="671512" y="2358938"/>
            <a:ext cx="7800976" cy="1822538"/>
          </a:xfrm>
          <a:prstGeom prst="rect">
            <a:avLst/>
          </a:prstGeom>
          <a:noFill/>
          <a:ln w="19050">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220F4A2-A409-BD14-1516-64CF6E6B3E2D}"/>
              </a:ext>
            </a:extLst>
          </p:cNvPr>
          <p:cNvSpPr txBox="1"/>
          <p:nvPr/>
        </p:nvSpPr>
        <p:spPr>
          <a:xfrm>
            <a:off x="2662357" y="2199890"/>
            <a:ext cx="3819286" cy="289557"/>
          </a:xfrm>
          <a:prstGeom prst="rect">
            <a:avLst/>
          </a:prstGeom>
          <a:solidFill>
            <a:schemeClr val="bg1"/>
          </a:solidFill>
        </p:spPr>
        <p:txBody>
          <a:bodyPr wrap="square" lIns="36000" tIns="36000" rIns="36000" bIns="36000">
            <a:spAutoFit/>
          </a:bodyPr>
          <a:lstStyle/>
          <a:p>
            <a:pPr algn="ctr">
              <a:lnSpc>
                <a:spcPts val="1900"/>
              </a:lnSpc>
            </a:pPr>
            <a:r>
              <a:rPr kumimoji="1" lang="ja-JP" altLang="en-US" sz="1400" b="1" dirty="0">
                <a:solidFill>
                  <a:srgbClr val="F08761"/>
                </a:solidFill>
                <a:latin typeface="Meiryo UI" panose="020B0604030504040204" pitchFamily="50" charset="-128"/>
                <a:ea typeface="Meiryo UI" panose="020B0604030504040204" pitchFamily="50" charset="-128"/>
              </a:rPr>
              <a:t>▏</a:t>
            </a:r>
            <a:r>
              <a:rPr lang="ja-JP" altLang="en-US" sz="1400" b="1" i="0" u="none" strike="noStrike" baseline="0" dirty="0">
                <a:solidFill>
                  <a:srgbClr val="F08761"/>
                </a:solidFill>
                <a:latin typeface="BIZ UDPゴシック" panose="020B0400000000000000" pitchFamily="50" charset="-128"/>
                <a:ea typeface="BIZ UDPゴシック" panose="020B0400000000000000" pitchFamily="50" charset="-128"/>
              </a:rPr>
              <a:t>ダークパターンに用いられる認知バイアス</a:t>
            </a:r>
            <a:r>
              <a:rPr kumimoji="1" lang="ja-JP" altLang="en-US" sz="1400" b="1" dirty="0">
                <a:solidFill>
                  <a:srgbClr val="F08761"/>
                </a:solidFill>
                <a:latin typeface="Meiryo UI" panose="020B0604030504040204" pitchFamily="50" charset="-128"/>
                <a:ea typeface="Meiryo UI" panose="020B0604030504040204" pitchFamily="50" charset="-128"/>
              </a:rPr>
              <a:t>▕</a:t>
            </a:r>
            <a:endParaRPr lang="ja-JP" altLang="en-US" sz="1400" b="1" i="0" u="none" strike="noStrike" baseline="0" dirty="0">
              <a:solidFill>
                <a:srgbClr val="F08761"/>
              </a:solidFill>
              <a:latin typeface="BIZ UDPゴシック" panose="020B0400000000000000" pitchFamily="50" charset="-128"/>
              <a:ea typeface="BIZ UDPゴシック" panose="020B0400000000000000" pitchFamily="50" charset="-128"/>
            </a:endParaRPr>
          </a:p>
        </p:txBody>
      </p:sp>
      <p:graphicFrame>
        <p:nvGraphicFramePr>
          <p:cNvPr id="4" name="表 3">
            <a:extLst>
              <a:ext uri="{FF2B5EF4-FFF2-40B4-BE49-F238E27FC236}">
                <a16:creationId xmlns:a16="http://schemas.microsoft.com/office/drawing/2014/main" id="{2CEBEEE2-1130-90D1-11B9-DFC998FC35A6}"/>
              </a:ext>
            </a:extLst>
          </p:cNvPr>
          <p:cNvGraphicFramePr>
            <a:graphicFrameLocks noGrp="1"/>
          </p:cNvGraphicFramePr>
          <p:nvPr>
            <p:extLst>
              <p:ext uri="{D42A27DB-BD31-4B8C-83A1-F6EECF244321}">
                <p14:modId xmlns:p14="http://schemas.microsoft.com/office/powerpoint/2010/main" val="4017257844"/>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91936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9F63-93B6-6D7F-CDEC-2F1E70DB4255}"/>
            </a:ext>
          </a:extLst>
        </p:cNvPr>
        <p:cNvGrpSpPr/>
        <p:nvPr/>
      </p:nvGrpSpPr>
      <p:grpSpPr>
        <a:xfrm>
          <a:off x="0" y="0"/>
          <a:ext cx="0" cy="0"/>
          <a:chOff x="0" y="0"/>
          <a:chExt cx="0" cy="0"/>
        </a:xfrm>
      </p:grpSpPr>
      <p:pic>
        <p:nvPicPr>
          <p:cNvPr id="6" name="図 5" descr="テキスト&#10;&#10;自動的に生成された説明">
            <a:extLst>
              <a:ext uri="{FF2B5EF4-FFF2-40B4-BE49-F238E27FC236}">
                <a16:creationId xmlns:a16="http://schemas.microsoft.com/office/drawing/2014/main" id="{2CBD70F0-765D-8D14-B5F2-0BE3324E6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927" y="3561765"/>
            <a:ext cx="2027784" cy="1486800"/>
          </a:xfrm>
          <a:prstGeom prst="rect">
            <a:avLst/>
          </a:prstGeom>
        </p:spPr>
      </p:pic>
      <p:pic>
        <p:nvPicPr>
          <p:cNvPr id="12" name="図 11" descr="ダイアグラム&#10;&#10;自動的に生成された説明">
            <a:extLst>
              <a:ext uri="{FF2B5EF4-FFF2-40B4-BE49-F238E27FC236}">
                <a16:creationId xmlns:a16="http://schemas.microsoft.com/office/drawing/2014/main" id="{8391A81B-65EF-EB7A-68C4-72D95DA7E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6533" y="3429000"/>
            <a:ext cx="949110" cy="1382400"/>
          </a:xfrm>
          <a:prstGeom prst="rect">
            <a:avLst/>
          </a:prstGeom>
        </p:spPr>
      </p:pic>
      <p:pic>
        <p:nvPicPr>
          <p:cNvPr id="19" name="図 18" descr="テキスト&#10;&#10;自動的に生成された説明">
            <a:extLst>
              <a:ext uri="{FF2B5EF4-FFF2-40B4-BE49-F238E27FC236}">
                <a16:creationId xmlns:a16="http://schemas.microsoft.com/office/drawing/2014/main" id="{93A2D05E-1851-476D-534C-6B4496455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444" y="3561765"/>
            <a:ext cx="1473142" cy="1486800"/>
          </a:xfrm>
          <a:prstGeom prst="rect">
            <a:avLst/>
          </a:prstGeom>
        </p:spPr>
      </p:pic>
      <p:graphicFrame>
        <p:nvGraphicFramePr>
          <p:cNvPr id="14" name="表 13">
            <a:extLst>
              <a:ext uri="{FF2B5EF4-FFF2-40B4-BE49-F238E27FC236}">
                <a16:creationId xmlns:a16="http://schemas.microsoft.com/office/drawing/2014/main" id="{8B833701-9268-F39A-6375-C8750E4BAD40}"/>
              </a:ext>
            </a:extLst>
          </p:cNvPr>
          <p:cNvGraphicFramePr>
            <a:graphicFrameLocks noGrp="1"/>
          </p:cNvGraphicFramePr>
          <p:nvPr>
            <p:extLst>
              <p:ext uri="{D42A27DB-BD31-4B8C-83A1-F6EECF244321}">
                <p14:modId xmlns:p14="http://schemas.microsoft.com/office/powerpoint/2010/main" val="2313601826"/>
              </p:ext>
            </p:extLst>
          </p:nvPr>
        </p:nvGraphicFramePr>
        <p:xfrm>
          <a:off x="3190819" y="2417710"/>
          <a:ext cx="2772000" cy="4114800"/>
        </p:xfrm>
        <a:graphic>
          <a:graphicData uri="http://schemas.openxmlformats.org/drawingml/2006/table">
            <a:tbl>
              <a:tblPr firstRow="1" bandRow="1"/>
              <a:tblGrid>
                <a:gridCol w="2772000">
                  <a:extLst>
                    <a:ext uri="{9D8B030D-6E8A-4147-A177-3AD203B41FA5}">
                      <a16:colId xmlns:a16="http://schemas.microsoft.com/office/drawing/2014/main" val="20001"/>
                    </a:ext>
                  </a:extLst>
                </a:gridCol>
              </a:tblGrid>
              <a:tr h="1148400">
                <a:tc>
                  <a:txBody>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➋</a:t>
                      </a:r>
                      <a:endParaRPr kumimoji="1" lang="en-US" altLang="ja-JP" sz="2000" b="0" dirty="0">
                        <a:solidFill>
                          <a:srgbClr val="F08761"/>
                        </a:solidFill>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ts val="2100"/>
                        </a:lnSpc>
                        <a:spcBef>
                          <a:spcPts val="600"/>
                        </a:spcBef>
                        <a:spcAft>
                          <a:spcPts val="0"/>
                        </a:spcAft>
                        <a:buClrTx/>
                        <a:buSzTx/>
                        <a:buFontTx/>
                        <a:buNone/>
                        <a:tabLst/>
                        <a:defRPr/>
                      </a:pPr>
                      <a:r>
                        <a:rPr kumimoji="1" lang="ja-JP" altLang="en-US" sz="1800" b="1" spc="0" baseline="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注文ボタン周辺に小さい文字で書かれた内容</a:t>
                      </a:r>
                      <a:endPar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108000" marT="36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88000">
                <a:tc>
                  <a:txBody>
                    <a:bodyPr/>
                    <a:lstStyle/>
                    <a:p>
                      <a:pPr algn="ctr">
                        <a:lnSpc>
                          <a:spcPts val="3000"/>
                        </a:lnSpc>
                      </a:pPr>
                      <a:endPar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762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0383321"/>
                  </a:ext>
                </a:extLst>
              </a:tr>
              <a:tr h="1778400">
                <a:tc>
                  <a:txBody>
                    <a:bodyPr/>
                    <a:lstStyle/>
                    <a:p>
                      <a:pPr algn="just">
                        <a:lnSpc>
                          <a:spcPts val="2100"/>
                        </a:lnSpc>
                      </a:pPr>
                      <a:r>
                        <a:rPr kumimoji="1" lang="ja-JP" altLang="en-US" sz="1500" b="0" spc="-20" baseline="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注文ボタンをすぐ押すのではなく、小さな文字で表示された</a:t>
                      </a:r>
                      <a:br>
                        <a:rPr kumimoji="1" lang="en-US" altLang="ja-JP" sz="1500" b="0" spc="-20" baseline="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br>
                      <a:r>
                        <a:rPr kumimoji="1" lang="ja-JP" altLang="en-US" sz="1500" b="0" spc="-20" baseline="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文言ほど、注意深く確認することで、条件等の有無に気づける可能性があります。</a:t>
                      </a:r>
                    </a:p>
                  </a:txBody>
                  <a:tcPr marL="108000" marR="108000" marT="108000" marB="108000" anchor="b">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bl>
          </a:graphicData>
        </a:graphic>
      </p:graphicFrame>
      <p:graphicFrame>
        <p:nvGraphicFramePr>
          <p:cNvPr id="18" name="表 17">
            <a:extLst>
              <a:ext uri="{FF2B5EF4-FFF2-40B4-BE49-F238E27FC236}">
                <a16:creationId xmlns:a16="http://schemas.microsoft.com/office/drawing/2014/main" id="{020E763D-BD41-62F6-9B4C-F08306B6302C}"/>
              </a:ext>
            </a:extLst>
          </p:cNvPr>
          <p:cNvGraphicFramePr>
            <a:graphicFrameLocks noGrp="1"/>
          </p:cNvGraphicFramePr>
          <p:nvPr>
            <p:extLst>
              <p:ext uri="{D42A27DB-BD31-4B8C-83A1-F6EECF244321}">
                <p14:modId xmlns:p14="http://schemas.microsoft.com/office/powerpoint/2010/main" val="1687597550"/>
              </p:ext>
            </p:extLst>
          </p:nvPr>
        </p:nvGraphicFramePr>
        <p:xfrm>
          <a:off x="6045088" y="2417710"/>
          <a:ext cx="2772000" cy="4113357"/>
        </p:xfrm>
        <a:graphic>
          <a:graphicData uri="http://schemas.openxmlformats.org/drawingml/2006/table">
            <a:tbl>
              <a:tblPr firstRow="1" bandRow="1"/>
              <a:tblGrid>
                <a:gridCol w="2772000">
                  <a:extLst>
                    <a:ext uri="{9D8B030D-6E8A-4147-A177-3AD203B41FA5}">
                      <a16:colId xmlns:a16="http://schemas.microsoft.com/office/drawing/2014/main" val="20001"/>
                    </a:ext>
                  </a:extLst>
                </a:gridCol>
              </a:tblGrid>
              <a:tr h="1148400">
                <a:tc>
                  <a:txBody>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➌</a:t>
                      </a:r>
                      <a:endParaRPr kumimoji="1" lang="en-US" altLang="ja-JP" sz="2000" b="0" dirty="0">
                        <a:solidFill>
                          <a:srgbClr val="F08761"/>
                        </a:solidFill>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ts val="2100"/>
                        </a:lnSpc>
                        <a:spcBef>
                          <a:spcPts val="600"/>
                        </a:spcBef>
                        <a:spcAft>
                          <a:spcPts val="0"/>
                        </a:spcAft>
                        <a:buClrTx/>
                        <a:buSzTx/>
                        <a:buFontTx/>
                        <a:buNone/>
                        <a:tabLst/>
                        <a:defRPr/>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規約ページに記載された購入条件</a:t>
                      </a:r>
                    </a:p>
                  </a:txBody>
                  <a:tcPr marL="108000" marR="108000" marT="36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88000">
                <a:tc>
                  <a:txBody>
                    <a:bodyPr/>
                    <a:lstStyle/>
                    <a:p>
                      <a:pPr algn="ctr">
                        <a:lnSpc>
                          <a:spcPts val="3000"/>
                        </a:lnSpc>
                      </a:pPr>
                      <a:endPar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762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9693391"/>
                  </a:ext>
                </a:extLst>
              </a:tr>
              <a:tr h="1476000">
                <a:tc>
                  <a:txBody>
                    <a:bodyPr/>
                    <a:lstStyle/>
                    <a:p>
                      <a:pPr algn="just">
                        <a:lnSpc>
                          <a:spcPts val="2100"/>
                        </a:lnSpc>
                      </a:pPr>
                      <a:r>
                        <a:rPr kumimoji="1" lang="ja-JP" altLang="en-US" sz="15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規約は必ず読みましょう。</a:t>
                      </a:r>
                      <a:endParaRPr kumimoji="1" lang="en-US" altLang="ja-JP" sz="15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gn="just">
                        <a:lnSpc>
                          <a:spcPts val="2100"/>
                        </a:lnSpc>
                      </a:pPr>
                      <a:r>
                        <a:rPr kumimoji="1" lang="ja-JP" altLang="en-US" sz="15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「読んだけどよくわからない」「不安だ」というときは、販売元に確認するなどしましょう。怪しいと思う場合には、購入しないようにしましょう。</a:t>
                      </a:r>
                    </a:p>
                  </a:txBody>
                  <a:tcPr marL="108000" marR="108000" marT="108000" marB="108000" anchor="b">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bl>
          </a:graphicData>
        </a:graphic>
      </p:graphicFrame>
      <p:graphicFrame>
        <p:nvGraphicFramePr>
          <p:cNvPr id="13" name="表 12">
            <a:extLst>
              <a:ext uri="{FF2B5EF4-FFF2-40B4-BE49-F238E27FC236}">
                <a16:creationId xmlns:a16="http://schemas.microsoft.com/office/drawing/2014/main" id="{80143B8E-4299-27FC-1677-0550268F09D2}"/>
              </a:ext>
            </a:extLst>
          </p:cNvPr>
          <p:cNvGraphicFramePr>
            <a:graphicFrameLocks noGrp="1"/>
          </p:cNvGraphicFramePr>
          <p:nvPr>
            <p:extLst>
              <p:ext uri="{D42A27DB-BD31-4B8C-83A1-F6EECF244321}">
                <p14:modId xmlns:p14="http://schemas.microsoft.com/office/powerpoint/2010/main" val="4036259047"/>
              </p:ext>
            </p:extLst>
          </p:nvPr>
        </p:nvGraphicFramePr>
        <p:xfrm>
          <a:off x="336550" y="2417710"/>
          <a:ext cx="2772000" cy="4114800"/>
        </p:xfrm>
        <a:graphic>
          <a:graphicData uri="http://schemas.openxmlformats.org/drawingml/2006/table">
            <a:tbl>
              <a:tblPr firstRow="1" bandRow="1"/>
              <a:tblGrid>
                <a:gridCol w="2772000">
                  <a:extLst>
                    <a:ext uri="{9D8B030D-6E8A-4147-A177-3AD203B41FA5}">
                      <a16:colId xmlns:a16="http://schemas.microsoft.com/office/drawing/2014/main" val="20001"/>
                    </a:ext>
                  </a:extLst>
                </a:gridCol>
              </a:tblGrid>
              <a:tr h="1148400">
                <a:tc>
                  <a:txBody>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➊</a:t>
                      </a:r>
                    </a:p>
                    <a:p>
                      <a:pPr algn="ctr">
                        <a:lnSpc>
                          <a:spcPts val="2100"/>
                        </a:lnSpc>
                        <a:spcBef>
                          <a:spcPts val="600"/>
                        </a:spcBef>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「初回特別価格」</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gn="ctr">
                        <a:lnSpc>
                          <a:spcPts val="2100"/>
                        </a:lnSpc>
                        <a:spcBef>
                          <a:spcPts val="600"/>
                        </a:spcBef>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という表現</a:t>
                      </a:r>
                    </a:p>
                  </a:txBody>
                  <a:tcPr marL="108000" marR="108000" marT="36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88000">
                <a:tc>
                  <a:txBody>
                    <a:bodyPr/>
                    <a:lstStyle/>
                    <a:p>
                      <a:pPr algn="ctr">
                        <a:lnSpc>
                          <a:spcPts val="3000"/>
                        </a:lnSpc>
                      </a:pPr>
                      <a:endPar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762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0909530"/>
                  </a:ext>
                </a:extLst>
              </a:tr>
              <a:tr h="1778400">
                <a:tc>
                  <a:txBody>
                    <a:bodyPr/>
                    <a:lstStyle/>
                    <a:p>
                      <a:pPr algn="just">
                        <a:lnSpc>
                          <a:spcPts val="2100"/>
                        </a:lnSpc>
                      </a:pPr>
                      <a:r>
                        <a:rPr kumimoji="1" lang="ja-JP" altLang="en-US" sz="15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「初回特別価格」という言葉に飛びつくのではなく、「</a:t>
                      </a:r>
                      <a:r>
                        <a:rPr kumimoji="1" lang="en-US" altLang="ja-JP" sz="15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a:t>
                      </a:r>
                      <a:r>
                        <a:rPr kumimoji="1" lang="ja-JP" altLang="en-US" sz="15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回目以降があるのか？」や「条件があるのか？」等の疑問をもつことが大切です。</a:t>
                      </a:r>
                    </a:p>
                  </a:txBody>
                  <a:tcPr marL="108000" marR="108000" marT="108000" marB="108000" anchor="b">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bl>
          </a:graphicData>
        </a:graphic>
      </p:graphicFrame>
      <p:sp>
        <p:nvSpPr>
          <p:cNvPr id="3" name="角丸四角形 8">
            <a:extLst>
              <a:ext uri="{FF2B5EF4-FFF2-40B4-BE49-F238E27FC236}">
                <a16:creationId xmlns:a16="http://schemas.microsoft.com/office/drawing/2014/main" id="{AA31A572-9D9F-FE05-B307-31CB3BC8A8A0}"/>
              </a:ext>
            </a:extLst>
          </p:cNvPr>
          <p:cNvSpPr/>
          <p:nvPr/>
        </p:nvSpPr>
        <p:spPr bwMode="auto">
          <a:xfrm rot="10800000" flipH="1" flipV="1">
            <a:off x="1" y="629628"/>
            <a:ext cx="8778874" cy="900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945DF4AD-0B29-8A17-8782-B4C76350EBB9}"/>
              </a:ext>
            </a:extLst>
          </p:cNvPr>
          <p:cNvSpPr txBox="1"/>
          <p:nvPr/>
        </p:nvSpPr>
        <p:spPr>
          <a:xfrm>
            <a:off x="336550" y="878648"/>
            <a:ext cx="8017427" cy="401960"/>
          </a:xfrm>
          <a:prstGeom prst="rect">
            <a:avLst/>
          </a:prstGeom>
          <a:noFill/>
        </p:spPr>
        <p:txBody>
          <a:bodyPr wrap="square" lIns="36000" tIns="36000" rIns="36000" bIns="36000" anchor="ctr" anchorCtr="0">
            <a:spAutoFit/>
          </a:bodyPr>
          <a:lstStyle/>
          <a:p>
            <a:pPr algn="just">
              <a:lnSpc>
                <a:spcPts val="3000"/>
              </a:lnSpc>
            </a:pPr>
            <a:r>
              <a:rPr lang="ja-JP" altLang="en-US" sz="2200" b="1" dirty="0">
                <a:latin typeface="BIZ UDPゴシック" panose="020B0400000000000000" pitchFamily="50" charset="-128"/>
                <a:ea typeface="BIZ UDPゴシック" panose="020B0400000000000000" pitchFamily="50" charset="-128"/>
              </a:rPr>
              <a:t>購入する前に気づくには</a:t>
            </a:r>
          </a:p>
        </p:txBody>
      </p:sp>
      <p:sp>
        <p:nvSpPr>
          <p:cNvPr id="16" name="テキスト ボックス 15">
            <a:extLst>
              <a:ext uri="{FF2B5EF4-FFF2-40B4-BE49-F238E27FC236}">
                <a16:creationId xmlns:a16="http://schemas.microsoft.com/office/drawing/2014/main" id="{661140F0-ED3C-E512-F088-0A797537C412}"/>
              </a:ext>
            </a:extLst>
          </p:cNvPr>
          <p:cNvSpPr txBox="1"/>
          <p:nvPr/>
        </p:nvSpPr>
        <p:spPr>
          <a:xfrm>
            <a:off x="336550" y="1535207"/>
            <a:ext cx="8483600" cy="779179"/>
          </a:xfrm>
          <a:prstGeom prst="rect">
            <a:avLst/>
          </a:prstGeom>
          <a:noFill/>
        </p:spPr>
        <p:txBody>
          <a:bodyPr wrap="square" lIns="0" tIns="72000" rIns="0" bIns="0" anchor="t" anchorCtr="0">
            <a:spAutoFit/>
          </a:bodyPr>
          <a:lstStyle/>
          <a:p>
            <a:pPr>
              <a:lnSpc>
                <a:spcPts val="3000"/>
              </a:lnSpc>
            </a:pPr>
            <a:r>
              <a:rPr lang="ja-JP" altLang="en-US" dirty="0">
                <a:latin typeface="BIZ UDPゴシック" panose="020B0400000000000000" pitchFamily="50" charset="-128"/>
                <a:ea typeface="BIZ UDPゴシック" panose="020B0400000000000000" pitchFamily="50" charset="-128"/>
              </a:rPr>
              <a:t>例えば、事例の主人公が詐欺的な定期購入サイトだと気づくためには、以下のポイントに注意をする必要があります。</a:t>
            </a:r>
          </a:p>
        </p:txBody>
      </p:sp>
      <p:graphicFrame>
        <p:nvGraphicFramePr>
          <p:cNvPr id="4" name="表 3">
            <a:extLst>
              <a:ext uri="{FF2B5EF4-FFF2-40B4-BE49-F238E27FC236}">
                <a16:creationId xmlns:a16="http://schemas.microsoft.com/office/drawing/2014/main" id="{4E0149FC-B0EC-FCBF-373C-F687C0A31111}"/>
              </a:ext>
            </a:extLst>
          </p:cNvPr>
          <p:cNvGraphicFramePr>
            <a:graphicFrameLocks noGrp="1"/>
          </p:cNvGraphicFramePr>
          <p:nvPr>
            <p:extLst>
              <p:ext uri="{D42A27DB-BD31-4B8C-83A1-F6EECF244321}">
                <p14:modId xmlns:p14="http://schemas.microsoft.com/office/powerpoint/2010/main" val="2327304349"/>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定期購入トラブルに遭う前に！異変に「気づく」ポイント</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06788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a:extLst>
              <a:ext uri="{FF2B5EF4-FFF2-40B4-BE49-F238E27FC236}">
                <a16:creationId xmlns:a16="http://schemas.microsoft.com/office/drawing/2014/main" id="{E8B7E5E4-78DD-DE78-3F8C-2EDD377FB44A}"/>
              </a:ext>
            </a:extLst>
          </p:cNvPr>
          <p:cNvSpPr/>
          <p:nvPr/>
        </p:nvSpPr>
        <p:spPr>
          <a:xfrm>
            <a:off x="203200" y="1061276"/>
            <a:ext cx="8706800" cy="5264910"/>
          </a:xfrm>
          <a:prstGeom prst="roundRect">
            <a:avLst>
              <a:gd name="adj" fmla="val 3854"/>
            </a:avLst>
          </a:prstGeom>
          <a:solidFill>
            <a:srgbClr val="FADACE"/>
          </a:solidFill>
          <a:ln w="19050">
            <a:solidFill>
              <a:srgbClr val="F0876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rgbClr val="155CAF"/>
              </a:solidFill>
            </a:endParaRPr>
          </a:p>
        </p:txBody>
      </p:sp>
      <p:sp>
        <p:nvSpPr>
          <p:cNvPr id="18" name="1年間預けて…">
            <a:extLst>
              <a:ext uri="{FF2B5EF4-FFF2-40B4-BE49-F238E27FC236}">
                <a16:creationId xmlns:a16="http://schemas.microsoft.com/office/drawing/2014/main" id="{7B2211FD-ED90-1C95-F329-63611968A4EA}"/>
              </a:ext>
            </a:extLst>
          </p:cNvPr>
          <p:cNvSpPr txBox="1"/>
          <p:nvPr/>
        </p:nvSpPr>
        <p:spPr>
          <a:xfrm>
            <a:off x="386675" y="1810458"/>
            <a:ext cx="8370651" cy="4361742"/>
          </a:xfrm>
          <a:prstGeom prst="roundRect">
            <a:avLst>
              <a:gd name="adj" fmla="val 3604"/>
            </a:avLst>
          </a:prstGeom>
          <a:solidFill>
            <a:schemeClr val="bg1"/>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08000" rIns="180000" bIns="144000" numCol="1" anchor="t">
            <a:noAutofit/>
          </a:bodyPr>
          <a:lstStyle/>
          <a:p>
            <a:pPr algn="just">
              <a:lnSpc>
                <a:spcPts val="2800"/>
              </a:lnSpc>
              <a:defRPr sz="2400">
                <a:latin typeface="+mn-lt"/>
                <a:ea typeface="+mn-ea"/>
                <a:cs typeface="+mn-cs"/>
                <a:sym typeface="BIZ UDPGothic"/>
              </a:defRPr>
            </a:pPr>
            <a:r>
              <a:rPr lang="ja-JP" altLang="en-US" sz="1950" b="1" dirty="0">
                <a:latin typeface="BIZ UDPゴシック" panose="020B0400000000000000" pitchFamily="50" charset="-128"/>
                <a:ea typeface="BIZ UDPゴシック" panose="020B0400000000000000" pitchFamily="50" charset="-128"/>
              </a:rPr>
              <a:t>ネット通販の「定期購入」に関する相談が全国の消費生活センター等に多く寄せられています。</a:t>
            </a:r>
            <a:r>
              <a:rPr lang="ja-JP" altLang="en-US" sz="1950" b="1" dirty="0">
                <a:solidFill>
                  <a:srgbClr val="FF6600"/>
                </a:solidFill>
                <a:latin typeface="BIZ UDPゴシック" panose="020B0400000000000000" pitchFamily="50" charset="-128"/>
                <a:ea typeface="BIZ UDPゴシック" panose="020B0400000000000000" pitchFamily="50" charset="-128"/>
              </a:rPr>
              <a:t>なかでも７０歳以上の相談の割合が最も高く</a:t>
            </a:r>
            <a:r>
              <a:rPr lang="ja-JP" altLang="en-US" sz="1950" b="1" dirty="0">
                <a:latin typeface="BIZ UDPゴシック" panose="020B0400000000000000" pitchFamily="50" charset="-128"/>
                <a:ea typeface="BIZ UDPゴシック" panose="020B0400000000000000" pitchFamily="50" charset="-128"/>
              </a:rPr>
              <a:t>なっています</a:t>
            </a:r>
            <a:r>
              <a:rPr lang="ja-JP" altLang="en-US" sz="1950" b="1" baseline="30000" dirty="0">
                <a:latin typeface="BIZ UDPゴシック" panose="020B0400000000000000" pitchFamily="50" charset="-128"/>
                <a:ea typeface="BIZ UDPゴシック" panose="020B0400000000000000" pitchFamily="50" charset="-128"/>
              </a:rPr>
              <a:t>（</a:t>
            </a:r>
            <a:r>
              <a:rPr lang="en-US" altLang="ja-JP" sz="1950" b="1" baseline="30000" dirty="0">
                <a:latin typeface="BIZ UDPゴシック" panose="020B0400000000000000" pitchFamily="50" charset="-128"/>
                <a:ea typeface="BIZ UDPゴシック" panose="020B0400000000000000" pitchFamily="50" charset="-128"/>
              </a:rPr>
              <a:t>※</a:t>
            </a:r>
            <a:r>
              <a:rPr lang="ja-JP" altLang="en-US" sz="1950" b="1" baseline="30000" dirty="0">
                <a:latin typeface="BIZ UDPゴシック" panose="020B0400000000000000" pitchFamily="50" charset="-128"/>
                <a:ea typeface="BIZ UDPゴシック" panose="020B0400000000000000" pitchFamily="50" charset="-128"/>
              </a:rPr>
              <a:t>）</a:t>
            </a:r>
            <a:r>
              <a:rPr lang="ja-JP" altLang="en-US" sz="1950" b="1" dirty="0">
                <a:latin typeface="BIZ UDPゴシック" panose="020B0400000000000000" pitchFamily="50" charset="-128"/>
                <a:ea typeface="BIZ UDPゴシック" panose="020B0400000000000000" pitchFamily="50" charset="-128"/>
              </a:rPr>
              <a:t>。これは、スマホの操作等が不慣れなスマホ初心者の高齢者が増えたことが要因ともいえるでしょう。</a:t>
            </a:r>
          </a:p>
        </p:txBody>
      </p:sp>
      <p:pic>
        <p:nvPicPr>
          <p:cNvPr id="25" name="図 24">
            <a:extLst>
              <a:ext uri="{FF2B5EF4-FFF2-40B4-BE49-F238E27FC236}">
                <a16:creationId xmlns:a16="http://schemas.microsoft.com/office/drawing/2014/main" id="{2B9A01AC-AED7-7419-9E36-1762ECD3C4DB}"/>
              </a:ext>
            </a:extLst>
          </p:cNvPr>
          <p:cNvPicPr>
            <a:picLocks noChangeAspect="1"/>
          </p:cNvPicPr>
          <p:nvPr/>
        </p:nvPicPr>
        <p:blipFill rotWithShape="1">
          <a:blip r:embed="rId2">
            <a:extLst>
              <a:ext uri="{28A0092B-C50C-407E-A947-70E740481C1C}">
                <a14:useLocalDpi xmlns:a14="http://schemas.microsoft.com/office/drawing/2010/main" val="0"/>
              </a:ext>
            </a:extLst>
          </a:blip>
          <a:srcRect l="5070" t="7604" r="5996" b="5771"/>
          <a:stretch/>
        </p:blipFill>
        <p:spPr>
          <a:xfrm>
            <a:off x="838234" y="4266976"/>
            <a:ext cx="1672281" cy="1689707"/>
          </a:xfrm>
          <a:prstGeom prst="rect">
            <a:avLst/>
          </a:prstGeom>
        </p:spPr>
      </p:pic>
      <p:pic>
        <p:nvPicPr>
          <p:cNvPr id="27" name="図 26" descr="カレンダー&#10;&#10;自動的に生成された説明">
            <a:extLst>
              <a:ext uri="{FF2B5EF4-FFF2-40B4-BE49-F238E27FC236}">
                <a16:creationId xmlns:a16="http://schemas.microsoft.com/office/drawing/2014/main" id="{196C57D9-B9C6-9A36-04E5-EA58AE16BCBC}"/>
              </a:ext>
            </a:extLst>
          </p:cNvPr>
          <p:cNvPicPr>
            <a:picLocks noChangeAspect="1"/>
          </p:cNvPicPr>
          <p:nvPr/>
        </p:nvPicPr>
        <p:blipFill rotWithShape="1">
          <a:blip r:embed="rId3">
            <a:extLst>
              <a:ext uri="{28A0092B-C50C-407E-A947-70E740481C1C}">
                <a14:useLocalDpi xmlns:a14="http://schemas.microsoft.com/office/drawing/2010/main" val="0"/>
              </a:ext>
            </a:extLst>
          </a:blip>
          <a:srcRect t="7604" b="5771"/>
          <a:stretch/>
        </p:blipFill>
        <p:spPr>
          <a:xfrm>
            <a:off x="3431934" y="4266976"/>
            <a:ext cx="1880341" cy="1689707"/>
          </a:xfrm>
          <a:prstGeom prst="rect">
            <a:avLst/>
          </a:prstGeom>
        </p:spPr>
      </p:pic>
      <p:pic>
        <p:nvPicPr>
          <p:cNvPr id="29" name="図 28" descr="文字と絵が描かれた絵&#10;&#10;低い精度で自動的に生成された説明">
            <a:extLst>
              <a:ext uri="{FF2B5EF4-FFF2-40B4-BE49-F238E27FC236}">
                <a16:creationId xmlns:a16="http://schemas.microsoft.com/office/drawing/2014/main" id="{AC1A7481-D563-0F44-077A-97110B83E844}"/>
              </a:ext>
            </a:extLst>
          </p:cNvPr>
          <p:cNvPicPr>
            <a:picLocks noChangeAspect="1"/>
          </p:cNvPicPr>
          <p:nvPr/>
        </p:nvPicPr>
        <p:blipFill rotWithShape="1">
          <a:blip r:embed="rId4">
            <a:extLst>
              <a:ext uri="{28A0092B-C50C-407E-A947-70E740481C1C}">
                <a14:useLocalDpi xmlns:a14="http://schemas.microsoft.com/office/drawing/2010/main" val="0"/>
              </a:ext>
            </a:extLst>
          </a:blip>
          <a:srcRect t="8144" b="8863"/>
          <a:stretch/>
        </p:blipFill>
        <p:spPr>
          <a:xfrm>
            <a:off x="6397451" y="4302394"/>
            <a:ext cx="1880341" cy="1618871"/>
          </a:xfrm>
          <a:prstGeom prst="rect">
            <a:avLst/>
          </a:prstGeom>
        </p:spPr>
      </p:pic>
      <p:graphicFrame>
        <p:nvGraphicFramePr>
          <p:cNvPr id="35" name="表 34">
            <a:extLst>
              <a:ext uri="{FF2B5EF4-FFF2-40B4-BE49-F238E27FC236}">
                <a16:creationId xmlns:a16="http://schemas.microsoft.com/office/drawing/2014/main" id="{C13D2086-6906-DBC8-B1D4-068993E3270C}"/>
              </a:ext>
            </a:extLst>
          </p:cNvPr>
          <p:cNvGraphicFramePr>
            <a:graphicFrameLocks noGrp="1"/>
          </p:cNvGraphicFramePr>
          <p:nvPr>
            <p:extLst>
              <p:ext uri="{D42A27DB-BD31-4B8C-83A1-F6EECF244321}">
                <p14:modId xmlns:p14="http://schemas.microsoft.com/office/powerpoint/2010/main" val="3053338013"/>
              </p:ext>
            </p:extLst>
          </p:nvPr>
        </p:nvGraphicFramePr>
        <p:xfrm>
          <a:off x="594374" y="3537878"/>
          <a:ext cx="2160000" cy="652674"/>
        </p:xfrm>
        <a:graphic>
          <a:graphicData uri="http://schemas.openxmlformats.org/drawingml/2006/table">
            <a:tbl>
              <a:tblPr firstRow="1" bandRow="1"/>
              <a:tblGrid>
                <a:gridCol w="2160000">
                  <a:extLst>
                    <a:ext uri="{9D8B030D-6E8A-4147-A177-3AD203B41FA5}">
                      <a16:colId xmlns:a16="http://schemas.microsoft.com/office/drawing/2014/main" val="20001"/>
                    </a:ext>
                  </a:extLst>
                </a:gridCol>
              </a:tblGrid>
              <a:tr h="612000">
                <a:tc>
                  <a:txBody>
                    <a:bodyPr/>
                    <a:lstStyle/>
                    <a:p>
                      <a:pPr algn="just">
                        <a:lnSpc>
                          <a:spcPts val="24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スマホを</a:t>
                      </a:r>
                      <a:endParaRPr kumimoji="1" lang="en-US" altLang="ja-JP"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gn="just">
                        <a:lnSpc>
                          <a:spcPts val="24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使い慣れていない人</a:t>
                      </a:r>
                    </a:p>
                  </a:txBody>
                  <a:tcPr marL="108000" marR="0" marT="18000" marB="72000" anchor="ctr">
                    <a:lnL w="76200" cap="flat" cmpd="sng" algn="ctr">
                      <a:solidFill>
                        <a:srgbClr val="F08761"/>
                      </a:solid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3" name="テキスト ボックス 12">
            <a:extLst>
              <a:ext uri="{FF2B5EF4-FFF2-40B4-BE49-F238E27FC236}">
                <a16:creationId xmlns:a16="http://schemas.microsoft.com/office/drawing/2014/main" id="{4D52EE57-E56F-9ED3-F3E5-4D0052AC0B70}"/>
              </a:ext>
            </a:extLst>
          </p:cNvPr>
          <p:cNvSpPr txBox="1"/>
          <p:nvPr/>
        </p:nvSpPr>
        <p:spPr>
          <a:xfrm>
            <a:off x="4947563" y="5921228"/>
            <a:ext cx="3708000" cy="236338"/>
          </a:xfrm>
          <a:prstGeom prst="rect">
            <a:avLst/>
          </a:prstGeom>
          <a:noFill/>
        </p:spPr>
        <p:txBody>
          <a:bodyPr wrap="square" lIns="36000" tIns="36000" rIns="36000" bIns="36000">
            <a:spAutoFit/>
          </a:bodyPr>
          <a:lstStyle>
            <a:defPPr>
              <a:defRPr lang="en-US"/>
            </a:defPPr>
            <a:lvl1pPr algn="just">
              <a:lnSpc>
                <a:spcPts val="1200"/>
              </a:lnSpc>
              <a:defRPr sz="850" b="1" i="0" u="none" strike="noStrike" baseline="0">
                <a:latin typeface="BIZ UDPゴシック" panose="020B0400000000000000" pitchFamily="50" charset="-128"/>
                <a:ea typeface="BIZ UDPゴシック" panose="020B0400000000000000" pitchFamily="50" charset="-128"/>
              </a:defRPr>
            </a:lvl1pPr>
          </a:lstStyle>
          <a:p>
            <a:pPr>
              <a:lnSpc>
                <a:spcPts val="1500"/>
              </a:lnSpc>
            </a:pPr>
            <a:r>
              <a:rPr lang="ja-JP" altLang="en-US" sz="1050" b="0" dirty="0"/>
              <a:t>（</a:t>
            </a:r>
            <a:r>
              <a:rPr lang="en-US" altLang="ja-JP" sz="1050" b="0" dirty="0"/>
              <a:t>※</a:t>
            </a:r>
            <a:r>
              <a:rPr lang="ja-JP" altLang="en-US" sz="1050" b="0" dirty="0"/>
              <a:t>）出典：令和</a:t>
            </a:r>
            <a:r>
              <a:rPr lang="en-US" altLang="ja-JP" sz="1050" b="0" dirty="0"/>
              <a:t>5</a:t>
            </a:r>
            <a:r>
              <a:rPr lang="ja-JP" altLang="en-US" sz="1050" b="0" dirty="0"/>
              <a:t>年版 消費者白書「</a:t>
            </a:r>
            <a:r>
              <a:rPr lang="en-US" altLang="ja-JP" sz="1050" b="0" dirty="0"/>
              <a:t>2022</a:t>
            </a:r>
            <a:r>
              <a:rPr lang="ja-JP" altLang="en-US" sz="1050" b="0" dirty="0"/>
              <a:t>年の消費生活相談」</a:t>
            </a:r>
          </a:p>
        </p:txBody>
      </p:sp>
      <p:graphicFrame>
        <p:nvGraphicFramePr>
          <p:cNvPr id="39" name="表 38">
            <a:extLst>
              <a:ext uri="{FF2B5EF4-FFF2-40B4-BE49-F238E27FC236}">
                <a16:creationId xmlns:a16="http://schemas.microsoft.com/office/drawing/2014/main" id="{521304C8-4963-DC4E-DBE3-3379DE682915}"/>
              </a:ext>
            </a:extLst>
          </p:cNvPr>
          <p:cNvGraphicFramePr>
            <a:graphicFrameLocks noGrp="1"/>
          </p:cNvGraphicFramePr>
          <p:nvPr>
            <p:extLst>
              <p:ext uri="{D42A27DB-BD31-4B8C-83A1-F6EECF244321}">
                <p14:modId xmlns:p14="http://schemas.microsoft.com/office/powerpoint/2010/main" val="1036515880"/>
              </p:ext>
            </p:extLst>
          </p:nvPr>
        </p:nvGraphicFramePr>
        <p:xfrm>
          <a:off x="3292104" y="3537878"/>
          <a:ext cx="2160000" cy="652674"/>
        </p:xfrm>
        <a:graphic>
          <a:graphicData uri="http://schemas.openxmlformats.org/drawingml/2006/table">
            <a:tbl>
              <a:tblPr firstRow="1" bandRow="1"/>
              <a:tblGrid>
                <a:gridCol w="2160000">
                  <a:extLst>
                    <a:ext uri="{9D8B030D-6E8A-4147-A177-3AD203B41FA5}">
                      <a16:colId xmlns:a16="http://schemas.microsoft.com/office/drawing/2014/main" val="20001"/>
                    </a:ext>
                  </a:extLst>
                </a:gridCol>
              </a:tblGrid>
              <a:tr h="612000">
                <a:tc>
                  <a:txBody>
                    <a:bodyPr/>
                    <a:lstStyle/>
                    <a:p>
                      <a:pPr algn="just">
                        <a:lnSpc>
                          <a:spcPts val="24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最近ネット通販を</a:t>
                      </a:r>
                      <a:endParaRPr kumimoji="1" lang="en-US" altLang="ja-JP"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gn="just">
                        <a:lnSpc>
                          <a:spcPts val="24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利用し始めた人</a:t>
                      </a:r>
                    </a:p>
                  </a:txBody>
                  <a:tcPr marL="108000" marR="0" marT="18000" marB="72000" anchor="ctr">
                    <a:lnL w="76200" cap="flat" cmpd="sng" algn="ctr">
                      <a:solidFill>
                        <a:srgbClr val="F08761"/>
                      </a:solid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40" name="表 39">
            <a:extLst>
              <a:ext uri="{FF2B5EF4-FFF2-40B4-BE49-F238E27FC236}">
                <a16:creationId xmlns:a16="http://schemas.microsoft.com/office/drawing/2014/main" id="{D6B41259-1D04-1B1D-C65E-9533E328EE4F}"/>
              </a:ext>
            </a:extLst>
          </p:cNvPr>
          <p:cNvGraphicFramePr>
            <a:graphicFrameLocks noGrp="1"/>
          </p:cNvGraphicFramePr>
          <p:nvPr>
            <p:extLst>
              <p:ext uri="{D42A27DB-BD31-4B8C-83A1-F6EECF244321}">
                <p14:modId xmlns:p14="http://schemas.microsoft.com/office/powerpoint/2010/main" val="2708579933"/>
              </p:ext>
            </p:extLst>
          </p:nvPr>
        </p:nvGraphicFramePr>
        <p:xfrm>
          <a:off x="5989835" y="3537878"/>
          <a:ext cx="2695572" cy="652674"/>
        </p:xfrm>
        <a:graphic>
          <a:graphicData uri="http://schemas.openxmlformats.org/drawingml/2006/table">
            <a:tbl>
              <a:tblPr firstRow="1" bandRow="1"/>
              <a:tblGrid>
                <a:gridCol w="2695572">
                  <a:extLst>
                    <a:ext uri="{9D8B030D-6E8A-4147-A177-3AD203B41FA5}">
                      <a16:colId xmlns:a16="http://schemas.microsoft.com/office/drawing/2014/main" val="20001"/>
                    </a:ext>
                  </a:extLst>
                </a:gridCol>
              </a:tblGrid>
              <a:tr h="612000">
                <a:tc>
                  <a:txBody>
                    <a:bodyPr/>
                    <a:lstStyle/>
                    <a:p>
                      <a:pPr algn="just">
                        <a:lnSpc>
                          <a:spcPts val="24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「限定」「特別」「キャンペーン」などの言葉に目がない人</a:t>
                      </a:r>
                    </a:p>
                  </a:txBody>
                  <a:tcPr marL="108000" marR="0" marT="18000" marB="72000" anchor="ctr">
                    <a:lnL w="76200" cap="flat" cmpd="sng" algn="ctr">
                      <a:solidFill>
                        <a:srgbClr val="F08761"/>
                      </a:solid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5" name="グループ化 4">
            <a:extLst>
              <a:ext uri="{FF2B5EF4-FFF2-40B4-BE49-F238E27FC236}">
                <a16:creationId xmlns:a16="http://schemas.microsoft.com/office/drawing/2014/main" id="{29FFFCE6-F987-5190-8362-42E048B31F91}"/>
              </a:ext>
            </a:extLst>
          </p:cNvPr>
          <p:cNvGrpSpPr/>
          <p:nvPr/>
        </p:nvGrpSpPr>
        <p:grpSpPr>
          <a:xfrm>
            <a:off x="1872000" y="1048578"/>
            <a:ext cx="5400000" cy="540000"/>
            <a:chOff x="1872000" y="1048578"/>
            <a:chExt cx="5400000" cy="540000"/>
          </a:xfrm>
        </p:grpSpPr>
        <p:sp>
          <p:nvSpPr>
            <p:cNvPr id="10" name="角丸四角形 8">
              <a:extLst>
                <a:ext uri="{FF2B5EF4-FFF2-40B4-BE49-F238E27FC236}">
                  <a16:creationId xmlns:a16="http://schemas.microsoft.com/office/drawing/2014/main" id="{E6E49B34-C1DA-436A-1673-F920F97B91A2}"/>
                </a:ext>
              </a:extLst>
            </p:cNvPr>
            <p:cNvSpPr/>
            <p:nvPr/>
          </p:nvSpPr>
          <p:spPr bwMode="auto">
            <a:xfrm rot="10800000" flipH="1" flipV="1">
              <a:off x="1872000" y="1048578"/>
              <a:ext cx="5400000" cy="540000"/>
            </a:xfrm>
            <a:prstGeom prst="roundRect">
              <a:avLst>
                <a:gd name="adj" fmla="val 11496"/>
              </a:avLst>
            </a:prstGeom>
            <a:solidFill>
              <a:srgbClr val="F0876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48F25B69-2E2F-1351-EA62-595D3A0602B4}"/>
                </a:ext>
              </a:extLst>
            </p:cNvPr>
            <p:cNvSpPr txBox="1"/>
            <p:nvPr/>
          </p:nvSpPr>
          <p:spPr>
            <a:xfrm>
              <a:off x="2484000" y="1146007"/>
              <a:ext cx="4176000" cy="370542"/>
            </a:xfrm>
            <a:prstGeom prst="rect">
              <a:avLst/>
            </a:prstGeom>
            <a:noFill/>
          </p:spPr>
          <p:txBody>
            <a:bodyPr wrap="square" lIns="36000" tIns="36000" rIns="36000" bIns="36000" anchor="t" anchorCtr="0">
              <a:spAutoFit/>
            </a:bodyPr>
            <a:lstStyle/>
            <a:p>
              <a:pPr algn="ctr">
                <a:lnSpc>
                  <a:spcPts val="2700"/>
                </a:lnSpc>
              </a:pPr>
              <a:r>
                <a:rPr lang="ja-JP" altLang="en-US" sz="2000" b="1" dirty="0">
                  <a:solidFill>
                    <a:schemeClr val="bg1"/>
                  </a:solidFill>
                  <a:latin typeface="BIZ UDPゴシック" panose="020B0400000000000000" pitchFamily="50" charset="-128"/>
                  <a:ea typeface="BIZ UDPゴシック" panose="020B0400000000000000" pitchFamily="50" charset="-128"/>
                </a:rPr>
                <a:t>こんな人は要注意！</a:t>
              </a:r>
            </a:p>
          </p:txBody>
        </p:sp>
      </p:grpSp>
      <p:pic>
        <p:nvPicPr>
          <p:cNvPr id="12" name="図 11" descr="文字が書かれている&#10;&#10;自動的に生成された説明">
            <a:extLst>
              <a:ext uri="{FF2B5EF4-FFF2-40B4-BE49-F238E27FC236}">
                <a16:creationId xmlns:a16="http://schemas.microsoft.com/office/drawing/2014/main" id="{60E1316A-01F2-ACA6-90F3-B75ABC1C1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11" y="725752"/>
            <a:ext cx="1144526" cy="723901"/>
          </a:xfrm>
          <a:prstGeom prst="rect">
            <a:avLst/>
          </a:prstGeom>
        </p:spPr>
      </p:pic>
      <p:graphicFrame>
        <p:nvGraphicFramePr>
          <p:cNvPr id="3" name="表 2">
            <a:extLst>
              <a:ext uri="{FF2B5EF4-FFF2-40B4-BE49-F238E27FC236}">
                <a16:creationId xmlns:a16="http://schemas.microsoft.com/office/drawing/2014/main" id="{70FA5695-7517-9E6E-5A74-33BA58BBBCBA}"/>
              </a:ext>
            </a:extLst>
          </p:cNvPr>
          <p:cNvGraphicFramePr>
            <a:graphicFrameLocks noGrp="1"/>
          </p:cNvGraphicFramePr>
          <p:nvPr>
            <p:extLst>
              <p:ext uri="{D42A27DB-BD31-4B8C-83A1-F6EECF244321}">
                <p14:modId xmlns:p14="http://schemas.microsoft.com/office/powerpoint/2010/main" val="2407213836"/>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25450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10;&#10;自動的に生成された説明">
            <a:extLst>
              <a:ext uri="{FF2B5EF4-FFF2-40B4-BE49-F238E27FC236}">
                <a16:creationId xmlns:a16="http://schemas.microsoft.com/office/drawing/2014/main" id="{98183261-A43E-BF8A-5CFD-47AE9E8025AC}"/>
              </a:ext>
            </a:extLst>
          </p:cNvPr>
          <p:cNvPicPr>
            <a:picLocks noChangeAspect="1"/>
          </p:cNvPicPr>
          <p:nvPr/>
        </p:nvPicPr>
        <p:blipFill rotWithShape="1">
          <a:blip r:embed="rId2">
            <a:extLst>
              <a:ext uri="{28A0092B-C50C-407E-A947-70E740481C1C}">
                <a14:useLocalDpi xmlns:a14="http://schemas.microsoft.com/office/drawing/2010/main" val="0"/>
              </a:ext>
            </a:extLst>
          </a:blip>
          <a:srcRect l="5522" t="23378" r="6126" b="23566"/>
          <a:stretch/>
        </p:blipFill>
        <p:spPr>
          <a:xfrm>
            <a:off x="4960705" y="3908721"/>
            <a:ext cx="3723645" cy="2319652"/>
          </a:xfrm>
          <a:prstGeom prst="rect">
            <a:avLst/>
          </a:prstGeom>
        </p:spPr>
      </p:pic>
      <p:sp>
        <p:nvSpPr>
          <p:cNvPr id="3" name="角丸四角形 8">
            <a:extLst>
              <a:ext uri="{FF2B5EF4-FFF2-40B4-BE49-F238E27FC236}">
                <a16:creationId xmlns:a16="http://schemas.microsoft.com/office/drawing/2014/main" id="{1EB67A3C-B2E5-ACBF-7931-FF37F9FDB851}"/>
              </a:ext>
            </a:extLst>
          </p:cNvPr>
          <p:cNvSpPr/>
          <p:nvPr/>
        </p:nvSpPr>
        <p:spPr bwMode="auto">
          <a:xfrm rot="10800000" flipH="1" flipV="1">
            <a:off x="1" y="629628"/>
            <a:ext cx="8778874" cy="900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878647"/>
            <a:ext cx="8017427" cy="401960"/>
          </a:xfrm>
          <a:prstGeom prst="rect">
            <a:avLst/>
          </a:prstGeom>
          <a:noFill/>
        </p:spPr>
        <p:txBody>
          <a:bodyPr wrap="square" lIns="36000" tIns="36000" rIns="36000" bIns="36000" anchor="ctr" anchorCtr="0">
            <a:spAutoFit/>
          </a:bodyPr>
          <a:lstStyle/>
          <a:p>
            <a:pPr algn="just">
              <a:lnSpc>
                <a:spcPts val="3000"/>
              </a:lnSpc>
            </a:pPr>
            <a:r>
              <a:rPr lang="ja-JP" altLang="en-US" sz="2200" b="1" dirty="0">
                <a:latin typeface="BIZ UDPゴシック" panose="020B0400000000000000" pitchFamily="50" charset="-128"/>
                <a:ea typeface="BIZ UDPゴシック" panose="020B0400000000000000" pitchFamily="50" charset="-128"/>
              </a:rPr>
              <a:t>ほかにもある、問題のある通販サイトや広告でのトラブル</a:t>
            </a:r>
          </a:p>
        </p:txBody>
      </p:sp>
      <p:sp>
        <p:nvSpPr>
          <p:cNvPr id="16" name="テキスト ボックス 15">
            <a:extLst>
              <a:ext uri="{FF2B5EF4-FFF2-40B4-BE49-F238E27FC236}">
                <a16:creationId xmlns:a16="http://schemas.microsoft.com/office/drawing/2014/main" id="{AB195968-6695-37F0-AFD5-56FC4FDABA5E}"/>
              </a:ext>
            </a:extLst>
          </p:cNvPr>
          <p:cNvSpPr txBox="1"/>
          <p:nvPr/>
        </p:nvSpPr>
        <p:spPr>
          <a:xfrm>
            <a:off x="336550" y="1535207"/>
            <a:ext cx="8699500" cy="815530"/>
          </a:xfrm>
          <a:prstGeom prst="rect">
            <a:avLst/>
          </a:prstGeom>
          <a:noFill/>
        </p:spPr>
        <p:txBody>
          <a:bodyPr wrap="square" lIns="0" tIns="108000" rIns="0" bIns="0" anchor="t" anchorCtr="0">
            <a:spAutoFit/>
          </a:bodyPr>
          <a:lstStyle/>
          <a:p>
            <a:pPr>
              <a:lnSpc>
                <a:spcPts val="3000"/>
              </a:lnSpc>
            </a:pPr>
            <a:r>
              <a:rPr lang="ja-JP" altLang="en-US" dirty="0">
                <a:latin typeface="BIZ UDPゴシック" panose="020B0400000000000000" pitchFamily="50" charset="-128"/>
                <a:ea typeface="BIZ UDPゴシック" panose="020B0400000000000000" pitchFamily="50" charset="-128"/>
              </a:rPr>
              <a:t>事例のような定期購入トラブル以外にも、</a:t>
            </a:r>
            <a:endParaRPr lang="en-US" altLang="ja-JP" dirty="0">
              <a:latin typeface="BIZ UDPゴシック" panose="020B0400000000000000" pitchFamily="50" charset="-128"/>
              <a:ea typeface="BIZ UDPゴシック" panose="020B0400000000000000" pitchFamily="50" charset="-128"/>
            </a:endParaRPr>
          </a:p>
          <a:p>
            <a:pPr>
              <a:lnSpc>
                <a:spcPts val="3000"/>
              </a:lnSpc>
            </a:pPr>
            <a:r>
              <a:rPr lang="ja-JP" altLang="en-US" dirty="0">
                <a:latin typeface="BIZ UDPゴシック" panose="020B0400000000000000" pitchFamily="50" charset="-128"/>
                <a:ea typeface="BIZ UDPゴシック" panose="020B0400000000000000" pitchFamily="50" charset="-128"/>
              </a:rPr>
              <a:t>通販サイトや広告から次のようなトラブルが生じることがあります。</a:t>
            </a:r>
          </a:p>
        </p:txBody>
      </p:sp>
      <p:graphicFrame>
        <p:nvGraphicFramePr>
          <p:cNvPr id="14" name="表 13">
            <a:extLst>
              <a:ext uri="{FF2B5EF4-FFF2-40B4-BE49-F238E27FC236}">
                <a16:creationId xmlns:a16="http://schemas.microsoft.com/office/drawing/2014/main" id="{A83234E1-1D53-1A02-6A1D-47F66DB00E9F}"/>
              </a:ext>
            </a:extLst>
          </p:cNvPr>
          <p:cNvGraphicFramePr>
            <a:graphicFrameLocks noGrp="1"/>
          </p:cNvGraphicFramePr>
          <p:nvPr>
            <p:extLst>
              <p:ext uri="{D42A27DB-BD31-4B8C-83A1-F6EECF244321}">
                <p14:modId xmlns:p14="http://schemas.microsoft.com/office/powerpoint/2010/main" val="1136538436"/>
              </p:ext>
            </p:extLst>
          </p:nvPr>
        </p:nvGraphicFramePr>
        <p:xfrm>
          <a:off x="336549" y="2714991"/>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注文後に「キャンペーン」に誘導</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7" name="テキスト ボックス 16">
            <a:extLst>
              <a:ext uri="{FF2B5EF4-FFF2-40B4-BE49-F238E27FC236}">
                <a16:creationId xmlns:a16="http://schemas.microsoft.com/office/drawing/2014/main" id="{1146B7C7-7C9C-ADEA-2923-D7986C588182}"/>
              </a:ext>
            </a:extLst>
          </p:cNvPr>
          <p:cNvSpPr txBox="1"/>
          <p:nvPr/>
        </p:nvSpPr>
        <p:spPr>
          <a:xfrm>
            <a:off x="383451" y="3146991"/>
            <a:ext cx="4391749" cy="843349"/>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一度注文完了した購入者に対して、</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より購入条件の厳しい契約に誘導します。</a:t>
            </a:r>
          </a:p>
        </p:txBody>
      </p:sp>
      <p:grpSp>
        <p:nvGrpSpPr>
          <p:cNvPr id="18" name="グループ化 17">
            <a:extLst>
              <a:ext uri="{FF2B5EF4-FFF2-40B4-BE49-F238E27FC236}">
                <a16:creationId xmlns:a16="http://schemas.microsoft.com/office/drawing/2014/main" id="{8CE54035-A8D8-5B0A-5AC1-92F706B2DCA0}"/>
              </a:ext>
            </a:extLst>
          </p:cNvPr>
          <p:cNvGrpSpPr/>
          <p:nvPr/>
        </p:nvGrpSpPr>
        <p:grpSpPr>
          <a:xfrm>
            <a:off x="459650" y="4382560"/>
            <a:ext cx="4226649" cy="1755143"/>
            <a:chOff x="459650" y="4179360"/>
            <a:chExt cx="4226649" cy="1755143"/>
          </a:xfrm>
        </p:grpSpPr>
        <p:sp>
          <p:nvSpPr>
            <p:cNvPr id="19" name="テキスト ボックス 18">
              <a:extLst>
                <a:ext uri="{FF2B5EF4-FFF2-40B4-BE49-F238E27FC236}">
                  <a16:creationId xmlns:a16="http://schemas.microsoft.com/office/drawing/2014/main" id="{16FCAA92-28A5-4778-3382-6275F03EF44C}"/>
                </a:ext>
              </a:extLst>
            </p:cNvPr>
            <p:cNvSpPr txBox="1"/>
            <p:nvPr/>
          </p:nvSpPr>
          <p:spPr>
            <a:xfrm>
              <a:off x="702050" y="4334934"/>
              <a:ext cx="3984249" cy="1599569"/>
            </a:xfrm>
            <a:prstGeom prst="rect">
              <a:avLst/>
            </a:prstGeom>
            <a:noFill/>
            <a:ln w="15875">
              <a:solidFill>
                <a:srgbClr val="F08761"/>
              </a:solidFill>
            </a:ln>
          </p:spPr>
          <p:txBody>
            <a:bodyPr wrap="square" lIns="144000" tIns="180000" rIns="144000" bIns="108000">
              <a:spAutoFit/>
            </a:bodyPr>
            <a:lstStyle/>
            <a:p>
              <a:pPr marL="285750" indent="-285750" algn="just">
                <a:lnSpc>
                  <a:spcPts val="2500"/>
                </a:lnSpc>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注文完了画面に「お得なキャンペーン実施中」というバナーを表示</a:t>
              </a:r>
            </a:p>
            <a:p>
              <a:pPr marL="285750" indent="-285750" algn="just">
                <a:lnSpc>
                  <a:spcPts val="2500"/>
                </a:lnSpc>
                <a:spcBef>
                  <a:spcPts val="600"/>
                </a:spcBef>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注文後に「○○を注文した方だけの</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特別なご案内」とのメールを配信　</a:t>
              </a:r>
              <a:r>
                <a:rPr lang="en-US" altLang="ja-JP" sz="160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等　</a:t>
              </a:r>
            </a:p>
          </p:txBody>
        </p:sp>
        <p:grpSp>
          <p:nvGrpSpPr>
            <p:cNvPr id="30" name="グループ化 29">
              <a:extLst>
                <a:ext uri="{FF2B5EF4-FFF2-40B4-BE49-F238E27FC236}">
                  <a16:creationId xmlns:a16="http://schemas.microsoft.com/office/drawing/2014/main" id="{03C271EE-9FEC-D1BA-4F80-FB6071AD3A9C}"/>
                </a:ext>
              </a:extLst>
            </p:cNvPr>
            <p:cNvGrpSpPr/>
            <p:nvPr/>
          </p:nvGrpSpPr>
          <p:grpSpPr>
            <a:xfrm>
              <a:off x="459650" y="4179360"/>
              <a:ext cx="540000" cy="288000"/>
              <a:chOff x="431075" y="4337754"/>
              <a:chExt cx="540000" cy="288000"/>
            </a:xfrm>
          </p:grpSpPr>
          <p:sp>
            <p:nvSpPr>
              <p:cNvPr id="20" name="四角形: 角を丸くする 19">
                <a:extLst>
                  <a:ext uri="{FF2B5EF4-FFF2-40B4-BE49-F238E27FC236}">
                    <a16:creationId xmlns:a16="http://schemas.microsoft.com/office/drawing/2014/main" id="{B333D51D-C9BB-B441-95CF-08A354E28C04}"/>
                  </a:ext>
                </a:extLst>
              </p:cNvPr>
              <p:cNvSpPr/>
              <p:nvPr/>
            </p:nvSpPr>
            <p:spPr>
              <a:xfrm>
                <a:off x="431075" y="4337754"/>
                <a:ext cx="540000" cy="288000"/>
              </a:xfrm>
              <a:prstGeom prst="roundRect">
                <a:avLst>
                  <a:gd name="adj" fmla="val 50000"/>
                </a:avLst>
              </a:prstGeom>
              <a:solidFill>
                <a:srgbClr val="F08761"/>
              </a:solidFill>
              <a:ln>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EC303035-6160-8C7B-F5BB-C19943A12C94}"/>
                  </a:ext>
                </a:extLst>
              </p:cNvPr>
              <p:cNvSpPr txBox="1"/>
              <p:nvPr/>
            </p:nvSpPr>
            <p:spPr>
              <a:xfrm>
                <a:off x="546559" y="4363453"/>
                <a:ext cx="309032" cy="236603"/>
              </a:xfrm>
              <a:prstGeom prst="rect">
                <a:avLst/>
              </a:prstGeom>
              <a:noFill/>
            </p:spPr>
            <p:txBody>
              <a:bodyPr wrap="square" lIns="0" tIns="0" rIns="0" bIns="0" rtlCol="0">
                <a:spAutoFit/>
              </a:bodyPr>
              <a:lstStyle/>
              <a:p>
                <a:pPr algn="ctr">
                  <a:lnSpc>
                    <a:spcPts val="2100"/>
                  </a:lnSpc>
                </a:pPr>
                <a:r>
                  <a:rPr kumimoji="1" lang="ja-JP" altLang="en-US" sz="1600" dirty="0">
                    <a:solidFill>
                      <a:schemeClr val="bg1"/>
                    </a:solidFill>
                    <a:latin typeface="HGPｺﾞｼｯｸE" panose="020B0900000000000000" pitchFamily="50" charset="-128"/>
                    <a:ea typeface="HGPｺﾞｼｯｸE" panose="020B0900000000000000" pitchFamily="50" charset="-128"/>
                  </a:rPr>
                  <a:t>例</a:t>
                </a:r>
              </a:p>
            </p:txBody>
          </p:sp>
        </p:grpSp>
      </p:grpSp>
      <p:graphicFrame>
        <p:nvGraphicFramePr>
          <p:cNvPr id="4" name="表 3">
            <a:extLst>
              <a:ext uri="{FF2B5EF4-FFF2-40B4-BE49-F238E27FC236}">
                <a16:creationId xmlns:a16="http://schemas.microsoft.com/office/drawing/2014/main" id="{B07C2D13-101A-3698-FE42-4925021846B0}"/>
              </a:ext>
            </a:extLst>
          </p:cNvPr>
          <p:cNvGraphicFramePr>
            <a:graphicFrameLocks noGrp="1"/>
          </p:cNvGraphicFramePr>
          <p:nvPr>
            <p:extLst>
              <p:ext uri="{D42A27DB-BD31-4B8C-83A1-F6EECF244321}">
                <p14:modId xmlns:p14="http://schemas.microsoft.com/office/powerpoint/2010/main" val="404069017"/>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問題のある通販サイトや広告でのトラブルの例</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79251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8">
            <a:extLst>
              <a:ext uri="{FF2B5EF4-FFF2-40B4-BE49-F238E27FC236}">
                <a16:creationId xmlns:a16="http://schemas.microsoft.com/office/drawing/2014/main" id="{AE62916C-6E79-E8E9-62B3-F800FABF5F02}"/>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ほかにもある、問題のある通販サイトや広告でのトラブル</a:t>
            </a:r>
          </a:p>
        </p:txBody>
      </p:sp>
      <p:graphicFrame>
        <p:nvGraphicFramePr>
          <p:cNvPr id="4" name="表 3">
            <a:extLst>
              <a:ext uri="{FF2B5EF4-FFF2-40B4-BE49-F238E27FC236}">
                <a16:creationId xmlns:a16="http://schemas.microsoft.com/office/drawing/2014/main" id="{851A783D-ECA7-DE54-43B3-3747F8F9E02B}"/>
              </a:ext>
            </a:extLst>
          </p:cNvPr>
          <p:cNvGraphicFramePr>
            <a:graphicFrameLocks noGrp="1"/>
          </p:cNvGraphicFramePr>
          <p:nvPr>
            <p:extLst>
              <p:ext uri="{D42A27DB-BD31-4B8C-83A1-F6EECF244321}">
                <p14:modId xmlns:p14="http://schemas.microsoft.com/office/powerpoint/2010/main" val="3318443813"/>
              </p:ext>
            </p:extLst>
          </p:nvPr>
        </p:nvGraphicFramePr>
        <p:xfrm>
          <a:off x="336549" y="1186285"/>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期待した特典が付いてこない</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テキスト ボックス 5">
            <a:extLst>
              <a:ext uri="{FF2B5EF4-FFF2-40B4-BE49-F238E27FC236}">
                <a16:creationId xmlns:a16="http://schemas.microsoft.com/office/drawing/2014/main" id="{0C9EFDB7-F6C9-CD8F-0813-D5EE0FDE8E87}"/>
              </a:ext>
            </a:extLst>
          </p:cNvPr>
          <p:cNvSpPr txBox="1"/>
          <p:nvPr/>
        </p:nvSpPr>
        <p:spPr>
          <a:xfrm>
            <a:off x="383450" y="1618285"/>
            <a:ext cx="8364399" cy="843349"/>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購入者は特典を目当てに注文するが、特典が付くためには厳しい条件が設定されていて、厳しい条件をクリアするか、諦めさせようとします。</a:t>
            </a:r>
          </a:p>
        </p:txBody>
      </p:sp>
      <p:grpSp>
        <p:nvGrpSpPr>
          <p:cNvPr id="17" name="グループ化 16">
            <a:extLst>
              <a:ext uri="{FF2B5EF4-FFF2-40B4-BE49-F238E27FC236}">
                <a16:creationId xmlns:a16="http://schemas.microsoft.com/office/drawing/2014/main" id="{AFE41A7C-A2DB-DDD4-179F-E7A43D05FB4A}"/>
              </a:ext>
            </a:extLst>
          </p:cNvPr>
          <p:cNvGrpSpPr/>
          <p:nvPr/>
        </p:nvGrpSpPr>
        <p:grpSpPr>
          <a:xfrm>
            <a:off x="459650" y="2805336"/>
            <a:ext cx="4227599" cy="2075743"/>
            <a:chOff x="459650" y="2703736"/>
            <a:chExt cx="4227599" cy="2075743"/>
          </a:xfrm>
        </p:grpSpPr>
        <p:sp>
          <p:nvSpPr>
            <p:cNvPr id="11" name="テキスト ボックス 10">
              <a:extLst>
                <a:ext uri="{FF2B5EF4-FFF2-40B4-BE49-F238E27FC236}">
                  <a16:creationId xmlns:a16="http://schemas.microsoft.com/office/drawing/2014/main" id="{454E37AD-7087-ADF5-62A1-422C9A90280C}"/>
                </a:ext>
              </a:extLst>
            </p:cNvPr>
            <p:cNvSpPr txBox="1"/>
            <p:nvPr/>
          </p:nvSpPr>
          <p:spPr>
            <a:xfrm>
              <a:off x="702049" y="2859310"/>
              <a:ext cx="3985200" cy="1920169"/>
            </a:xfrm>
            <a:prstGeom prst="rect">
              <a:avLst/>
            </a:prstGeom>
            <a:noFill/>
            <a:ln w="15875">
              <a:solidFill>
                <a:srgbClr val="F08761"/>
              </a:solidFill>
            </a:ln>
          </p:spPr>
          <p:txBody>
            <a:bodyPr wrap="square" lIns="144000" tIns="180000" rIns="144000" bIns="108000">
              <a:spAutoFit/>
            </a:bodyPr>
            <a:lstStyle/>
            <a:p>
              <a:pPr marL="285750" indent="-285750" algn="just">
                <a:lnSpc>
                  <a:spcPts val="2500"/>
                </a:lnSpc>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通販サイトでは「</a:t>
              </a:r>
              <a:r>
                <a:rPr lang="en-US" altLang="ja-JP" sz="1600" dirty="0">
                  <a:latin typeface="BIZ UDPゴシック" panose="020B0400000000000000" pitchFamily="50" charset="-128"/>
                  <a:ea typeface="BIZ UDPゴシック" panose="020B0400000000000000" pitchFamily="50" charset="-128"/>
                </a:rPr>
                <a:t>1,000</a:t>
              </a:r>
              <a:r>
                <a:rPr lang="ja-JP" altLang="en-US" sz="1600" dirty="0">
                  <a:latin typeface="BIZ UDPゴシック" panose="020B0400000000000000" pitchFamily="50" charset="-128"/>
                  <a:ea typeface="BIZ UDPゴシック" panose="020B0400000000000000" pitchFamily="50" charset="-128"/>
                </a:rPr>
                <a:t>円クーポン付き」と表示されているが、高額な定期購入契約が必要</a:t>
              </a:r>
            </a:p>
            <a:p>
              <a:pPr marL="285750" indent="-285750" algn="just">
                <a:lnSpc>
                  <a:spcPts val="2500"/>
                </a:lnSpc>
                <a:spcBef>
                  <a:spcPts val="600"/>
                </a:spcBef>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「在庫確保できない場合には特典は</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付きません」との条件付き</a:t>
              </a:r>
              <a:r>
                <a:rPr lang="en-US" altLang="ja-JP" sz="160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等　</a:t>
              </a:r>
            </a:p>
          </p:txBody>
        </p:sp>
        <p:grpSp>
          <p:nvGrpSpPr>
            <p:cNvPr id="12" name="グループ化 11">
              <a:extLst>
                <a:ext uri="{FF2B5EF4-FFF2-40B4-BE49-F238E27FC236}">
                  <a16:creationId xmlns:a16="http://schemas.microsoft.com/office/drawing/2014/main" id="{C8DEBC3A-95B5-EC0F-B67E-5C71E7A68001}"/>
                </a:ext>
              </a:extLst>
            </p:cNvPr>
            <p:cNvGrpSpPr/>
            <p:nvPr/>
          </p:nvGrpSpPr>
          <p:grpSpPr>
            <a:xfrm>
              <a:off x="459650" y="2703736"/>
              <a:ext cx="540000" cy="288000"/>
              <a:chOff x="431075" y="4337754"/>
              <a:chExt cx="540000" cy="288000"/>
            </a:xfrm>
          </p:grpSpPr>
          <p:sp>
            <p:nvSpPr>
              <p:cNvPr id="13" name="四角形: 角を丸くする 12">
                <a:extLst>
                  <a:ext uri="{FF2B5EF4-FFF2-40B4-BE49-F238E27FC236}">
                    <a16:creationId xmlns:a16="http://schemas.microsoft.com/office/drawing/2014/main" id="{39BD8DF4-99BB-E6EC-0B10-0FD32604F594}"/>
                  </a:ext>
                </a:extLst>
              </p:cNvPr>
              <p:cNvSpPr/>
              <p:nvPr/>
            </p:nvSpPr>
            <p:spPr>
              <a:xfrm>
                <a:off x="431075" y="4337754"/>
                <a:ext cx="540000" cy="288000"/>
              </a:xfrm>
              <a:prstGeom prst="roundRect">
                <a:avLst>
                  <a:gd name="adj" fmla="val 50000"/>
                </a:avLst>
              </a:prstGeom>
              <a:solidFill>
                <a:srgbClr val="F08761"/>
              </a:solidFill>
              <a:ln>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AEAC96A-28A3-36C5-D7C3-7845ECDA0CF9}"/>
                  </a:ext>
                </a:extLst>
              </p:cNvPr>
              <p:cNvSpPr txBox="1"/>
              <p:nvPr/>
            </p:nvSpPr>
            <p:spPr>
              <a:xfrm>
                <a:off x="546559" y="4363453"/>
                <a:ext cx="309032" cy="236603"/>
              </a:xfrm>
              <a:prstGeom prst="rect">
                <a:avLst/>
              </a:prstGeom>
              <a:noFill/>
            </p:spPr>
            <p:txBody>
              <a:bodyPr wrap="square" lIns="0" tIns="0" rIns="0" bIns="0" rtlCol="0">
                <a:spAutoFit/>
              </a:bodyPr>
              <a:lstStyle/>
              <a:p>
                <a:pPr algn="ctr">
                  <a:lnSpc>
                    <a:spcPts val="2100"/>
                  </a:lnSpc>
                </a:pPr>
                <a:r>
                  <a:rPr kumimoji="1" lang="ja-JP" altLang="en-US" sz="1600" dirty="0">
                    <a:solidFill>
                      <a:schemeClr val="bg1"/>
                    </a:solidFill>
                    <a:latin typeface="HGPｺﾞｼｯｸE" panose="020B0900000000000000" pitchFamily="50" charset="-128"/>
                    <a:ea typeface="HGPｺﾞｼｯｸE" panose="020B0900000000000000" pitchFamily="50" charset="-128"/>
                  </a:rPr>
                  <a:t>例</a:t>
                </a:r>
              </a:p>
            </p:txBody>
          </p:sp>
        </p:grpSp>
      </p:gr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4E0A5581-9EEA-2869-3989-27CC39D9ACE5}"/>
              </a:ext>
            </a:extLst>
          </p:cNvPr>
          <p:cNvPicPr>
            <a:picLocks noChangeAspect="1"/>
          </p:cNvPicPr>
          <p:nvPr/>
        </p:nvPicPr>
        <p:blipFill rotWithShape="1">
          <a:blip r:embed="rId3">
            <a:extLst>
              <a:ext uri="{28A0092B-C50C-407E-A947-70E740481C1C}">
                <a14:useLocalDpi xmlns:a14="http://schemas.microsoft.com/office/drawing/2010/main" val="0"/>
              </a:ext>
            </a:extLst>
          </a:blip>
          <a:srcRect l="5342" t="24312" r="5146" b="23002"/>
          <a:stretch/>
        </p:blipFill>
        <p:spPr>
          <a:xfrm>
            <a:off x="5006341" y="2729435"/>
            <a:ext cx="3772534" cy="2303475"/>
          </a:xfrm>
          <a:prstGeom prst="rect">
            <a:avLst/>
          </a:prstGeom>
        </p:spPr>
      </p:pic>
      <p:graphicFrame>
        <p:nvGraphicFramePr>
          <p:cNvPr id="3" name="表 2">
            <a:extLst>
              <a:ext uri="{FF2B5EF4-FFF2-40B4-BE49-F238E27FC236}">
                <a16:creationId xmlns:a16="http://schemas.microsoft.com/office/drawing/2014/main" id="{7FB8B94A-B2A1-C993-73EE-B259C1573CDD}"/>
              </a:ext>
            </a:extLst>
          </p:cNvPr>
          <p:cNvGraphicFramePr>
            <a:graphicFrameLocks noGrp="1"/>
          </p:cNvGraphicFramePr>
          <p:nvPr>
            <p:extLst>
              <p:ext uri="{D42A27DB-BD31-4B8C-83A1-F6EECF244321}">
                <p14:modId xmlns:p14="http://schemas.microsoft.com/office/powerpoint/2010/main" val="3644606786"/>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07907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50D2F-B143-00BC-594F-A11801665612}"/>
            </a:ext>
          </a:extLst>
        </p:cNvPr>
        <p:cNvGrpSpPr/>
        <p:nvPr/>
      </p:nvGrpSpPr>
      <p:grpSpPr>
        <a:xfrm>
          <a:off x="0" y="0"/>
          <a:ext cx="0" cy="0"/>
          <a:chOff x="0" y="0"/>
          <a:chExt cx="0" cy="0"/>
        </a:xfrm>
      </p:grpSpPr>
      <p:sp>
        <p:nvSpPr>
          <p:cNvPr id="14" name="角丸四角形 8">
            <a:extLst>
              <a:ext uri="{FF2B5EF4-FFF2-40B4-BE49-F238E27FC236}">
                <a16:creationId xmlns:a16="http://schemas.microsoft.com/office/drawing/2014/main" id="{155C2187-8AA0-4085-C926-35CF091D3DF0}"/>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D186EB0-52F4-581F-A009-1563A4E7E605}"/>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ほかにもある、問題のある通販サイトや広告でのトラブル</a:t>
            </a:r>
          </a:p>
        </p:txBody>
      </p:sp>
      <p:graphicFrame>
        <p:nvGraphicFramePr>
          <p:cNvPr id="4" name="表 3">
            <a:extLst>
              <a:ext uri="{FF2B5EF4-FFF2-40B4-BE49-F238E27FC236}">
                <a16:creationId xmlns:a16="http://schemas.microsoft.com/office/drawing/2014/main" id="{530EADF2-9A1B-B2FC-8918-D857A5B0976C}"/>
              </a:ext>
            </a:extLst>
          </p:cNvPr>
          <p:cNvGraphicFramePr>
            <a:graphicFrameLocks noGrp="1"/>
          </p:cNvGraphicFramePr>
          <p:nvPr>
            <p:extLst>
              <p:ext uri="{D42A27DB-BD31-4B8C-83A1-F6EECF244321}">
                <p14:modId xmlns:p14="http://schemas.microsoft.com/office/powerpoint/2010/main" val="3553487436"/>
              </p:ext>
            </p:extLst>
          </p:nvPr>
        </p:nvGraphicFramePr>
        <p:xfrm>
          <a:off x="336549" y="1186285"/>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解約できない</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テキスト ボックス 5">
            <a:extLst>
              <a:ext uri="{FF2B5EF4-FFF2-40B4-BE49-F238E27FC236}">
                <a16:creationId xmlns:a16="http://schemas.microsoft.com/office/drawing/2014/main" id="{C00EA2A3-C1D3-69DC-7D87-58361427DF7C}"/>
              </a:ext>
            </a:extLst>
          </p:cNvPr>
          <p:cNvSpPr txBox="1"/>
          <p:nvPr/>
        </p:nvSpPr>
        <p:spPr>
          <a:xfrm>
            <a:off x="383450" y="1618285"/>
            <a:ext cx="8364399" cy="484277"/>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サブスクリプション型の動画配信サービスなどで問題になる「解約のしづらさ」です。</a:t>
            </a:r>
          </a:p>
        </p:txBody>
      </p:sp>
      <p:grpSp>
        <p:nvGrpSpPr>
          <p:cNvPr id="17" name="グループ化 16">
            <a:extLst>
              <a:ext uri="{FF2B5EF4-FFF2-40B4-BE49-F238E27FC236}">
                <a16:creationId xmlns:a16="http://schemas.microsoft.com/office/drawing/2014/main" id="{3FC99C99-B174-2070-32C1-DC12FE0FB842}"/>
              </a:ext>
            </a:extLst>
          </p:cNvPr>
          <p:cNvGrpSpPr/>
          <p:nvPr/>
        </p:nvGrpSpPr>
        <p:grpSpPr>
          <a:xfrm>
            <a:off x="488762" y="2659930"/>
            <a:ext cx="4227598" cy="2152687"/>
            <a:chOff x="488762" y="2659930"/>
            <a:chExt cx="4227598" cy="2152687"/>
          </a:xfrm>
        </p:grpSpPr>
        <p:sp>
          <p:nvSpPr>
            <p:cNvPr id="23" name="テキスト ボックス 22">
              <a:extLst>
                <a:ext uri="{FF2B5EF4-FFF2-40B4-BE49-F238E27FC236}">
                  <a16:creationId xmlns:a16="http://schemas.microsoft.com/office/drawing/2014/main" id="{ACDE965F-6CF4-010E-77BC-94786B583A7B}"/>
                </a:ext>
              </a:extLst>
            </p:cNvPr>
            <p:cNvSpPr txBox="1"/>
            <p:nvPr/>
          </p:nvSpPr>
          <p:spPr>
            <a:xfrm>
              <a:off x="731160" y="2815504"/>
              <a:ext cx="3985200" cy="1997113"/>
            </a:xfrm>
            <a:prstGeom prst="rect">
              <a:avLst/>
            </a:prstGeom>
            <a:noFill/>
            <a:ln w="15875">
              <a:solidFill>
                <a:srgbClr val="F08761"/>
              </a:solidFill>
            </a:ln>
          </p:spPr>
          <p:txBody>
            <a:bodyPr wrap="square" lIns="144000" tIns="180000" rIns="144000" bIns="108000">
              <a:spAutoFit/>
            </a:bodyPr>
            <a:lstStyle/>
            <a:p>
              <a:pPr marL="285750" indent="-285750" algn="just">
                <a:lnSpc>
                  <a:spcPts val="2500"/>
                </a:lnSpc>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トップページから</a:t>
              </a:r>
              <a:r>
                <a:rPr lang="en-US" altLang="ja-JP" sz="1600" dirty="0">
                  <a:latin typeface="BIZ UDPゴシック" panose="020B0400000000000000" pitchFamily="50" charset="-128"/>
                  <a:ea typeface="BIZ UDPゴシック" panose="020B0400000000000000" pitchFamily="50" charset="-128"/>
                </a:rPr>
                <a:t>10</a:t>
              </a:r>
              <a:r>
                <a:rPr lang="ja-JP" altLang="en-US" sz="1600" dirty="0">
                  <a:latin typeface="BIZ UDPゴシック" panose="020B0400000000000000" pitchFamily="50" charset="-128"/>
                  <a:ea typeface="BIZ UDPゴシック" panose="020B0400000000000000" pitchFamily="50" charset="-128"/>
                </a:rPr>
                <a:t>ページ以上も遷移しないと退会手続きが完了できない</a:t>
              </a:r>
            </a:p>
            <a:p>
              <a:pPr marL="285750" indent="-285750" algn="just">
                <a:lnSpc>
                  <a:spcPts val="2500"/>
                </a:lnSpc>
                <a:spcBef>
                  <a:spcPts val="600"/>
                </a:spcBef>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「退会」ページが簡単に見つからない</a:t>
              </a:r>
            </a:p>
            <a:p>
              <a:pPr marL="285750" indent="-285750" algn="just">
                <a:lnSpc>
                  <a:spcPts val="2500"/>
                </a:lnSpc>
                <a:spcBef>
                  <a:spcPts val="600"/>
                </a:spcBef>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キャンセルしようと電話をしてもつながらない　　　</a:t>
              </a:r>
              <a:r>
                <a:rPr lang="en-US" altLang="ja-JP" sz="160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等　</a:t>
              </a:r>
            </a:p>
          </p:txBody>
        </p:sp>
        <p:grpSp>
          <p:nvGrpSpPr>
            <p:cNvPr id="25" name="グループ化 24">
              <a:extLst>
                <a:ext uri="{FF2B5EF4-FFF2-40B4-BE49-F238E27FC236}">
                  <a16:creationId xmlns:a16="http://schemas.microsoft.com/office/drawing/2014/main" id="{38B130CF-04F4-2870-4A86-E9B7AC2AABB3}"/>
                </a:ext>
              </a:extLst>
            </p:cNvPr>
            <p:cNvGrpSpPr/>
            <p:nvPr/>
          </p:nvGrpSpPr>
          <p:grpSpPr>
            <a:xfrm>
              <a:off x="488762" y="2659930"/>
              <a:ext cx="540000" cy="288000"/>
              <a:chOff x="431075" y="4337754"/>
              <a:chExt cx="540000" cy="288000"/>
            </a:xfrm>
          </p:grpSpPr>
          <p:sp>
            <p:nvSpPr>
              <p:cNvPr id="27" name="四角形: 角を丸くする 26">
                <a:extLst>
                  <a:ext uri="{FF2B5EF4-FFF2-40B4-BE49-F238E27FC236}">
                    <a16:creationId xmlns:a16="http://schemas.microsoft.com/office/drawing/2014/main" id="{6C3C0B9A-71A3-A71B-7584-19B15D0E5D9B}"/>
                  </a:ext>
                </a:extLst>
              </p:cNvPr>
              <p:cNvSpPr/>
              <p:nvPr/>
            </p:nvSpPr>
            <p:spPr>
              <a:xfrm>
                <a:off x="431075" y="4337754"/>
                <a:ext cx="540000" cy="288000"/>
              </a:xfrm>
              <a:prstGeom prst="roundRect">
                <a:avLst>
                  <a:gd name="adj" fmla="val 50000"/>
                </a:avLst>
              </a:prstGeom>
              <a:solidFill>
                <a:srgbClr val="F08761"/>
              </a:solidFill>
              <a:ln>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04C10647-0ADB-3E89-529C-953658D3276F}"/>
                  </a:ext>
                </a:extLst>
              </p:cNvPr>
              <p:cNvSpPr txBox="1"/>
              <p:nvPr/>
            </p:nvSpPr>
            <p:spPr>
              <a:xfrm>
                <a:off x="546559" y="4363453"/>
                <a:ext cx="309032" cy="236603"/>
              </a:xfrm>
              <a:prstGeom prst="rect">
                <a:avLst/>
              </a:prstGeom>
              <a:noFill/>
            </p:spPr>
            <p:txBody>
              <a:bodyPr wrap="square" lIns="0" tIns="0" rIns="0" bIns="0" rtlCol="0">
                <a:spAutoFit/>
              </a:bodyPr>
              <a:lstStyle/>
              <a:p>
                <a:pPr algn="ctr">
                  <a:lnSpc>
                    <a:spcPts val="2100"/>
                  </a:lnSpc>
                </a:pPr>
                <a:r>
                  <a:rPr kumimoji="1" lang="ja-JP" altLang="en-US" sz="1600" dirty="0">
                    <a:solidFill>
                      <a:schemeClr val="bg1"/>
                    </a:solidFill>
                    <a:latin typeface="HGPｺﾞｼｯｸE" panose="020B0900000000000000" pitchFamily="50" charset="-128"/>
                    <a:ea typeface="HGPｺﾞｼｯｸE" panose="020B0900000000000000" pitchFamily="50" charset="-128"/>
                  </a:rPr>
                  <a:t>例</a:t>
                </a:r>
              </a:p>
            </p:txBody>
          </p:sp>
        </p:grpSp>
      </p:gr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4F531385-67C2-933C-126B-C7FD196C0A0D}"/>
              </a:ext>
            </a:extLst>
          </p:cNvPr>
          <p:cNvPicPr>
            <a:picLocks noChangeAspect="1"/>
          </p:cNvPicPr>
          <p:nvPr/>
        </p:nvPicPr>
        <p:blipFill rotWithShape="1">
          <a:blip r:embed="rId2">
            <a:extLst>
              <a:ext uri="{28A0092B-C50C-407E-A947-70E740481C1C}">
                <a14:useLocalDpi xmlns:a14="http://schemas.microsoft.com/office/drawing/2010/main" val="0"/>
              </a:ext>
            </a:extLst>
          </a:blip>
          <a:srcRect l="7095" t="23080" r="6126" b="23079"/>
          <a:stretch/>
        </p:blipFill>
        <p:spPr>
          <a:xfrm>
            <a:off x="5086788" y="2644345"/>
            <a:ext cx="3657350" cy="2353972"/>
          </a:xfrm>
          <a:prstGeom prst="rect">
            <a:avLst/>
          </a:prstGeom>
        </p:spPr>
      </p:pic>
      <p:graphicFrame>
        <p:nvGraphicFramePr>
          <p:cNvPr id="3" name="表 2">
            <a:extLst>
              <a:ext uri="{FF2B5EF4-FFF2-40B4-BE49-F238E27FC236}">
                <a16:creationId xmlns:a16="http://schemas.microsoft.com/office/drawing/2014/main" id="{3788F8AA-071A-5A49-454D-BDE9475D6D64}"/>
              </a:ext>
            </a:extLst>
          </p:cNvPr>
          <p:cNvGraphicFramePr>
            <a:graphicFrameLocks noGrp="1"/>
          </p:cNvGraphicFramePr>
          <p:nvPr>
            <p:extLst>
              <p:ext uri="{D42A27DB-BD31-4B8C-83A1-F6EECF244321}">
                <p14:modId xmlns:p14="http://schemas.microsoft.com/office/powerpoint/2010/main" val="1972972947"/>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24836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15911-3140-A0C1-FDFE-427B9051C6F2}"/>
            </a:ext>
          </a:extLst>
        </p:cNvPr>
        <p:cNvGrpSpPr/>
        <p:nvPr/>
      </p:nvGrpSpPr>
      <p:grpSpPr>
        <a:xfrm>
          <a:off x="0" y="0"/>
          <a:ext cx="0" cy="0"/>
          <a:chOff x="0" y="0"/>
          <a:chExt cx="0" cy="0"/>
        </a:xfrm>
      </p:grpSpPr>
      <p:sp>
        <p:nvSpPr>
          <p:cNvPr id="14" name="角丸四角形 8">
            <a:extLst>
              <a:ext uri="{FF2B5EF4-FFF2-40B4-BE49-F238E27FC236}">
                <a16:creationId xmlns:a16="http://schemas.microsoft.com/office/drawing/2014/main" id="{218FD1EE-43D4-CCF4-584A-DFA590C7BBE8}"/>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24AA452E-1DD7-85F9-65D9-E384F8F83726}"/>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ほかにもある、問題のある通販サイトや広告でのトラブル</a:t>
            </a:r>
          </a:p>
        </p:txBody>
      </p:sp>
      <p:graphicFrame>
        <p:nvGraphicFramePr>
          <p:cNvPr id="4" name="表 3">
            <a:extLst>
              <a:ext uri="{FF2B5EF4-FFF2-40B4-BE49-F238E27FC236}">
                <a16:creationId xmlns:a16="http://schemas.microsoft.com/office/drawing/2014/main" id="{104666F8-B076-D250-B224-188C98FC85E7}"/>
              </a:ext>
            </a:extLst>
          </p:cNvPr>
          <p:cNvGraphicFramePr>
            <a:graphicFrameLocks noGrp="1"/>
          </p:cNvGraphicFramePr>
          <p:nvPr>
            <p:extLst>
              <p:ext uri="{D42A27DB-BD31-4B8C-83A1-F6EECF244321}">
                <p14:modId xmlns:p14="http://schemas.microsoft.com/office/powerpoint/2010/main" val="217579594"/>
              </p:ext>
            </p:extLst>
          </p:nvPr>
        </p:nvGraphicFramePr>
        <p:xfrm>
          <a:off x="336549" y="1186285"/>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偽装広告</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テキスト ボックス 5">
            <a:extLst>
              <a:ext uri="{FF2B5EF4-FFF2-40B4-BE49-F238E27FC236}">
                <a16:creationId xmlns:a16="http://schemas.microsoft.com/office/drawing/2014/main" id="{6A28BAD3-5345-09A2-DF07-61CD9E2E422D}"/>
              </a:ext>
            </a:extLst>
          </p:cNvPr>
          <p:cNvSpPr txBox="1"/>
          <p:nvPr/>
        </p:nvSpPr>
        <p:spPr>
          <a:xfrm>
            <a:off x="383450" y="1618285"/>
            <a:ext cx="4152038" cy="1202422"/>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フリーソフトなどのダウンロードサイトで、</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「ダウンロードボタン」らしきものが複数用意されているパターンです。</a:t>
            </a:r>
          </a:p>
        </p:txBody>
      </p:sp>
      <p:grpSp>
        <p:nvGrpSpPr>
          <p:cNvPr id="17" name="グループ化 16">
            <a:extLst>
              <a:ext uri="{FF2B5EF4-FFF2-40B4-BE49-F238E27FC236}">
                <a16:creationId xmlns:a16="http://schemas.microsoft.com/office/drawing/2014/main" id="{783F629D-4C3C-8D08-CA1A-A4EFFEA02091}"/>
              </a:ext>
            </a:extLst>
          </p:cNvPr>
          <p:cNvGrpSpPr/>
          <p:nvPr/>
        </p:nvGrpSpPr>
        <p:grpSpPr>
          <a:xfrm>
            <a:off x="459650" y="3427178"/>
            <a:ext cx="8129056" cy="1434542"/>
            <a:chOff x="459650" y="3427178"/>
            <a:chExt cx="8129056" cy="1434542"/>
          </a:xfrm>
        </p:grpSpPr>
        <p:sp>
          <p:nvSpPr>
            <p:cNvPr id="11" name="テキスト ボックス 10">
              <a:extLst>
                <a:ext uri="{FF2B5EF4-FFF2-40B4-BE49-F238E27FC236}">
                  <a16:creationId xmlns:a16="http://schemas.microsoft.com/office/drawing/2014/main" id="{17FF9D6D-3B2D-67DB-8AFA-CA274310A287}"/>
                </a:ext>
              </a:extLst>
            </p:cNvPr>
            <p:cNvSpPr txBox="1"/>
            <p:nvPr/>
          </p:nvSpPr>
          <p:spPr>
            <a:xfrm>
              <a:off x="702049" y="3582752"/>
              <a:ext cx="7886657" cy="1278968"/>
            </a:xfrm>
            <a:prstGeom prst="rect">
              <a:avLst/>
            </a:prstGeom>
            <a:noFill/>
            <a:ln w="15875">
              <a:solidFill>
                <a:srgbClr val="F08761"/>
              </a:solidFill>
            </a:ln>
          </p:spPr>
          <p:txBody>
            <a:bodyPr wrap="square" lIns="144000" tIns="180000" rIns="144000" bIns="108000">
              <a:spAutoFit/>
            </a:bodyPr>
            <a:lstStyle/>
            <a:p>
              <a:pPr marL="285750" indent="-285750" algn="just">
                <a:lnSpc>
                  <a:spcPts val="2500"/>
                </a:lnSpc>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本物のダウンロードボタン以外は、クリックすると広告が表示される偽装広告</a:t>
              </a:r>
            </a:p>
            <a:p>
              <a:pPr marL="285750" indent="-285750" algn="just">
                <a:lnSpc>
                  <a:spcPts val="2500"/>
                </a:lnSpc>
                <a:spcBef>
                  <a:spcPts val="600"/>
                </a:spcBef>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悪質な場合は、マルウェア</a:t>
              </a:r>
              <a:r>
                <a:rPr lang="ja-JP" altLang="en-US" sz="1600" baseline="30000" dirty="0">
                  <a:latin typeface="BIZ UDPゴシック" panose="020B0400000000000000" pitchFamily="50" charset="-128"/>
                  <a:ea typeface="BIZ UDPゴシック" panose="020B0400000000000000" pitchFamily="50" charset="-128"/>
                </a:rPr>
                <a:t>（</a:t>
              </a:r>
              <a:r>
                <a:rPr lang="en-US" altLang="ja-JP" sz="1600" baseline="30000" dirty="0">
                  <a:latin typeface="BIZ UDPゴシック" panose="020B0400000000000000" pitchFamily="50" charset="-128"/>
                  <a:ea typeface="BIZ UDPゴシック" panose="020B0400000000000000" pitchFamily="50" charset="-128"/>
                </a:rPr>
                <a:t>※1</a:t>
              </a:r>
              <a:r>
                <a:rPr lang="ja-JP" altLang="en-US" sz="1600" baseline="300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が仕込まれていたり、</a:t>
              </a:r>
              <a:r>
                <a:rPr lang="ja-JP" altLang="en-US" sz="1600" spc="-50" dirty="0">
                  <a:latin typeface="BIZ UDPゴシック" panose="020B0400000000000000" pitchFamily="50" charset="-128"/>
                  <a:ea typeface="BIZ UDPゴシック" panose="020B0400000000000000" pitchFamily="50" charset="-128"/>
                </a:rPr>
                <a:t>フィッシングサイト</a:t>
              </a:r>
              <a:r>
                <a:rPr lang="ja-JP" altLang="en-US" sz="1600" spc="-50" baseline="30000" dirty="0">
                  <a:latin typeface="BIZ UDPゴシック" panose="020B0400000000000000" pitchFamily="50" charset="-128"/>
                  <a:ea typeface="BIZ UDPゴシック" panose="020B0400000000000000" pitchFamily="50" charset="-128"/>
                </a:rPr>
                <a:t>（</a:t>
              </a:r>
              <a:r>
                <a:rPr lang="en-US" altLang="ja-JP" sz="1600" spc="-50" baseline="30000" dirty="0">
                  <a:latin typeface="BIZ UDPゴシック" panose="020B0400000000000000" pitchFamily="50" charset="-128"/>
                  <a:ea typeface="BIZ UDPゴシック" panose="020B0400000000000000" pitchFamily="50" charset="-128"/>
                </a:rPr>
                <a:t>※2</a:t>
              </a:r>
              <a:r>
                <a:rPr lang="ja-JP" altLang="en-US" sz="1600" spc="-50" baseline="30000" dirty="0">
                  <a:latin typeface="BIZ UDPゴシック" panose="020B0400000000000000" pitchFamily="50" charset="-128"/>
                  <a:ea typeface="BIZ UDPゴシック" panose="020B0400000000000000" pitchFamily="50" charset="-128"/>
                </a:rPr>
                <a:t>）</a:t>
              </a:r>
              <a:r>
                <a:rPr lang="ja-JP" altLang="en-US" sz="1600" spc="-50" dirty="0">
                  <a:latin typeface="BIZ UDPゴシック" panose="020B0400000000000000" pitchFamily="50" charset="-128"/>
                  <a:ea typeface="BIZ UDPゴシック" panose="020B0400000000000000" pitchFamily="50" charset="-128"/>
                </a:rPr>
                <a:t>に誘導</a:t>
              </a:r>
              <a:br>
                <a:rPr lang="en-US" altLang="ja-JP" sz="1600" spc="-50" dirty="0">
                  <a:latin typeface="BIZ UDPゴシック" panose="020B0400000000000000" pitchFamily="50" charset="-128"/>
                  <a:ea typeface="BIZ UDPゴシック" panose="020B0400000000000000" pitchFamily="50" charset="-128"/>
                </a:rPr>
              </a:br>
              <a:r>
                <a:rPr lang="ja-JP" altLang="en-US" sz="1600" spc="-50" dirty="0">
                  <a:latin typeface="BIZ UDPゴシック" panose="020B0400000000000000" pitchFamily="50" charset="-128"/>
                  <a:ea typeface="BIZ UDPゴシック" panose="020B0400000000000000" pitchFamily="50" charset="-128"/>
                </a:rPr>
                <a:t>されたりするケースもある　</a:t>
              </a:r>
            </a:p>
          </p:txBody>
        </p:sp>
        <p:grpSp>
          <p:nvGrpSpPr>
            <p:cNvPr id="12" name="グループ化 11">
              <a:extLst>
                <a:ext uri="{FF2B5EF4-FFF2-40B4-BE49-F238E27FC236}">
                  <a16:creationId xmlns:a16="http://schemas.microsoft.com/office/drawing/2014/main" id="{390EA52F-5816-797E-BC13-2E1FF26E6AE3}"/>
                </a:ext>
              </a:extLst>
            </p:cNvPr>
            <p:cNvGrpSpPr/>
            <p:nvPr/>
          </p:nvGrpSpPr>
          <p:grpSpPr>
            <a:xfrm>
              <a:off x="459650" y="3427178"/>
              <a:ext cx="540000" cy="288000"/>
              <a:chOff x="431075" y="4337754"/>
              <a:chExt cx="540000" cy="288000"/>
            </a:xfrm>
          </p:grpSpPr>
          <p:sp>
            <p:nvSpPr>
              <p:cNvPr id="13" name="四角形: 角を丸くする 12">
                <a:extLst>
                  <a:ext uri="{FF2B5EF4-FFF2-40B4-BE49-F238E27FC236}">
                    <a16:creationId xmlns:a16="http://schemas.microsoft.com/office/drawing/2014/main" id="{954069B8-0B68-813C-4754-794DC50DBABC}"/>
                  </a:ext>
                </a:extLst>
              </p:cNvPr>
              <p:cNvSpPr/>
              <p:nvPr/>
            </p:nvSpPr>
            <p:spPr>
              <a:xfrm>
                <a:off x="431075" y="4337754"/>
                <a:ext cx="540000" cy="288000"/>
              </a:xfrm>
              <a:prstGeom prst="roundRect">
                <a:avLst>
                  <a:gd name="adj" fmla="val 50000"/>
                </a:avLst>
              </a:prstGeom>
              <a:solidFill>
                <a:srgbClr val="F08761"/>
              </a:solidFill>
              <a:ln>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492680E-415B-EDC6-1872-E8D1902C8DED}"/>
                  </a:ext>
                </a:extLst>
              </p:cNvPr>
              <p:cNvSpPr txBox="1"/>
              <p:nvPr/>
            </p:nvSpPr>
            <p:spPr>
              <a:xfrm>
                <a:off x="546559" y="4363453"/>
                <a:ext cx="309032" cy="236603"/>
              </a:xfrm>
              <a:prstGeom prst="rect">
                <a:avLst/>
              </a:prstGeom>
              <a:noFill/>
            </p:spPr>
            <p:txBody>
              <a:bodyPr wrap="square" lIns="0" tIns="0" rIns="0" bIns="0" rtlCol="0">
                <a:spAutoFit/>
              </a:bodyPr>
              <a:lstStyle/>
              <a:p>
                <a:pPr algn="ctr">
                  <a:lnSpc>
                    <a:spcPts val="2100"/>
                  </a:lnSpc>
                </a:pPr>
                <a:r>
                  <a:rPr kumimoji="1" lang="ja-JP" altLang="en-US" sz="1600" dirty="0">
                    <a:solidFill>
                      <a:schemeClr val="bg1"/>
                    </a:solidFill>
                    <a:latin typeface="HGPｺﾞｼｯｸE" panose="020B0900000000000000" pitchFamily="50" charset="-128"/>
                    <a:ea typeface="HGPｺﾞｼｯｸE" panose="020B0900000000000000" pitchFamily="50" charset="-128"/>
                  </a:rPr>
                  <a:t>例</a:t>
                </a:r>
              </a:p>
            </p:txBody>
          </p:sp>
        </p:grpSp>
      </p:grpSp>
      <p:grpSp>
        <p:nvGrpSpPr>
          <p:cNvPr id="10" name="グループ化 9">
            <a:extLst>
              <a:ext uri="{FF2B5EF4-FFF2-40B4-BE49-F238E27FC236}">
                <a16:creationId xmlns:a16="http://schemas.microsoft.com/office/drawing/2014/main" id="{F8F955C0-8E43-33FB-B88A-78D9F01298F7}"/>
              </a:ext>
            </a:extLst>
          </p:cNvPr>
          <p:cNvGrpSpPr/>
          <p:nvPr/>
        </p:nvGrpSpPr>
        <p:grpSpPr>
          <a:xfrm>
            <a:off x="555296" y="5051446"/>
            <a:ext cx="8033410" cy="1368000"/>
            <a:chOff x="555296" y="5051446"/>
            <a:chExt cx="8033410" cy="1368000"/>
          </a:xfrm>
        </p:grpSpPr>
        <p:sp>
          <p:nvSpPr>
            <p:cNvPr id="36" name="角丸四角形 8">
              <a:extLst>
                <a:ext uri="{FF2B5EF4-FFF2-40B4-BE49-F238E27FC236}">
                  <a16:creationId xmlns:a16="http://schemas.microsoft.com/office/drawing/2014/main" id="{138347C7-4C97-76CA-2543-3240A76A4160}"/>
                </a:ext>
              </a:extLst>
            </p:cNvPr>
            <p:cNvSpPr/>
            <p:nvPr/>
          </p:nvSpPr>
          <p:spPr bwMode="auto">
            <a:xfrm rot="10800000" flipH="1" flipV="1">
              <a:off x="555296" y="5051446"/>
              <a:ext cx="8033410" cy="1368000"/>
            </a:xfrm>
            <a:prstGeom prst="roundRect">
              <a:avLst>
                <a:gd name="adj" fmla="val 5695"/>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grpSp>
          <p:nvGrpSpPr>
            <p:cNvPr id="39" name="グループ化 38">
              <a:extLst>
                <a:ext uri="{FF2B5EF4-FFF2-40B4-BE49-F238E27FC236}">
                  <a16:creationId xmlns:a16="http://schemas.microsoft.com/office/drawing/2014/main" id="{1DD2E44B-EA27-E36B-3734-E6FD9B28C6CA}"/>
                </a:ext>
              </a:extLst>
            </p:cNvPr>
            <p:cNvGrpSpPr/>
            <p:nvPr/>
          </p:nvGrpSpPr>
          <p:grpSpPr>
            <a:xfrm>
              <a:off x="778367" y="5159446"/>
              <a:ext cx="7587269" cy="1227248"/>
              <a:chOff x="778367" y="5094075"/>
              <a:chExt cx="7587269" cy="1368359"/>
            </a:xfrm>
          </p:grpSpPr>
          <p:sp>
            <p:nvSpPr>
              <p:cNvPr id="37" name="テキスト ボックス 36">
                <a:extLst>
                  <a:ext uri="{FF2B5EF4-FFF2-40B4-BE49-F238E27FC236}">
                    <a16:creationId xmlns:a16="http://schemas.microsoft.com/office/drawing/2014/main" id="{654CB10E-E431-B761-EB8A-3BE9EA7C97DE}"/>
                  </a:ext>
                </a:extLst>
              </p:cNvPr>
              <p:cNvSpPr txBox="1"/>
              <p:nvPr/>
            </p:nvSpPr>
            <p:spPr>
              <a:xfrm>
                <a:off x="778367" y="5094075"/>
                <a:ext cx="7587269" cy="498845"/>
              </a:xfrm>
              <a:prstGeom prst="rect">
                <a:avLst/>
              </a:prstGeom>
              <a:noFill/>
            </p:spPr>
            <p:txBody>
              <a:bodyPr wrap="square" lIns="36000" tIns="36000" rIns="36000" bIns="36000">
                <a:spAutoFit/>
              </a:bodyPr>
              <a:lstStyle>
                <a:defPPr>
                  <a:defRPr lang="en-US"/>
                </a:defPPr>
                <a:lvl1pPr algn="just">
                  <a:lnSpc>
                    <a:spcPts val="1200"/>
                  </a:lnSpc>
                  <a:defRPr sz="850" b="1" i="0" u="none" strike="noStrike" baseline="0">
                    <a:latin typeface="BIZ UDPゴシック" panose="020B0400000000000000" pitchFamily="50" charset="-128"/>
                    <a:ea typeface="BIZ UDPゴシック" panose="020B0400000000000000" pitchFamily="50" charset="-128"/>
                  </a:defRPr>
                </a:lvl1pPr>
              </a:lstStyle>
              <a:p>
                <a:pPr>
                  <a:lnSpc>
                    <a:spcPts val="1800"/>
                  </a:lnSpc>
                </a:pPr>
                <a:r>
                  <a:rPr lang="ja-JP" altLang="en-US" sz="1200" dirty="0"/>
                  <a:t>（</a:t>
                </a:r>
                <a:r>
                  <a:rPr lang="en-US" altLang="ja-JP" sz="1200" dirty="0"/>
                  <a:t>※1</a:t>
                </a:r>
                <a:r>
                  <a:rPr lang="ja-JP" altLang="en-US" sz="1200" dirty="0"/>
                  <a:t>）「マルウェア」とは</a:t>
                </a:r>
              </a:p>
              <a:p>
                <a:pPr>
                  <a:lnSpc>
                    <a:spcPts val="1800"/>
                  </a:lnSpc>
                </a:pPr>
                <a:r>
                  <a:rPr lang="ja-JP" altLang="en-US" sz="1200" b="0" dirty="0"/>
                  <a:t>コンピューターやその利用者に被害をもたらすことを目的とした、悪意のあるソフトウェア。</a:t>
                </a:r>
              </a:p>
            </p:txBody>
          </p:sp>
          <p:sp>
            <p:nvSpPr>
              <p:cNvPr id="38" name="テキスト ボックス 37">
                <a:extLst>
                  <a:ext uri="{FF2B5EF4-FFF2-40B4-BE49-F238E27FC236}">
                    <a16:creationId xmlns:a16="http://schemas.microsoft.com/office/drawing/2014/main" id="{B0109D2B-9DD2-C12C-390A-7B702E5F6A85}"/>
                  </a:ext>
                </a:extLst>
              </p:cNvPr>
              <p:cNvSpPr txBox="1"/>
              <p:nvPr/>
            </p:nvSpPr>
            <p:spPr>
              <a:xfrm>
                <a:off x="778367" y="5648856"/>
                <a:ext cx="7587269" cy="813578"/>
              </a:xfrm>
              <a:prstGeom prst="rect">
                <a:avLst/>
              </a:prstGeom>
              <a:noFill/>
            </p:spPr>
            <p:txBody>
              <a:bodyPr wrap="square" lIns="36000" tIns="36000" rIns="36000" bIns="36000">
                <a:spAutoFit/>
              </a:bodyPr>
              <a:lstStyle>
                <a:defPPr>
                  <a:defRPr lang="en-US"/>
                </a:defPPr>
                <a:lvl1pPr algn="just">
                  <a:lnSpc>
                    <a:spcPts val="1200"/>
                  </a:lnSpc>
                  <a:defRPr sz="850" b="1" i="0" u="none" strike="noStrike" baseline="0">
                    <a:latin typeface="BIZ UDPゴシック" panose="020B0400000000000000" pitchFamily="50" charset="-128"/>
                    <a:ea typeface="BIZ UDPゴシック" panose="020B0400000000000000" pitchFamily="50" charset="-128"/>
                  </a:defRPr>
                </a:lvl1pPr>
              </a:lstStyle>
              <a:p>
                <a:pPr>
                  <a:lnSpc>
                    <a:spcPts val="1800"/>
                  </a:lnSpc>
                </a:pPr>
                <a:r>
                  <a:rPr lang="ja-JP" altLang="en-US" sz="1200" dirty="0"/>
                  <a:t>（</a:t>
                </a:r>
                <a:r>
                  <a:rPr lang="en-US" altLang="ja-JP" sz="1200" dirty="0"/>
                  <a:t>※2</a:t>
                </a:r>
                <a:r>
                  <a:rPr lang="ja-JP" altLang="en-US" sz="1200" dirty="0"/>
                  <a:t>）「フィッシングサイト」とは</a:t>
                </a:r>
              </a:p>
              <a:p>
                <a:pPr>
                  <a:lnSpc>
                    <a:spcPts val="1800"/>
                  </a:lnSpc>
                </a:pPr>
                <a:r>
                  <a:rPr lang="ja-JP" altLang="en-US" sz="1200" b="0" dirty="0"/>
                  <a:t>実在の宅配業者や金融機関、ショッピングサイトなどを装った偽のサイト。アカウント・</a:t>
                </a:r>
                <a:r>
                  <a:rPr lang="en-US" altLang="ja-JP" sz="1200" b="0" dirty="0"/>
                  <a:t>ID</a:t>
                </a:r>
                <a:r>
                  <a:rPr lang="ja-JP" altLang="en-US" sz="1200" b="0" dirty="0"/>
                  <a:t>やパスワード、クレジットカード番号などの個人情報を入力するとだまし取られ、悪用される危険性がある。</a:t>
                </a:r>
              </a:p>
            </p:txBody>
          </p:sp>
        </p:grpSp>
      </p:grpSp>
      <p:pic>
        <p:nvPicPr>
          <p:cNvPr id="5" name="図 4" descr="グラフィカル ユーザー インターフェイス, Web サイト&#10;&#10;自動的に生成された説明">
            <a:extLst>
              <a:ext uri="{FF2B5EF4-FFF2-40B4-BE49-F238E27FC236}">
                <a16:creationId xmlns:a16="http://schemas.microsoft.com/office/drawing/2014/main" id="{774B5F86-7DEC-551E-A845-06F795E6131B}"/>
              </a:ext>
            </a:extLst>
          </p:cNvPr>
          <p:cNvPicPr>
            <a:picLocks noChangeAspect="1"/>
          </p:cNvPicPr>
          <p:nvPr/>
        </p:nvPicPr>
        <p:blipFill rotWithShape="1">
          <a:blip r:embed="rId2">
            <a:extLst>
              <a:ext uri="{28A0092B-C50C-407E-A947-70E740481C1C}">
                <a14:useLocalDpi xmlns:a14="http://schemas.microsoft.com/office/drawing/2010/main" val="0"/>
              </a:ext>
            </a:extLst>
          </a:blip>
          <a:srcRect l="5024" t="23080" r="6126" b="23079"/>
          <a:stretch/>
        </p:blipFill>
        <p:spPr>
          <a:xfrm>
            <a:off x="4898522" y="1151660"/>
            <a:ext cx="3744633" cy="2353972"/>
          </a:xfrm>
          <a:prstGeom prst="rect">
            <a:avLst/>
          </a:prstGeom>
        </p:spPr>
      </p:pic>
      <p:graphicFrame>
        <p:nvGraphicFramePr>
          <p:cNvPr id="3" name="表 2">
            <a:extLst>
              <a:ext uri="{FF2B5EF4-FFF2-40B4-BE49-F238E27FC236}">
                <a16:creationId xmlns:a16="http://schemas.microsoft.com/office/drawing/2014/main" id="{730562CA-9B55-7228-EB03-640B960A2DBA}"/>
              </a:ext>
            </a:extLst>
          </p:cNvPr>
          <p:cNvGraphicFramePr>
            <a:graphicFrameLocks noGrp="1"/>
          </p:cNvGraphicFramePr>
          <p:nvPr>
            <p:extLst>
              <p:ext uri="{D42A27DB-BD31-4B8C-83A1-F6EECF244321}">
                <p14:modId xmlns:p14="http://schemas.microsoft.com/office/powerpoint/2010/main" val="1930784795"/>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16716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1E06D-D0BB-0B5B-41EB-DB6B89D4DF2A}"/>
            </a:ext>
          </a:extLst>
        </p:cNvPr>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9CAC7B52-DB05-3A97-90CB-5FFEEEA98134}"/>
              </a:ext>
            </a:extLst>
          </p:cNvPr>
          <p:cNvGraphicFramePr>
            <a:graphicFrameLocks noGrp="1"/>
          </p:cNvGraphicFramePr>
          <p:nvPr>
            <p:extLst>
              <p:ext uri="{D42A27DB-BD31-4B8C-83A1-F6EECF244321}">
                <p14:modId xmlns:p14="http://schemas.microsoft.com/office/powerpoint/2010/main" val="3799859930"/>
              </p:ext>
            </p:extLst>
          </p:nvPr>
        </p:nvGraphicFramePr>
        <p:xfrm>
          <a:off x="336549" y="1186285"/>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誤認させる広告</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5" name="図 4" descr="グラフィカル ユーザー インターフェイス, アプリケーション&#10;&#10;自動的に生成された説明">
            <a:extLst>
              <a:ext uri="{FF2B5EF4-FFF2-40B4-BE49-F238E27FC236}">
                <a16:creationId xmlns:a16="http://schemas.microsoft.com/office/drawing/2014/main" id="{C4BB3D64-D2B2-0274-4700-FF3B2D5591B7}"/>
              </a:ext>
            </a:extLst>
          </p:cNvPr>
          <p:cNvPicPr>
            <a:picLocks noChangeAspect="1"/>
          </p:cNvPicPr>
          <p:nvPr/>
        </p:nvPicPr>
        <p:blipFill rotWithShape="1">
          <a:blip r:embed="rId2">
            <a:extLst>
              <a:ext uri="{28A0092B-C50C-407E-A947-70E740481C1C}">
                <a14:useLocalDpi xmlns:a14="http://schemas.microsoft.com/office/drawing/2010/main" val="0"/>
              </a:ext>
            </a:extLst>
          </a:blip>
          <a:srcRect l="23855" t="6589" r="24210" b="6589"/>
          <a:stretch/>
        </p:blipFill>
        <p:spPr>
          <a:xfrm>
            <a:off x="6314261" y="1153732"/>
            <a:ext cx="2289853" cy="3971126"/>
          </a:xfrm>
          <a:prstGeom prst="rect">
            <a:avLst/>
          </a:prstGeom>
        </p:spPr>
      </p:pic>
      <p:sp>
        <p:nvSpPr>
          <p:cNvPr id="14" name="角丸四角形 8">
            <a:extLst>
              <a:ext uri="{FF2B5EF4-FFF2-40B4-BE49-F238E27FC236}">
                <a16:creationId xmlns:a16="http://schemas.microsoft.com/office/drawing/2014/main" id="{3A3317AC-1065-2B87-A40B-021D815A7B78}"/>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ED0C7A7C-254F-9102-DBB1-124478FC0A8D}"/>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ほかにもある、問題のある通販サイトや広告でのトラブル</a:t>
            </a:r>
          </a:p>
        </p:txBody>
      </p:sp>
      <p:sp>
        <p:nvSpPr>
          <p:cNvPr id="6" name="テキスト ボックス 5">
            <a:extLst>
              <a:ext uri="{FF2B5EF4-FFF2-40B4-BE49-F238E27FC236}">
                <a16:creationId xmlns:a16="http://schemas.microsoft.com/office/drawing/2014/main" id="{44977CF2-D1AB-0F98-1EEF-86C37822C4B2}"/>
              </a:ext>
            </a:extLst>
          </p:cNvPr>
          <p:cNvSpPr txBox="1"/>
          <p:nvPr/>
        </p:nvSpPr>
        <p:spPr>
          <a:xfrm>
            <a:off x="383450" y="1618285"/>
            <a:ext cx="5524190" cy="1202422"/>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ウソや大げさな表示などで消費者をだますような広告</a:t>
            </a:r>
            <a:r>
              <a:rPr lang="ja-JP" altLang="en-US" spc="30" dirty="0">
                <a:latin typeface="BIZ UDPゴシック" panose="020B0400000000000000" pitchFamily="50" charset="-128"/>
                <a:ea typeface="BIZ UDPゴシック" panose="020B0400000000000000" pitchFamily="50" charset="-128"/>
              </a:rPr>
              <a:t>や、</a:t>
            </a:r>
            <a:r>
              <a:rPr lang="ja-JP" altLang="en-US" spc="10" dirty="0">
                <a:latin typeface="BIZ UDPゴシック" panose="020B0400000000000000" pitchFamily="50" charset="-128"/>
                <a:ea typeface="BIZ UDPゴシック" panose="020B0400000000000000" pitchFamily="50" charset="-128"/>
              </a:rPr>
              <a:t>そもそも宣伝であることを隠して行われる広告</a:t>
            </a:r>
            <a:br>
              <a:rPr lang="en-US" altLang="ja-JP" spc="10" dirty="0">
                <a:latin typeface="BIZ UDPゴシック" panose="020B0400000000000000" pitchFamily="50" charset="-128"/>
                <a:ea typeface="BIZ UDPゴシック" panose="020B0400000000000000" pitchFamily="50" charset="-128"/>
              </a:rPr>
            </a:br>
            <a:r>
              <a:rPr lang="ja-JP" altLang="en-US" spc="10" dirty="0">
                <a:latin typeface="BIZ UDPゴシック" panose="020B0400000000000000" pitchFamily="50" charset="-128"/>
                <a:ea typeface="BIZ UDPゴシック" panose="020B0400000000000000" pitchFamily="50" charset="-128"/>
              </a:rPr>
              <a:t>（ステマ</a:t>
            </a:r>
            <a:r>
              <a:rPr lang="ja-JP" altLang="en-US" spc="10" baseline="30000" dirty="0">
                <a:latin typeface="BIZ UDPゴシック" panose="020B0400000000000000" pitchFamily="50" charset="-128"/>
                <a:ea typeface="BIZ UDPゴシック" panose="020B0400000000000000" pitchFamily="50" charset="-128"/>
              </a:rPr>
              <a:t>（</a:t>
            </a:r>
            <a:r>
              <a:rPr lang="en-US" altLang="ja-JP" spc="10" baseline="30000" dirty="0">
                <a:latin typeface="BIZ UDPゴシック" panose="020B0400000000000000" pitchFamily="50" charset="-128"/>
                <a:ea typeface="BIZ UDPゴシック" panose="020B0400000000000000" pitchFamily="50" charset="-128"/>
              </a:rPr>
              <a:t>※</a:t>
            </a:r>
            <a:r>
              <a:rPr lang="ja-JP" altLang="en-US" spc="10" baseline="30000" dirty="0">
                <a:latin typeface="BIZ UDPゴシック" panose="020B0400000000000000" pitchFamily="50" charset="-128"/>
                <a:ea typeface="BIZ UDPゴシック" panose="020B0400000000000000" pitchFamily="50" charset="-128"/>
              </a:rPr>
              <a:t>）</a:t>
            </a:r>
            <a:r>
              <a:rPr lang="ja-JP" altLang="en-US" spc="10" dirty="0">
                <a:latin typeface="BIZ UDPゴシック" panose="020B0400000000000000" pitchFamily="50" charset="-128"/>
                <a:ea typeface="BIZ UDPゴシック" panose="020B0400000000000000" pitchFamily="50" charset="-128"/>
              </a:rPr>
              <a:t>）などです。</a:t>
            </a:r>
          </a:p>
        </p:txBody>
      </p:sp>
      <p:grpSp>
        <p:nvGrpSpPr>
          <p:cNvPr id="18" name="グループ化 17">
            <a:extLst>
              <a:ext uri="{FF2B5EF4-FFF2-40B4-BE49-F238E27FC236}">
                <a16:creationId xmlns:a16="http://schemas.microsoft.com/office/drawing/2014/main" id="{2275954D-8D89-78CE-77DD-7845E5B1A69F}"/>
              </a:ext>
            </a:extLst>
          </p:cNvPr>
          <p:cNvGrpSpPr/>
          <p:nvPr/>
        </p:nvGrpSpPr>
        <p:grpSpPr>
          <a:xfrm>
            <a:off x="459650" y="2957278"/>
            <a:ext cx="5576774" cy="2075743"/>
            <a:chOff x="459650" y="2957278"/>
            <a:chExt cx="5576774" cy="2075743"/>
          </a:xfrm>
        </p:grpSpPr>
        <p:sp>
          <p:nvSpPr>
            <p:cNvPr id="11" name="テキスト ボックス 10">
              <a:extLst>
                <a:ext uri="{FF2B5EF4-FFF2-40B4-BE49-F238E27FC236}">
                  <a16:creationId xmlns:a16="http://schemas.microsoft.com/office/drawing/2014/main" id="{32192A9E-4DEC-6078-2582-0EE89FEBC899}"/>
                </a:ext>
              </a:extLst>
            </p:cNvPr>
            <p:cNvSpPr txBox="1"/>
            <p:nvPr/>
          </p:nvSpPr>
          <p:spPr>
            <a:xfrm>
              <a:off x="702049" y="3112852"/>
              <a:ext cx="5334375" cy="1920169"/>
            </a:xfrm>
            <a:prstGeom prst="rect">
              <a:avLst/>
            </a:prstGeom>
            <a:noFill/>
            <a:ln w="15875">
              <a:solidFill>
                <a:srgbClr val="F08761"/>
              </a:solidFill>
            </a:ln>
          </p:spPr>
          <p:txBody>
            <a:bodyPr wrap="square" lIns="144000" tIns="180000" rIns="144000" bIns="108000">
              <a:spAutoFit/>
            </a:bodyPr>
            <a:lstStyle/>
            <a:p>
              <a:pPr marL="285750" indent="-285750" algn="just">
                <a:lnSpc>
                  <a:spcPts val="2500"/>
                </a:lnSpc>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企業が芸能人やインフルエンサーに報酬を支払い、</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広告であることを隠しながら好意的な商品レビューを投稿させる（ステマ</a:t>
              </a:r>
              <a:r>
                <a:rPr lang="ja-JP" altLang="en-US" sz="1600" baseline="30000" dirty="0">
                  <a:latin typeface="BIZ UDPゴシック" panose="020B0400000000000000" pitchFamily="50" charset="-128"/>
                  <a:ea typeface="BIZ UDPゴシック" panose="020B0400000000000000" pitchFamily="50" charset="-128"/>
                </a:rPr>
                <a:t>（</a:t>
              </a:r>
              <a:r>
                <a:rPr lang="en-US" altLang="ja-JP" sz="1600" baseline="30000" dirty="0">
                  <a:latin typeface="BIZ UDPゴシック" panose="020B0400000000000000" pitchFamily="50" charset="-128"/>
                  <a:ea typeface="BIZ UDPゴシック" panose="020B0400000000000000" pitchFamily="50" charset="-128"/>
                </a:rPr>
                <a:t>※</a:t>
              </a:r>
              <a:r>
                <a:rPr lang="ja-JP" altLang="en-US" sz="1600" baseline="300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a:t>
              </a:r>
            </a:p>
            <a:p>
              <a:pPr marL="285750" indent="-285750" algn="just">
                <a:lnSpc>
                  <a:spcPts val="2500"/>
                </a:lnSpc>
                <a:spcBef>
                  <a:spcPts val="600"/>
                </a:spcBef>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クチコミサイトに偽のクチコミを投稿する（なりすまし）</a:t>
              </a:r>
              <a:r>
                <a:rPr lang="en-US" altLang="ja-JP" sz="160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　　等</a:t>
              </a:r>
            </a:p>
          </p:txBody>
        </p:sp>
        <p:grpSp>
          <p:nvGrpSpPr>
            <p:cNvPr id="12" name="グループ化 11">
              <a:extLst>
                <a:ext uri="{FF2B5EF4-FFF2-40B4-BE49-F238E27FC236}">
                  <a16:creationId xmlns:a16="http://schemas.microsoft.com/office/drawing/2014/main" id="{7940C0A9-7F30-A2CF-CBA8-D549AE2CD4AE}"/>
                </a:ext>
              </a:extLst>
            </p:cNvPr>
            <p:cNvGrpSpPr/>
            <p:nvPr/>
          </p:nvGrpSpPr>
          <p:grpSpPr>
            <a:xfrm>
              <a:off x="459650" y="2957278"/>
              <a:ext cx="540000" cy="288000"/>
              <a:chOff x="431075" y="4337754"/>
              <a:chExt cx="540000" cy="288000"/>
            </a:xfrm>
          </p:grpSpPr>
          <p:sp>
            <p:nvSpPr>
              <p:cNvPr id="13" name="四角形: 角を丸くする 12">
                <a:extLst>
                  <a:ext uri="{FF2B5EF4-FFF2-40B4-BE49-F238E27FC236}">
                    <a16:creationId xmlns:a16="http://schemas.microsoft.com/office/drawing/2014/main" id="{D703198E-1364-B712-9F1C-2B29FFBEB08C}"/>
                  </a:ext>
                </a:extLst>
              </p:cNvPr>
              <p:cNvSpPr/>
              <p:nvPr/>
            </p:nvSpPr>
            <p:spPr>
              <a:xfrm>
                <a:off x="431075" y="4337754"/>
                <a:ext cx="540000" cy="288000"/>
              </a:xfrm>
              <a:prstGeom prst="roundRect">
                <a:avLst>
                  <a:gd name="adj" fmla="val 50000"/>
                </a:avLst>
              </a:prstGeom>
              <a:solidFill>
                <a:srgbClr val="F08761"/>
              </a:solidFill>
              <a:ln>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6D599FA-FE67-6F78-5533-C565983FD9AD}"/>
                  </a:ext>
                </a:extLst>
              </p:cNvPr>
              <p:cNvSpPr txBox="1"/>
              <p:nvPr/>
            </p:nvSpPr>
            <p:spPr>
              <a:xfrm>
                <a:off x="546559" y="4363453"/>
                <a:ext cx="309032" cy="236603"/>
              </a:xfrm>
              <a:prstGeom prst="rect">
                <a:avLst/>
              </a:prstGeom>
              <a:noFill/>
            </p:spPr>
            <p:txBody>
              <a:bodyPr wrap="square" lIns="0" tIns="0" rIns="0" bIns="0" rtlCol="0">
                <a:spAutoFit/>
              </a:bodyPr>
              <a:lstStyle/>
              <a:p>
                <a:pPr algn="ctr">
                  <a:lnSpc>
                    <a:spcPts val="2100"/>
                  </a:lnSpc>
                </a:pPr>
                <a:r>
                  <a:rPr kumimoji="1" lang="ja-JP" altLang="en-US" sz="1600" dirty="0">
                    <a:solidFill>
                      <a:schemeClr val="bg1"/>
                    </a:solidFill>
                    <a:latin typeface="HGPｺﾞｼｯｸE" panose="020B0900000000000000" pitchFamily="50" charset="-128"/>
                    <a:ea typeface="HGPｺﾞｼｯｸE" panose="020B0900000000000000" pitchFamily="50" charset="-128"/>
                  </a:rPr>
                  <a:t>例</a:t>
                </a:r>
              </a:p>
            </p:txBody>
          </p:sp>
        </p:grpSp>
      </p:grpSp>
      <p:grpSp>
        <p:nvGrpSpPr>
          <p:cNvPr id="19" name="グループ化 18">
            <a:extLst>
              <a:ext uri="{FF2B5EF4-FFF2-40B4-BE49-F238E27FC236}">
                <a16:creationId xmlns:a16="http://schemas.microsoft.com/office/drawing/2014/main" id="{8964021A-EAE5-EFDD-E83C-01138946909E}"/>
              </a:ext>
            </a:extLst>
          </p:cNvPr>
          <p:cNvGrpSpPr/>
          <p:nvPr/>
        </p:nvGrpSpPr>
        <p:grpSpPr>
          <a:xfrm>
            <a:off x="555296" y="5340976"/>
            <a:ext cx="8033410" cy="1008000"/>
            <a:chOff x="555296" y="5279332"/>
            <a:chExt cx="8033410" cy="1008000"/>
          </a:xfrm>
        </p:grpSpPr>
        <p:sp>
          <p:nvSpPr>
            <p:cNvPr id="36" name="角丸四角形 8">
              <a:extLst>
                <a:ext uri="{FF2B5EF4-FFF2-40B4-BE49-F238E27FC236}">
                  <a16:creationId xmlns:a16="http://schemas.microsoft.com/office/drawing/2014/main" id="{F6A560E0-CAF0-C7B6-F21D-49CA507E036D}"/>
                </a:ext>
              </a:extLst>
            </p:cNvPr>
            <p:cNvSpPr/>
            <p:nvPr/>
          </p:nvSpPr>
          <p:spPr bwMode="auto">
            <a:xfrm rot="10800000" flipH="1" flipV="1">
              <a:off x="555296" y="5279332"/>
              <a:ext cx="8033410" cy="1008000"/>
            </a:xfrm>
            <a:prstGeom prst="roundRect">
              <a:avLst>
                <a:gd name="adj" fmla="val 5695"/>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D95DB316-3F1B-874E-8BA4-8C11D9DCCA3E}"/>
                </a:ext>
              </a:extLst>
            </p:cNvPr>
            <p:cNvSpPr txBox="1"/>
            <p:nvPr/>
          </p:nvSpPr>
          <p:spPr>
            <a:xfrm>
              <a:off x="778367" y="5418493"/>
              <a:ext cx="7587269" cy="729678"/>
            </a:xfrm>
            <a:prstGeom prst="rect">
              <a:avLst/>
            </a:prstGeom>
            <a:noFill/>
          </p:spPr>
          <p:txBody>
            <a:bodyPr wrap="square" lIns="36000" tIns="36000" rIns="36000" bIns="36000">
              <a:spAutoFit/>
            </a:bodyPr>
            <a:lstStyle>
              <a:defPPr>
                <a:defRPr lang="en-US"/>
              </a:defPPr>
              <a:lvl1pPr algn="just">
                <a:lnSpc>
                  <a:spcPts val="1200"/>
                </a:lnSpc>
                <a:defRPr sz="850" b="1" i="0" u="none" strike="noStrike" baseline="0">
                  <a:latin typeface="BIZ UDPゴシック" panose="020B0400000000000000" pitchFamily="50" charset="-128"/>
                  <a:ea typeface="BIZ UDPゴシック" panose="020B0400000000000000" pitchFamily="50" charset="-128"/>
                </a:defRPr>
              </a:lvl1pPr>
            </a:lstStyle>
            <a:p>
              <a:pPr>
                <a:lnSpc>
                  <a:spcPts val="1800"/>
                </a:lnSpc>
              </a:pPr>
              <a:r>
                <a:rPr lang="ja-JP" altLang="en-US" sz="1200" dirty="0"/>
                <a:t>（</a:t>
              </a:r>
              <a:r>
                <a:rPr lang="en-US" altLang="ja-JP" sz="1200" dirty="0"/>
                <a:t>※</a:t>
              </a:r>
              <a:r>
                <a:rPr lang="ja-JP" altLang="en-US" sz="1200" dirty="0"/>
                <a:t>）「ステマ」とは</a:t>
              </a:r>
            </a:p>
            <a:p>
              <a:pPr>
                <a:lnSpc>
                  <a:spcPts val="1800"/>
                </a:lnSpc>
              </a:pPr>
              <a:r>
                <a:rPr lang="ja-JP" altLang="en-US" sz="1200" b="0" dirty="0"/>
                <a:t>ステルスマーケティングのこと。消費者に特定の商品やサービスについて、</a:t>
              </a:r>
              <a:r>
                <a:rPr lang="ja-JP" altLang="en-US" sz="1200" u="sng" dirty="0"/>
                <a:t>宣伝と気づかれないよう</a:t>
              </a:r>
              <a:r>
                <a:rPr lang="ja-JP" altLang="en-US" sz="1200" b="0" dirty="0"/>
                <a:t>に商品を宣伝したり、商品に関するクチコミを発信したりする行為。</a:t>
              </a:r>
            </a:p>
          </p:txBody>
        </p:sp>
      </p:grpSp>
      <p:graphicFrame>
        <p:nvGraphicFramePr>
          <p:cNvPr id="3" name="表 2">
            <a:extLst>
              <a:ext uri="{FF2B5EF4-FFF2-40B4-BE49-F238E27FC236}">
                <a16:creationId xmlns:a16="http://schemas.microsoft.com/office/drawing/2014/main" id="{9F042FB2-130E-59B5-9F70-51AD8335E8CA}"/>
              </a:ext>
            </a:extLst>
          </p:cNvPr>
          <p:cNvGraphicFramePr>
            <a:graphicFrameLocks noGrp="1"/>
          </p:cNvGraphicFramePr>
          <p:nvPr>
            <p:extLst>
              <p:ext uri="{D42A27DB-BD31-4B8C-83A1-F6EECF244321}">
                <p14:modId xmlns:p14="http://schemas.microsoft.com/office/powerpoint/2010/main" val="1119400858"/>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29902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98D2604F-A791-ACF2-9D5C-4415098FFD11}"/>
              </a:ext>
            </a:extLst>
          </p:cNvPr>
          <p:cNvGraphicFramePr>
            <a:graphicFrameLocks noGrp="1"/>
          </p:cNvGraphicFramePr>
          <p:nvPr>
            <p:extLst>
              <p:ext uri="{D42A27DB-BD31-4B8C-83A1-F6EECF244321}">
                <p14:modId xmlns:p14="http://schemas.microsoft.com/office/powerpoint/2010/main" val="1352095475"/>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1</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回限りの注文のはずが</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1/9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8" name="図 7" descr="カレンダー&#10;&#10;自動的に生成された説明">
            <a:extLst>
              <a:ext uri="{FF2B5EF4-FFF2-40B4-BE49-F238E27FC236}">
                <a16:creationId xmlns:a16="http://schemas.microsoft.com/office/drawing/2014/main" id="{02E2C5AA-CAFF-D790-7712-7CF5D79A1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3485875"/>
          </a:xfrm>
          <a:prstGeom prst="rect">
            <a:avLst/>
          </a:prstGeom>
        </p:spPr>
      </p:pic>
    </p:spTree>
    <p:extLst>
      <p:ext uri="{BB962C8B-B14F-4D97-AF65-F5344CB8AC3E}">
        <p14:creationId xmlns:p14="http://schemas.microsoft.com/office/powerpoint/2010/main" val="3145440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8F2F7-F6DD-B318-B8B2-DF6C746B10C2}"/>
            </a:ext>
          </a:extLst>
        </p:cNvPr>
        <p:cNvGrpSpPr/>
        <p:nvPr/>
      </p:nvGrpSpPr>
      <p:grpSpPr>
        <a:xfrm>
          <a:off x="0" y="0"/>
          <a:ext cx="0" cy="0"/>
          <a:chOff x="0" y="0"/>
          <a:chExt cx="0" cy="0"/>
        </a:xfrm>
      </p:grpSpPr>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852AEB53-D49E-BC8E-D40C-073182D23346}"/>
              </a:ext>
            </a:extLst>
          </p:cNvPr>
          <p:cNvPicPr>
            <a:picLocks noChangeAspect="1"/>
          </p:cNvPicPr>
          <p:nvPr/>
        </p:nvPicPr>
        <p:blipFill rotWithShape="1">
          <a:blip r:embed="rId2">
            <a:extLst>
              <a:ext uri="{28A0092B-C50C-407E-A947-70E740481C1C}">
                <a14:useLocalDpi xmlns:a14="http://schemas.microsoft.com/office/drawing/2010/main" val="0"/>
              </a:ext>
            </a:extLst>
          </a:blip>
          <a:srcRect l="23855" t="5258" r="23855" b="6102"/>
          <a:stretch/>
        </p:blipFill>
        <p:spPr>
          <a:xfrm>
            <a:off x="6298609" y="1750426"/>
            <a:ext cx="2305505" cy="4054279"/>
          </a:xfrm>
          <a:prstGeom prst="rect">
            <a:avLst/>
          </a:prstGeom>
        </p:spPr>
      </p:pic>
      <p:sp>
        <p:nvSpPr>
          <p:cNvPr id="14" name="角丸四角形 8">
            <a:extLst>
              <a:ext uri="{FF2B5EF4-FFF2-40B4-BE49-F238E27FC236}">
                <a16:creationId xmlns:a16="http://schemas.microsoft.com/office/drawing/2014/main" id="{2F9B2BF8-E6F6-F894-2E00-A7DE4B21C14A}"/>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8B9F516-F1E8-3FA4-C48B-331FFF487DE7}"/>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ほかにもある、問題のある通販サイトや広告でのトラブル</a:t>
            </a:r>
          </a:p>
        </p:txBody>
      </p:sp>
      <p:graphicFrame>
        <p:nvGraphicFramePr>
          <p:cNvPr id="4" name="表 3">
            <a:extLst>
              <a:ext uri="{FF2B5EF4-FFF2-40B4-BE49-F238E27FC236}">
                <a16:creationId xmlns:a16="http://schemas.microsoft.com/office/drawing/2014/main" id="{1FC5D423-8FC9-89F5-443D-91BD2BE684D8}"/>
              </a:ext>
            </a:extLst>
          </p:cNvPr>
          <p:cNvGraphicFramePr>
            <a:graphicFrameLocks noGrp="1"/>
          </p:cNvGraphicFramePr>
          <p:nvPr>
            <p:extLst>
              <p:ext uri="{D42A27DB-BD31-4B8C-83A1-F6EECF244321}">
                <p14:modId xmlns:p14="http://schemas.microsoft.com/office/powerpoint/2010/main" val="1757333809"/>
              </p:ext>
            </p:extLst>
          </p:nvPr>
        </p:nvGraphicFramePr>
        <p:xfrm>
          <a:off x="336549" y="1186285"/>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自動登録</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テキスト ボックス 5">
            <a:extLst>
              <a:ext uri="{FF2B5EF4-FFF2-40B4-BE49-F238E27FC236}">
                <a16:creationId xmlns:a16="http://schemas.microsoft.com/office/drawing/2014/main" id="{D2697F8D-0A19-8012-4586-64413C7A8B0E}"/>
              </a:ext>
            </a:extLst>
          </p:cNvPr>
          <p:cNvSpPr txBox="1"/>
          <p:nvPr/>
        </p:nvSpPr>
        <p:spPr>
          <a:xfrm>
            <a:off x="383450" y="1618285"/>
            <a:ext cx="4712632" cy="484277"/>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メールマガジンの配信にかかわる「誘導」です。</a:t>
            </a:r>
          </a:p>
        </p:txBody>
      </p:sp>
      <p:grpSp>
        <p:nvGrpSpPr>
          <p:cNvPr id="34" name="グループ化 33">
            <a:extLst>
              <a:ext uri="{FF2B5EF4-FFF2-40B4-BE49-F238E27FC236}">
                <a16:creationId xmlns:a16="http://schemas.microsoft.com/office/drawing/2014/main" id="{4269C641-7A4E-BBF7-AF40-6E260F439AC4}"/>
              </a:ext>
            </a:extLst>
          </p:cNvPr>
          <p:cNvGrpSpPr/>
          <p:nvPr/>
        </p:nvGrpSpPr>
        <p:grpSpPr>
          <a:xfrm>
            <a:off x="459650" y="2536365"/>
            <a:ext cx="5576774" cy="1036997"/>
            <a:chOff x="459650" y="3072891"/>
            <a:chExt cx="5576774" cy="1036997"/>
          </a:xfrm>
        </p:grpSpPr>
        <p:sp>
          <p:nvSpPr>
            <p:cNvPr id="11" name="テキスト ボックス 10">
              <a:extLst>
                <a:ext uri="{FF2B5EF4-FFF2-40B4-BE49-F238E27FC236}">
                  <a16:creationId xmlns:a16="http://schemas.microsoft.com/office/drawing/2014/main" id="{EE8677E4-0B43-4EDA-6919-BF5C3F7B9602}"/>
                </a:ext>
              </a:extLst>
            </p:cNvPr>
            <p:cNvSpPr txBox="1"/>
            <p:nvPr/>
          </p:nvSpPr>
          <p:spPr>
            <a:xfrm>
              <a:off x="702049" y="3228465"/>
              <a:ext cx="5334375" cy="881423"/>
            </a:xfrm>
            <a:prstGeom prst="rect">
              <a:avLst/>
            </a:prstGeom>
            <a:noFill/>
            <a:ln w="15875">
              <a:solidFill>
                <a:srgbClr val="F08761"/>
              </a:solidFill>
            </a:ln>
          </p:spPr>
          <p:txBody>
            <a:bodyPr wrap="square" lIns="144000" tIns="180000" rIns="144000" bIns="108000">
              <a:spAutoFit/>
            </a:bodyPr>
            <a:lstStyle/>
            <a:p>
              <a:pPr marL="285750" indent="-285750" algn="just">
                <a:lnSpc>
                  <a:spcPts val="2500"/>
                </a:lnSpc>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商品購入時にメールマガジン購読のチェックが自動的にオンになっている</a:t>
              </a:r>
            </a:p>
          </p:txBody>
        </p:sp>
        <p:grpSp>
          <p:nvGrpSpPr>
            <p:cNvPr id="12" name="グループ化 11">
              <a:extLst>
                <a:ext uri="{FF2B5EF4-FFF2-40B4-BE49-F238E27FC236}">
                  <a16:creationId xmlns:a16="http://schemas.microsoft.com/office/drawing/2014/main" id="{BBC4E3B1-92FF-8BB5-7B4F-2423A5DA06BB}"/>
                </a:ext>
              </a:extLst>
            </p:cNvPr>
            <p:cNvGrpSpPr/>
            <p:nvPr/>
          </p:nvGrpSpPr>
          <p:grpSpPr>
            <a:xfrm>
              <a:off x="459650" y="3072891"/>
              <a:ext cx="540000" cy="288000"/>
              <a:chOff x="431075" y="4337754"/>
              <a:chExt cx="540000" cy="288000"/>
            </a:xfrm>
          </p:grpSpPr>
          <p:sp>
            <p:nvSpPr>
              <p:cNvPr id="13" name="四角形: 角を丸くする 12">
                <a:extLst>
                  <a:ext uri="{FF2B5EF4-FFF2-40B4-BE49-F238E27FC236}">
                    <a16:creationId xmlns:a16="http://schemas.microsoft.com/office/drawing/2014/main" id="{E3BBEC52-5DD6-9F9C-1B8B-459480A97BF0}"/>
                  </a:ext>
                </a:extLst>
              </p:cNvPr>
              <p:cNvSpPr/>
              <p:nvPr/>
            </p:nvSpPr>
            <p:spPr>
              <a:xfrm>
                <a:off x="431075" y="4337754"/>
                <a:ext cx="540000" cy="288000"/>
              </a:xfrm>
              <a:prstGeom prst="roundRect">
                <a:avLst>
                  <a:gd name="adj" fmla="val 50000"/>
                </a:avLst>
              </a:prstGeom>
              <a:solidFill>
                <a:srgbClr val="F08761"/>
              </a:solidFill>
              <a:ln>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601B5B7E-E83D-8090-0DCB-68B30BEDAFD5}"/>
                  </a:ext>
                </a:extLst>
              </p:cNvPr>
              <p:cNvSpPr txBox="1"/>
              <p:nvPr/>
            </p:nvSpPr>
            <p:spPr>
              <a:xfrm>
                <a:off x="546559" y="4363453"/>
                <a:ext cx="309032" cy="236603"/>
              </a:xfrm>
              <a:prstGeom prst="rect">
                <a:avLst/>
              </a:prstGeom>
              <a:noFill/>
            </p:spPr>
            <p:txBody>
              <a:bodyPr wrap="square" lIns="0" tIns="0" rIns="0" bIns="0" rtlCol="0">
                <a:spAutoFit/>
              </a:bodyPr>
              <a:lstStyle/>
              <a:p>
                <a:pPr algn="ctr">
                  <a:lnSpc>
                    <a:spcPts val="2100"/>
                  </a:lnSpc>
                </a:pPr>
                <a:r>
                  <a:rPr kumimoji="1" lang="ja-JP" altLang="en-US" sz="1600" dirty="0">
                    <a:solidFill>
                      <a:schemeClr val="bg1"/>
                    </a:solidFill>
                    <a:latin typeface="HGPｺﾞｼｯｸE" panose="020B0900000000000000" pitchFamily="50" charset="-128"/>
                    <a:ea typeface="HGPｺﾞｼｯｸE" panose="020B0900000000000000" pitchFamily="50" charset="-128"/>
                  </a:rPr>
                  <a:t>例</a:t>
                </a:r>
              </a:p>
            </p:txBody>
          </p:sp>
        </p:grpSp>
      </p:grpSp>
      <p:graphicFrame>
        <p:nvGraphicFramePr>
          <p:cNvPr id="3" name="表 2">
            <a:extLst>
              <a:ext uri="{FF2B5EF4-FFF2-40B4-BE49-F238E27FC236}">
                <a16:creationId xmlns:a16="http://schemas.microsoft.com/office/drawing/2014/main" id="{612CAC3F-5F2C-9D23-A47A-79E95534D475}"/>
              </a:ext>
            </a:extLst>
          </p:cNvPr>
          <p:cNvGraphicFramePr>
            <a:graphicFrameLocks noGrp="1"/>
          </p:cNvGraphicFramePr>
          <p:nvPr>
            <p:extLst>
              <p:ext uri="{D42A27DB-BD31-4B8C-83A1-F6EECF244321}">
                <p14:modId xmlns:p14="http://schemas.microsoft.com/office/powerpoint/2010/main" val="1119400858"/>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52400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EDA9BAC6-EDC9-28C2-3505-2668544B09EA}"/>
              </a:ext>
            </a:extLst>
          </p:cNvPr>
          <p:cNvSpPr txBox="1"/>
          <p:nvPr/>
        </p:nvSpPr>
        <p:spPr>
          <a:xfrm>
            <a:off x="7780980" y="280817"/>
            <a:ext cx="1255070" cy="373226"/>
          </a:xfrm>
          <a:prstGeom prst="rect">
            <a:avLst/>
          </a:prstGeom>
          <a:noFill/>
        </p:spPr>
        <p:txBody>
          <a:bodyPr wrap="square" lIns="36000" tIns="72000" rIns="36000" bIns="72000">
            <a:spAutoFit/>
          </a:bodyPr>
          <a:lstStyle/>
          <a:p>
            <a:pPr algn="ctr">
              <a:lnSpc>
                <a:spcPts val="2100"/>
              </a:lnSpc>
            </a:pPr>
            <a:r>
              <a:rPr lang="ja-JP" altLang="en-US" sz="1400" dirty="0">
                <a:latin typeface="BIZ UDPゴシック" panose="020B0400000000000000" pitchFamily="50" charset="-128"/>
                <a:ea typeface="BIZ UDPゴシック" panose="020B0400000000000000" pitchFamily="50" charset="-128"/>
              </a:rPr>
              <a:t>社会人向け</a:t>
            </a:r>
          </a:p>
        </p:txBody>
      </p:sp>
      <p:sp>
        <p:nvSpPr>
          <p:cNvPr id="5" name="テキスト ボックス 4">
            <a:extLst>
              <a:ext uri="{FF2B5EF4-FFF2-40B4-BE49-F238E27FC236}">
                <a16:creationId xmlns:a16="http://schemas.microsoft.com/office/drawing/2014/main" id="{46934996-C4BB-459A-A91F-4B91855FF0FC}"/>
              </a:ext>
            </a:extLst>
          </p:cNvPr>
          <p:cNvSpPr txBox="1"/>
          <p:nvPr/>
        </p:nvSpPr>
        <p:spPr>
          <a:xfrm>
            <a:off x="369853" y="280817"/>
            <a:ext cx="2160000" cy="373226"/>
          </a:xfrm>
          <a:prstGeom prst="rect">
            <a:avLst/>
          </a:prstGeom>
          <a:noFill/>
        </p:spPr>
        <p:txBody>
          <a:bodyPr wrap="square" lIns="36000" tIns="72000" rIns="36000" bIns="72000">
            <a:spAutoFit/>
          </a:bodyPr>
          <a:lstStyle/>
          <a:p>
            <a:pPr algn="ctr">
              <a:lnSpc>
                <a:spcPts val="2100"/>
              </a:lnSpc>
            </a:pPr>
            <a:r>
              <a:rPr lang="ja-JP" altLang="en-US" sz="1400" b="1" dirty="0">
                <a:latin typeface="BIZ UDPゴシック" panose="020B0400000000000000" pitchFamily="50" charset="-128"/>
                <a:ea typeface="BIZ UDPゴシック" panose="020B0400000000000000" pitchFamily="50" charset="-128"/>
              </a:rPr>
              <a:t>ネットトラブル（定期購入）</a:t>
            </a:r>
            <a:endParaRPr lang="en-US" altLang="ja-JP" sz="1400"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799DAAFE-77E6-8B0D-9510-C586A90EB381}"/>
              </a:ext>
            </a:extLst>
          </p:cNvPr>
          <p:cNvGrpSpPr/>
          <p:nvPr/>
        </p:nvGrpSpPr>
        <p:grpSpPr>
          <a:xfrm>
            <a:off x="1709738" y="2556763"/>
            <a:ext cx="5724525" cy="1290874"/>
            <a:chOff x="1709738" y="2147293"/>
            <a:chExt cx="5724525" cy="1290874"/>
          </a:xfrm>
        </p:grpSpPr>
        <p:sp>
          <p:nvSpPr>
            <p:cNvPr id="3" name="四角形: 角を丸くする 2">
              <a:extLst>
                <a:ext uri="{FF2B5EF4-FFF2-40B4-BE49-F238E27FC236}">
                  <a16:creationId xmlns:a16="http://schemas.microsoft.com/office/drawing/2014/main" id="{CBF02420-E1E5-B7FA-4869-F0900F22E874}"/>
                </a:ext>
              </a:extLst>
            </p:cNvPr>
            <p:cNvSpPr/>
            <p:nvPr/>
          </p:nvSpPr>
          <p:spPr>
            <a:xfrm>
              <a:off x="1709738" y="2147293"/>
              <a:ext cx="5724525" cy="12908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4C544C9-2447-771A-4AA9-CC55053D947E}"/>
                </a:ext>
              </a:extLst>
            </p:cNvPr>
            <p:cNvSpPr txBox="1"/>
            <p:nvPr/>
          </p:nvSpPr>
          <p:spPr>
            <a:xfrm>
              <a:off x="3179852" y="2417824"/>
              <a:ext cx="2784296" cy="749812"/>
            </a:xfrm>
            <a:prstGeom prst="rect">
              <a:avLst/>
            </a:prstGeom>
            <a:noFill/>
          </p:spPr>
          <p:txBody>
            <a:bodyPr wrap="square" lIns="36000" tIns="36000" rIns="36000" bIns="36000">
              <a:spAutoFit/>
            </a:bodyPr>
            <a:lstStyle/>
            <a:p>
              <a:pPr algn="ctr"/>
              <a:r>
                <a:rPr lang="ja-JP" altLang="en-US" sz="4400" b="1" dirty="0">
                  <a:latin typeface="BIZ UDPゴシック" panose="020B0400000000000000" pitchFamily="50" charset="-128"/>
                  <a:ea typeface="BIZ UDPゴシック" panose="020B0400000000000000" pitchFamily="50" charset="-128"/>
                </a:rPr>
                <a:t>対 策</a:t>
              </a:r>
            </a:p>
          </p:txBody>
        </p:sp>
      </p:grpSp>
    </p:spTree>
    <p:extLst>
      <p:ext uri="{BB962C8B-B14F-4D97-AF65-F5344CB8AC3E}">
        <p14:creationId xmlns:p14="http://schemas.microsoft.com/office/powerpoint/2010/main" val="473848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テキスト が含まれている画像&#10;&#10;自動的に生成された説明">
            <a:extLst>
              <a:ext uri="{FF2B5EF4-FFF2-40B4-BE49-F238E27FC236}">
                <a16:creationId xmlns:a16="http://schemas.microsoft.com/office/drawing/2014/main" id="{460E6439-6347-5451-D7E5-D7F4A01BB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1051" y="3838596"/>
            <a:ext cx="1874637" cy="1706400"/>
          </a:xfrm>
          <a:prstGeom prst="rect">
            <a:avLst/>
          </a:prstGeom>
        </p:spPr>
      </p:pic>
      <p:pic>
        <p:nvPicPr>
          <p:cNvPr id="10" name="図 9">
            <a:extLst>
              <a:ext uri="{FF2B5EF4-FFF2-40B4-BE49-F238E27FC236}">
                <a16:creationId xmlns:a16="http://schemas.microsoft.com/office/drawing/2014/main" id="{2FE3D8B6-4456-7673-7F41-7A2545873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122" y="4272952"/>
            <a:ext cx="1540854" cy="1706400"/>
          </a:xfrm>
          <a:prstGeom prst="rect">
            <a:avLst/>
          </a:prstGeom>
        </p:spPr>
      </p:pic>
      <p:sp>
        <p:nvSpPr>
          <p:cNvPr id="13" name="角丸四角形 8">
            <a:extLst>
              <a:ext uri="{FF2B5EF4-FFF2-40B4-BE49-F238E27FC236}">
                <a16:creationId xmlns:a16="http://schemas.microsoft.com/office/drawing/2014/main" id="{B04810FA-A308-34CC-BE3F-A229004CE7CE}"/>
              </a:ext>
            </a:extLst>
          </p:cNvPr>
          <p:cNvSpPr/>
          <p:nvPr/>
        </p:nvSpPr>
        <p:spPr bwMode="auto">
          <a:xfrm rot="10800000" flipH="1" flipV="1">
            <a:off x="1" y="649243"/>
            <a:ext cx="8778874" cy="900000"/>
          </a:xfrm>
          <a:prstGeom prst="roundRect">
            <a:avLst>
              <a:gd name="adj" fmla="val 444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46384DC2-9849-A1E6-43D9-44D98CF85971}"/>
              </a:ext>
            </a:extLst>
          </p:cNvPr>
          <p:cNvSpPr txBox="1"/>
          <p:nvPr/>
        </p:nvSpPr>
        <p:spPr>
          <a:xfrm>
            <a:off x="336550" y="878648"/>
            <a:ext cx="8017427" cy="401960"/>
          </a:xfrm>
          <a:prstGeom prst="rect">
            <a:avLst/>
          </a:prstGeom>
          <a:noFill/>
        </p:spPr>
        <p:txBody>
          <a:bodyPr wrap="square" lIns="36000" tIns="36000" rIns="36000" bIns="36000" anchor="ctr" anchorCtr="0">
            <a:spAutoFit/>
          </a:bodyPr>
          <a:lstStyle/>
          <a:p>
            <a:pPr algn="just">
              <a:lnSpc>
                <a:spcPts val="3000"/>
              </a:lnSpc>
            </a:pPr>
            <a:r>
              <a:rPr lang="ja-JP" altLang="en-US" sz="2200" b="1" dirty="0">
                <a:latin typeface="BIZ UDPゴシック" panose="020B0400000000000000" pitchFamily="50" charset="-128"/>
                <a:ea typeface="BIZ UDPゴシック" panose="020B0400000000000000" pitchFamily="50" charset="-128"/>
              </a:rPr>
              <a:t>不要な定期購入トラブルを避けるために</a:t>
            </a:r>
            <a:endParaRPr lang="en-US" altLang="ja-JP" sz="2200" b="1"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0E49FE73-FA5B-1FC0-1D60-37CA6F9FBAAD}"/>
              </a:ext>
            </a:extLst>
          </p:cNvPr>
          <p:cNvSpPr txBox="1"/>
          <p:nvPr/>
        </p:nvSpPr>
        <p:spPr>
          <a:xfrm>
            <a:off x="336550" y="1535207"/>
            <a:ext cx="8483600" cy="815530"/>
          </a:xfrm>
          <a:prstGeom prst="rect">
            <a:avLst/>
          </a:prstGeom>
          <a:noFill/>
        </p:spPr>
        <p:txBody>
          <a:bodyPr wrap="square" lIns="0" tIns="108000" rIns="0" bIns="0" anchor="t" anchorCtr="0">
            <a:spAutoFit/>
          </a:bodyPr>
          <a:lstStyle/>
          <a:p>
            <a:pPr>
              <a:lnSpc>
                <a:spcPts val="3000"/>
              </a:lnSpc>
            </a:pPr>
            <a:r>
              <a:rPr lang="ja-JP" altLang="en-US" dirty="0">
                <a:latin typeface="BIZ UDPゴシック" panose="020B0400000000000000" pitchFamily="50" charset="-128"/>
                <a:ea typeface="BIZ UDPゴシック" panose="020B0400000000000000" pitchFamily="50" charset="-128"/>
              </a:rPr>
              <a:t>不要な定期購入トラブルを避けるために、ネット通販で申し込む際は次の点に注意し、慎重に確認をしましょう。</a:t>
            </a:r>
          </a:p>
        </p:txBody>
      </p:sp>
      <p:graphicFrame>
        <p:nvGraphicFramePr>
          <p:cNvPr id="17" name="表 16">
            <a:extLst>
              <a:ext uri="{FF2B5EF4-FFF2-40B4-BE49-F238E27FC236}">
                <a16:creationId xmlns:a16="http://schemas.microsoft.com/office/drawing/2014/main" id="{0662A995-0985-64FD-D389-C629862AEC61}"/>
              </a:ext>
            </a:extLst>
          </p:cNvPr>
          <p:cNvGraphicFramePr>
            <a:graphicFrameLocks noGrp="1"/>
          </p:cNvGraphicFramePr>
          <p:nvPr>
            <p:extLst>
              <p:ext uri="{D42A27DB-BD31-4B8C-83A1-F6EECF244321}">
                <p14:modId xmlns:p14="http://schemas.microsoft.com/office/powerpoint/2010/main" val="3547346733"/>
              </p:ext>
            </p:extLst>
          </p:nvPr>
        </p:nvGraphicFramePr>
        <p:xfrm>
          <a:off x="336549" y="2784671"/>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57BD63"/>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そもそも本当に欲しい商品？</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8" name="テキスト ボックス 17">
            <a:extLst>
              <a:ext uri="{FF2B5EF4-FFF2-40B4-BE49-F238E27FC236}">
                <a16:creationId xmlns:a16="http://schemas.microsoft.com/office/drawing/2014/main" id="{FD870206-9620-019C-E91E-E7E0119F9204}"/>
              </a:ext>
            </a:extLst>
          </p:cNvPr>
          <p:cNvSpPr txBox="1"/>
          <p:nvPr/>
        </p:nvSpPr>
        <p:spPr>
          <a:xfrm>
            <a:off x="383451" y="3216671"/>
            <a:ext cx="8238036" cy="843349"/>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「タイムセール」「あと〇組」などと消費者を急かすような表現に惑わされ、不要な</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商品を購入しようとしていませんか？</a:t>
            </a:r>
          </a:p>
        </p:txBody>
      </p:sp>
      <p:sp>
        <p:nvSpPr>
          <p:cNvPr id="25" name="テキスト ボックス 24">
            <a:extLst>
              <a:ext uri="{FF2B5EF4-FFF2-40B4-BE49-F238E27FC236}">
                <a16:creationId xmlns:a16="http://schemas.microsoft.com/office/drawing/2014/main" id="{9285B63B-46D0-9678-5ECD-D1414E1AD59E}"/>
              </a:ext>
            </a:extLst>
          </p:cNvPr>
          <p:cNvSpPr txBox="1"/>
          <p:nvPr/>
        </p:nvSpPr>
        <p:spPr>
          <a:xfrm>
            <a:off x="336549" y="4181464"/>
            <a:ext cx="5027614" cy="1020664"/>
          </a:xfrm>
          <a:prstGeom prst="rect">
            <a:avLst/>
          </a:prstGeom>
          <a:noFill/>
        </p:spPr>
        <p:txBody>
          <a:bodyPr wrap="square" lIns="36000" tIns="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「一呼吸」おいて冷静になって、サイト広告を見直してみましょう。家族や友人に相談し、適正価格で</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あるかなど一緒に判断するのもよいでしょう。</a:t>
            </a:r>
          </a:p>
        </p:txBody>
      </p:sp>
      <p:graphicFrame>
        <p:nvGraphicFramePr>
          <p:cNvPr id="2" name="表 1">
            <a:extLst>
              <a:ext uri="{FF2B5EF4-FFF2-40B4-BE49-F238E27FC236}">
                <a16:creationId xmlns:a16="http://schemas.microsoft.com/office/drawing/2014/main" id="{B1409BFA-4EA2-F981-41A7-AC469747182E}"/>
              </a:ext>
            </a:extLst>
          </p:cNvPr>
          <p:cNvGraphicFramePr>
            <a:graphicFrameLocks noGrp="1"/>
          </p:cNvGraphicFramePr>
          <p:nvPr>
            <p:extLst>
              <p:ext uri="{D42A27DB-BD31-4B8C-83A1-F6EECF244321}">
                <p14:modId xmlns:p14="http://schemas.microsoft.com/office/powerpoint/2010/main" val="2433937015"/>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定期購入トラブルに遭わないための対策は</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46009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0662A995-0985-64FD-D389-C629862AEC61}"/>
              </a:ext>
            </a:extLst>
          </p:cNvPr>
          <p:cNvGraphicFramePr>
            <a:graphicFrameLocks noGrp="1"/>
          </p:cNvGraphicFramePr>
          <p:nvPr>
            <p:extLst>
              <p:ext uri="{D42A27DB-BD31-4B8C-83A1-F6EECF244321}">
                <p14:modId xmlns:p14="http://schemas.microsoft.com/office/powerpoint/2010/main" val="2961377101"/>
              </p:ext>
            </p:extLst>
          </p:nvPr>
        </p:nvGraphicFramePr>
        <p:xfrm>
          <a:off x="336549" y="1198985"/>
          <a:ext cx="8299331" cy="432000"/>
        </p:xfrm>
        <a:graphic>
          <a:graphicData uri="http://schemas.openxmlformats.org/drawingml/2006/table">
            <a:tbl>
              <a:tblPr firstRow="1" bandRow="1"/>
              <a:tblGrid>
                <a:gridCol w="8299331">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57BD63"/>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注文前に「最終確認画面」を確認</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8" name="テキスト ボックス 17">
            <a:extLst>
              <a:ext uri="{FF2B5EF4-FFF2-40B4-BE49-F238E27FC236}">
                <a16:creationId xmlns:a16="http://schemas.microsoft.com/office/drawing/2014/main" id="{FD870206-9620-019C-E91E-E7E0119F9204}"/>
              </a:ext>
            </a:extLst>
          </p:cNvPr>
          <p:cNvSpPr txBox="1"/>
          <p:nvPr/>
        </p:nvSpPr>
        <p:spPr>
          <a:xfrm>
            <a:off x="383451" y="1630985"/>
            <a:ext cx="4740999" cy="2279640"/>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販売サイトの「最終確認画面」</a:t>
            </a:r>
            <a:r>
              <a:rPr lang="ja-JP" altLang="en-US" baseline="30000" dirty="0">
                <a:latin typeface="BIZ UDPゴシック" panose="020B0400000000000000" pitchFamily="50" charset="-128"/>
                <a:ea typeface="BIZ UDPゴシック" panose="020B0400000000000000" pitchFamily="50" charset="-128"/>
              </a:rPr>
              <a:t>（</a:t>
            </a:r>
            <a:r>
              <a:rPr lang="en-US" altLang="ja-JP" baseline="30000" dirty="0">
                <a:latin typeface="BIZ UDPゴシック" panose="020B0400000000000000" pitchFamily="50" charset="-128"/>
                <a:ea typeface="BIZ UDPゴシック" panose="020B0400000000000000" pitchFamily="50" charset="-128"/>
              </a:rPr>
              <a:t>※</a:t>
            </a:r>
            <a:r>
              <a:rPr lang="ja-JP" altLang="en-US" baseline="30000"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で、定期購入が条件となっていないかなど契約内容をしっかりと確認しましょう。</a:t>
            </a:r>
          </a:p>
          <a:p>
            <a:pPr algn="just">
              <a:lnSpc>
                <a:spcPts val="2800"/>
              </a:lnSpc>
            </a:pPr>
            <a:r>
              <a:rPr lang="ja-JP" altLang="en-US" dirty="0">
                <a:latin typeface="BIZ UDPゴシック" panose="020B0400000000000000" pitchFamily="50" charset="-128"/>
                <a:ea typeface="BIZ UDPゴシック" panose="020B0400000000000000" pitchFamily="50" charset="-128"/>
              </a:rPr>
              <a:t>また、</a:t>
            </a:r>
            <a:r>
              <a:rPr lang="ja-JP" altLang="en-US" b="1" dirty="0">
                <a:solidFill>
                  <a:srgbClr val="FF6600"/>
                </a:solidFill>
                <a:latin typeface="BIZ UDPゴシック" panose="020B0400000000000000" pitchFamily="50" charset="-128"/>
                <a:ea typeface="BIZ UDPゴシック" panose="020B0400000000000000" pitchFamily="50" charset="-128"/>
              </a:rPr>
              <a:t>確認した「最終確認画面」は印刷または、スクリーンショットを残しておくなど、契約内容を必ず記録しておきましょう</a:t>
            </a:r>
            <a:r>
              <a:rPr lang="ja-JP" altLang="en-US" dirty="0">
                <a:latin typeface="BIZ UDPゴシック" panose="020B0400000000000000" pitchFamily="50" charset="-128"/>
                <a:ea typeface="BIZ UDPゴシック" panose="020B0400000000000000" pitchFamily="50" charset="-128"/>
              </a:rPr>
              <a:t>。</a:t>
            </a:r>
          </a:p>
        </p:txBody>
      </p:sp>
      <p:sp>
        <p:nvSpPr>
          <p:cNvPr id="2" name="角丸四角形 8">
            <a:extLst>
              <a:ext uri="{FF2B5EF4-FFF2-40B4-BE49-F238E27FC236}">
                <a16:creationId xmlns:a16="http://schemas.microsoft.com/office/drawing/2014/main" id="{D140D238-D4B8-D0F1-AD72-94887BEA2165}"/>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5602235C-B846-0A0C-53C2-01D90BDAC7FE}"/>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不要な定期購入トラブルを避けるために</a:t>
            </a:r>
          </a:p>
        </p:txBody>
      </p:sp>
      <p:grpSp>
        <p:nvGrpSpPr>
          <p:cNvPr id="38" name="グループ化 37">
            <a:extLst>
              <a:ext uri="{FF2B5EF4-FFF2-40B4-BE49-F238E27FC236}">
                <a16:creationId xmlns:a16="http://schemas.microsoft.com/office/drawing/2014/main" id="{8307D04E-B5F6-9ECC-BE74-31A8D40B50F7}"/>
              </a:ext>
            </a:extLst>
          </p:cNvPr>
          <p:cNvGrpSpPr/>
          <p:nvPr/>
        </p:nvGrpSpPr>
        <p:grpSpPr>
          <a:xfrm>
            <a:off x="383452" y="5172046"/>
            <a:ext cx="4613496" cy="1056281"/>
            <a:chOff x="383452" y="4943446"/>
            <a:chExt cx="4613496" cy="1056281"/>
          </a:xfrm>
        </p:grpSpPr>
        <p:sp>
          <p:nvSpPr>
            <p:cNvPr id="33" name="角丸四角形 8">
              <a:extLst>
                <a:ext uri="{FF2B5EF4-FFF2-40B4-BE49-F238E27FC236}">
                  <a16:creationId xmlns:a16="http://schemas.microsoft.com/office/drawing/2014/main" id="{7CD91860-D1A0-3F3F-2072-5FF92D10031A}"/>
                </a:ext>
              </a:extLst>
            </p:cNvPr>
            <p:cNvSpPr/>
            <p:nvPr/>
          </p:nvSpPr>
          <p:spPr bwMode="auto">
            <a:xfrm rot="10800000" flipH="1" flipV="1">
              <a:off x="383452" y="4943446"/>
              <a:ext cx="4613496" cy="1056281"/>
            </a:xfrm>
            <a:prstGeom prst="roundRect">
              <a:avLst>
                <a:gd name="adj" fmla="val 5695"/>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04E438A7-A050-1320-A3A9-4F3AEDA8BC43}"/>
                </a:ext>
              </a:extLst>
            </p:cNvPr>
            <p:cNvSpPr txBox="1"/>
            <p:nvPr/>
          </p:nvSpPr>
          <p:spPr>
            <a:xfrm>
              <a:off x="550496" y="4991332"/>
              <a:ext cx="4279407" cy="960510"/>
            </a:xfrm>
            <a:prstGeom prst="rect">
              <a:avLst/>
            </a:prstGeom>
            <a:noFill/>
          </p:spPr>
          <p:txBody>
            <a:bodyPr wrap="square" lIns="36000" tIns="36000" rIns="36000" bIns="36000">
              <a:spAutoFit/>
            </a:bodyPr>
            <a:lstStyle>
              <a:defPPr>
                <a:defRPr lang="en-US"/>
              </a:defPPr>
              <a:lvl1pPr algn="just">
                <a:lnSpc>
                  <a:spcPts val="1200"/>
                </a:lnSpc>
                <a:defRPr sz="850" b="1" i="0" u="none" strike="noStrike" baseline="0">
                  <a:latin typeface="BIZ UDPゴシック" panose="020B0400000000000000" pitchFamily="50" charset="-128"/>
                  <a:ea typeface="BIZ UDPゴシック" panose="020B0400000000000000" pitchFamily="50" charset="-128"/>
                </a:defRPr>
              </a:lvl1pPr>
            </a:lstStyle>
            <a:p>
              <a:pPr>
                <a:lnSpc>
                  <a:spcPts val="1800"/>
                </a:lnSpc>
              </a:pPr>
              <a:r>
                <a:rPr lang="ja-JP" altLang="en-US" sz="1200" dirty="0"/>
                <a:t>（</a:t>
              </a:r>
              <a:r>
                <a:rPr lang="en-US" altLang="ja-JP" sz="1200" dirty="0"/>
                <a:t>※</a:t>
              </a:r>
              <a:r>
                <a:rPr lang="ja-JP" altLang="en-US" sz="1200" dirty="0"/>
                <a:t>）最終確認画面とは</a:t>
              </a:r>
            </a:p>
            <a:p>
              <a:pPr>
                <a:lnSpc>
                  <a:spcPts val="1800"/>
                </a:lnSpc>
              </a:pPr>
              <a:r>
                <a:rPr lang="ja-JP" altLang="en-US" sz="1200" b="0" dirty="0"/>
                <a:t>通販サイトにおいて、消費者がその画面内に設けられている</a:t>
              </a:r>
              <a:br>
                <a:rPr lang="en-US" altLang="ja-JP" sz="1200" b="0" dirty="0"/>
              </a:br>
              <a:r>
                <a:rPr lang="ja-JP" altLang="en-US" sz="1200" b="0" dirty="0"/>
                <a:t>申込ボタン等をクリックすることで契約の申込みが完了する</a:t>
              </a:r>
              <a:br>
                <a:rPr lang="en-US" altLang="ja-JP" sz="1200" b="0" dirty="0"/>
              </a:br>
              <a:r>
                <a:rPr lang="ja-JP" altLang="en-US" sz="1200" b="0" dirty="0"/>
                <a:t>画面のこと。</a:t>
              </a:r>
            </a:p>
          </p:txBody>
        </p:sp>
      </p:grpSp>
      <p:graphicFrame>
        <p:nvGraphicFramePr>
          <p:cNvPr id="7" name="表 6">
            <a:extLst>
              <a:ext uri="{FF2B5EF4-FFF2-40B4-BE49-F238E27FC236}">
                <a16:creationId xmlns:a16="http://schemas.microsoft.com/office/drawing/2014/main" id="{0BADC53C-554F-3E5D-6012-8BDD8D30775A}"/>
              </a:ext>
            </a:extLst>
          </p:cNvPr>
          <p:cNvGraphicFramePr>
            <a:graphicFrameLocks noGrp="1"/>
          </p:cNvGraphicFramePr>
          <p:nvPr>
            <p:extLst>
              <p:ext uri="{D42A27DB-BD31-4B8C-83A1-F6EECF244321}">
                <p14:modId xmlns:p14="http://schemas.microsoft.com/office/powerpoint/2010/main" val="1747339308"/>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descr="テーブル&#10;&#10;自動的に生成された説明">
            <a:extLst>
              <a:ext uri="{FF2B5EF4-FFF2-40B4-BE49-F238E27FC236}">
                <a16:creationId xmlns:a16="http://schemas.microsoft.com/office/drawing/2014/main" id="{8505F0D6-1E0E-C105-D086-76F246C63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9798" y="1232675"/>
            <a:ext cx="2895890" cy="5184000"/>
          </a:xfrm>
          <a:prstGeom prst="rect">
            <a:avLst/>
          </a:prstGeom>
        </p:spPr>
      </p:pic>
    </p:spTree>
    <p:extLst>
      <p:ext uri="{BB962C8B-B14F-4D97-AF65-F5344CB8AC3E}">
        <p14:creationId xmlns:p14="http://schemas.microsoft.com/office/powerpoint/2010/main" val="1275011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7606E-4786-8A33-F9FC-CFF9968B8E59}"/>
            </a:ext>
          </a:extLst>
        </p:cNvPr>
        <p:cNvGrpSpPr/>
        <p:nvPr/>
      </p:nvGrpSpPr>
      <p:grpSpPr>
        <a:xfrm>
          <a:off x="0" y="0"/>
          <a:ext cx="0" cy="0"/>
          <a:chOff x="0" y="0"/>
          <a:chExt cx="0" cy="0"/>
        </a:xfrm>
      </p:grpSpPr>
      <p:pic>
        <p:nvPicPr>
          <p:cNvPr id="6" name="図 5" descr="テーブル&#10;&#10;自動的に生成された説明">
            <a:extLst>
              <a:ext uri="{FF2B5EF4-FFF2-40B4-BE49-F238E27FC236}">
                <a16:creationId xmlns:a16="http://schemas.microsoft.com/office/drawing/2014/main" id="{3A74AAF2-DE5A-14BE-B172-B05ECAAA9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9798" y="1232675"/>
            <a:ext cx="2895890" cy="5184000"/>
          </a:xfrm>
          <a:prstGeom prst="rect">
            <a:avLst/>
          </a:prstGeom>
        </p:spPr>
      </p:pic>
      <p:sp>
        <p:nvSpPr>
          <p:cNvPr id="10" name="正方形/長方形 9">
            <a:extLst>
              <a:ext uri="{FF2B5EF4-FFF2-40B4-BE49-F238E27FC236}">
                <a16:creationId xmlns:a16="http://schemas.microsoft.com/office/drawing/2014/main" id="{32EE4DC1-2C42-F8D3-BD87-E07CC1ED2F95}"/>
              </a:ext>
            </a:extLst>
          </p:cNvPr>
          <p:cNvSpPr/>
          <p:nvPr/>
        </p:nvSpPr>
        <p:spPr>
          <a:xfrm>
            <a:off x="726900" y="3842290"/>
            <a:ext cx="3987426" cy="2091785"/>
          </a:xfrm>
          <a:prstGeom prst="rect">
            <a:avLst/>
          </a:prstGeom>
          <a:noFill/>
          <a:ln w="19050">
            <a:solidFill>
              <a:srgbClr val="57BD63"/>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8">
            <a:extLst>
              <a:ext uri="{FF2B5EF4-FFF2-40B4-BE49-F238E27FC236}">
                <a16:creationId xmlns:a16="http://schemas.microsoft.com/office/drawing/2014/main" id="{6B865A1E-91AC-9A03-EA2A-F360BA243DE8}"/>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FADE0FF0-B9FD-72AF-3E29-BEB536474B34}"/>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不要な定期購入トラブルを避けるために</a:t>
            </a:r>
          </a:p>
        </p:txBody>
      </p:sp>
      <p:sp>
        <p:nvSpPr>
          <p:cNvPr id="24" name="正方形/長方形 23">
            <a:extLst>
              <a:ext uri="{FF2B5EF4-FFF2-40B4-BE49-F238E27FC236}">
                <a16:creationId xmlns:a16="http://schemas.microsoft.com/office/drawing/2014/main" id="{E5552C96-2C84-15F9-81F9-D5F60EDD9412}"/>
              </a:ext>
            </a:extLst>
          </p:cNvPr>
          <p:cNvSpPr/>
          <p:nvPr/>
        </p:nvSpPr>
        <p:spPr>
          <a:xfrm>
            <a:off x="383451" y="1434324"/>
            <a:ext cx="4674324" cy="4947425"/>
          </a:xfrm>
          <a:prstGeom prst="rect">
            <a:avLst/>
          </a:prstGeom>
          <a:noFill/>
          <a:ln w="19050">
            <a:solidFill>
              <a:srgbClr val="57BD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1A660460-D4F2-9527-A833-DFDCD4E76305}"/>
              </a:ext>
            </a:extLst>
          </p:cNvPr>
          <p:cNvSpPr txBox="1"/>
          <p:nvPr/>
        </p:nvSpPr>
        <p:spPr>
          <a:xfrm>
            <a:off x="1045215" y="1297096"/>
            <a:ext cx="3350796" cy="289557"/>
          </a:xfrm>
          <a:prstGeom prst="rect">
            <a:avLst/>
          </a:prstGeom>
          <a:solidFill>
            <a:schemeClr val="bg1"/>
          </a:solidFill>
        </p:spPr>
        <p:txBody>
          <a:bodyPr wrap="square" lIns="36000" tIns="36000" rIns="36000" bIns="36000">
            <a:spAutoFit/>
          </a:bodyPr>
          <a:lstStyle/>
          <a:p>
            <a:pPr algn="ctr">
              <a:lnSpc>
                <a:spcPts val="1900"/>
              </a:lnSpc>
            </a:pPr>
            <a:r>
              <a:rPr kumimoji="1" lang="ja-JP" altLang="en-US" sz="1400" b="1" dirty="0">
                <a:latin typeface="Meiryo UI" panose="020B0604030504040204" pitchFamily="50" charset="-128"/>
                <a:ea typeface="Meiryo UI" panose="020B0604030504040204" pitchFamily="50" charset="-128"/>
              </a:rPr>
              <a:t>▏</a:t>
            </a:r>
            <a:r>
              <a:rPr kumimoji="1" lang="zh-TW" altLang="en-US" sz="1400" b="1" dirty="0">
                <a:latin typeface="BIZ UDPゴシック" panose="020B0400000000000000" pitchFamily="50" charset="-128"/>
                <a:ea typeface="BIZ UDPゴシック" panose="020B0400000000000000" pitchFamily="50" charset="-128"/>
              </a:rPr>
              <a:t>「最終確認画面」</a:t>
            </a:r>
            <a:r>
              <a:rPr kumimoji="1" lang="ja-JP" altLang="en-US" sz="1400" b="1" dirty="0">
                <a:latin typeface="BIZ UDPゴシック" panose="020B0400000000000000" pitchFamily="50" charset="-128"/>
                <a:ea typeface="BIZ UDPゴシック" panose="020B0400000000000000" pitchFamily="50" charset="-128"/>
              </a:rPr>
              <a:t>の</a:t>
            </a:r>
            <a:r>
              <a:rPr lang="ja-JP" altLang="en-US" sz="1400" b="1" i="0" u="none" strike="noStrike" baseline="0" dirty="0">
                <a:latin typeface="BIZ UDPゴシック" panose="020B0400000000000000" pitchFamily="50" charset="-128"/>
                <a:ea typeface="BIZ UDPゴシック" panose="020B0400000000000000" pitchFamily="50" charset="-128"/>
              </a:rPr>
              <a:t>主な確認ポイント</a:t>
            </a:r>
            <a:r>
              <a:rPr kumimoji="1" lang="ja-JP" altLang="en-US" sz="1400" b="1" dirty="0">
                <a:latin typeface="Meiryo UI" panose="020B0604030504040204" pitchFamily="50" charset="-128"/>
                <a:ea typeface="Meiryo UI" panose="020B0604030504040204" pitchFamily="50" charset="-128"/>
              </a:rPr>
              <a:t>▕</a:t>
            </a:r>
            <a:endParaRPr lang="ja-JP" altLang="en-US" sz="1400" b="1" i="0" u="none" strike="noStrike" baseline="0" dirty="0">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61D6AA48-5269-356E-D97F-8B837E595749}"/>
              </a:ext>
            </a:extLst>
          </p:cNvPr>
          <p:cNvSpPr txBox="1"/>
          <p:nvPr/>
        </p:nvSpPr>
        <p:spPr>
          <a:xfrm>
            <a:off x="729851" y="4109716"/>
            <a:ext cx="3350796" cy="1705367"/>
          </a:xfrm>
          <a:prstGeom prst="rect">
            <a:avLst/>
          </a:prstGeom>
          <a:noFill/>
          <a:ln w="15875">
            <a:noFill/>
          </a:ln>
        </p:spPr>
        <p:txBody>
          <a:bodyPr wrap="square" lIns="144000" tIns="180000" rIns="144000" bIns="108000">
            <a:spAutoFit/>
          </a:bodyPr>
          <a:lstStyle/>
          <a:p>
            <a:pPr marL="180000" indent="-180000">
              <a:lnSpc>
                <a:spcPts val="2400"/>
              </a:lnSpc>
              <a:spcBef>
                <a:spcPts val="6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支払総額は。</a:t>
            </a:r>
          </a:p>
          <a:p>
            <a:pPr marL="180000" indent="-180000">
              <a:lnSpc>
                <a:spcPts val="2400"/>
              </a:lnSpc>
              <a:spcBef>
                <a:spcPts val="6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２回目以降の代金・発送時期は。</a:t>
            </a:r>
          </a:p>
          <a:p>
            <a:pPr marL="180000" indent="-180000">
              <a:lnSpc>
                <a:spcPts val="2400"/>
              </a:lnSpc>
              <a:spcBef>
                <a:spcPts val="6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各回の分量は。</a:t>
            </a:r>
          </a:p>
          <a:p>
            <a:pPr marL="180000" indent="-180000">
              <a:lnSpc>
                <a:spcPts val="2400"/>
              </a:lnSpc>
              <a:spcBef>
                <a:spcPts val="6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各回の請求時期は。</a:t>
            </a:r>
          </a:p>
        </p:txBody>
      </p:sp>
      <p:sp>
        <p:nvSpPr>
          <p:cNvPr id="7" name="テキスト ボックス 6">
            <a:extLst>
              <a:ext uri="{FF2B5EF4-FFF2-40B4-BE49-F238E27FC236}">
                <a16:creationId xmlns:a16="http://schemas.microsoft.com/office/drawing/2014/main" id="{A1977D0E-2C33-09AA-DFB4-949A6B97B92C}"/>
              </a:ext>
            </a:extLst>
          </p:cNvPr>
          <p:cNvSpPr txBox="1"/>
          <p:nvPr/>
        </p:nvSpPr>
        <p:spPr>
          <a:xfrm>
            <a:off x="1045215" y="3696413"/>
            <a:ext cx="3350796" cy="360000"/>
          </a:xfrm>
          <a:prstGeom prst="rect">
            <a:avLst/>
          </a:prstGeom>
          <a:solidFill>
            <a:srgbClr val="93D59B"/>
          </a:solidFill>
        </p:spPr>
        <p:txBody>
          <a:bodyPr wrap="square" lIns="36000" tIns="36000" rIns="36000" bIns="36000" anchor="ctr" anchorCtr="0">
            <a:noAutofit/>
          </a:bodyPr>
          <a:lstStyle/>
          <a:p>
            <a:pPr algn="ctr">
              <a:lnSpc>
                <a:spcPts val="1900"/>
              </a:lnSpc>
            </a:pPr>
            <a:r>
              <a:rPr kumimoji="1" lang="ja-JP" altLang="en-US" sz="1400" b="1" dirty="0">
                <a:latin typeface="BIZ UDPゴシック" panose="020B0400000000000000" pitchFamily="50" charset="-128"/>
                <a:ea typeface="BIZ UDPゴシック" panose="020B0400000000000000" pitchFamily="50" charset="-128"/>
              </a:rPr>
              <a:t>定期購入の場合</a:t>
            </a:r>
            <a:endParaRPr lang="ja-JP" altLang="en-US" sz="1400" b="1" i="0" u="none" strike="noStrike" baseline="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080EF5C4-0A84-F250-C833-4331187B76D5}"/>
              </a:ext>
            </a:extLst>
          </p:cNvPr>
          <p:cNvSpPr txBox="1"/>
          <p:nvPr/>
        </p:nvSpPr>
        <p:spPr>
          <a:xfrm>
            <a:off x="729851" y="1838102"/>
            <a:ext cx="3944893" cy="1320646"/>
          </a:xfrm>
          <a:prstGeom prst="rect">
            <a:avLst/>
          </a:prstGeom>
          <a:noFill/>
          <a:ln w="15875">
            <a:noFill/>
          </a:ln>
        </p:spPr>
        <p:txBody>
          <a:bodyPr wrap="square" lIns="144000" tIns="180000" rIns="144000" bIns="108000">
            <a:spAutoFit/>
          </a:bodyPr>
          <a:lstStyle/>
          <a:p>
            <a:pPr marL="180000" indent="-180000">
              <a:lnSpc>
                <a:spcPts val="2400"/>
              </a:lnSpc>
              <a:spcBef>
                <a:spcPts val="6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定期購入かどうか。</a:t>
            </a:r>
          </a:p>
          <a:p>
            <a:pPr marL="180000" indent="-180000">
              <a:lnSpc>
                <a:spcPts val="2400"/>
              </a:lnSpc>
              <a:spcBef>
                <a:spcPts val="6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返品や解約の連絡方法・連絡先は。</a:t>
            </a:r>
          </a:p>
          <a:p>
            <a:pPr marL="180000" indent="-180000">
              <a:lnSpc>
                <a:spcPts val="2400"/>
              </a:lnSpc>
              <a:spcBef>
                <a:spcPts val="6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期間限定販売などの場合の申込期限は。</a:t>
            </a:r>
          </a:p>
        </p:txBody>
      </p:sp>
      <p:graphicFrame>
        <p:nvGraphicFramePr>
          <p:cNvPr id="8" name="表 7">
            <a:extLst>
              <a:ext uri="{FF2B5EF4-FFF2-40B4-BE49-F238E27FC236}">
                <a16:creationId xmlns:a16="http://schemas.microsoft.com/office/drawing/2014/main" id="{43668898-0732-FCDA-7CA5-2C9573FEB5C1}"/>
              </a:ext>
            </a:extLst>
          </p:cNvPr>
          <p:cNvGraphicFramePr>
            <a:graphicFrameLocks noGrp="1"/>
          </p:cNvGraphicFramePr>
          <p:nvPr>
            <p:extLst>
              <p:ext uri="{D42A27DB-BD31-4B8C-83A1-F6EECF244321}">
                <p14:modId xmlns:p14="http://schemas.microsoft.com/office/powerpoint/2010/main" val="65828055"/>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65060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29BAB-192C-AAC2-667A-DA280D4C6FA9}"/>
            </a:ext>
          </a:extLst>
        </p:cNvPr>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358AA83E-FEED-A3D5-468A-34F0FF7364A0}"/>
              </a:ext>
            </a:extLst>
          </p:cNvPr>
          <p:cNvGraphicFramePr>
            <a:graphicFrameLocks noGrp="1"/>
          </p:cNvGraphicFramePr>
          <p:nvPr>
            <p:extLst>
              <p:ext uri="{D42A27DB-BD31-4B8C-83A1-F6EECF244321}">
                <p14:modId xmlns:p14="http://schemas.microsoft.com/office/powerpoint/2010/main" val="2081680822"/>
              </p:ext>
            </p:extLst>
          </p:nvPr>
        </p:nvGraphicFramePr>
        <p:xfrm>
          <a:off x="336549" y="1198985"/>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57BD63"/>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「解約・返品」できる？　条件などをしっかり確認</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8" name="テキスト ボックス 17">
            <a:extLst>
              <a:ext uri="{FF2B5EF4-FFF2-40B4-BE49-F238E27FC236}">
                <a16:creationId xmlns:a16="http://schemas.microsoft.com/office/drawing/2014/main" id="{9561222C-700B-D1E3-386A-F36D62B91E6E}"/>
              </a:ext>
            </a:extLst>
          </p:cNvPr>
          <p:cNvSpPr txBox="1"/>
          <p:nvPr/>
        </p:nvSpPr>
        <p:spPr>
          <a:xfrm>
            <a:off x="383451" y="1630985"/>
            <a:ext cx="5945312" cy="2279640"/>
          </a:xfrm>
          <a:prstGeom prst="rect">
            <a:avLst/>
          </a:prstGeom>
          <a:noFill/>
        </p:spPr>
        <p:txBody>
          <a:bodyPr wrap="square" lIns="36000" tIns="180000" rIns="0" bIns="0" anchor="t" anchorCtr="0">
            <a:spAutoFit/>
          </a:bodyPr>
          <a:lstStyle/>
          <a:p>
            <a:pPr>
              <a:lnSpc>
                <a:spcPts val="2800"/>
              </a:lnSpc>
            </a:pPr>
            <a:r>
              <a:rPr lang="ja-JP" altLang="en-US" b="1" dirty="0">
                <a:solidFill>
                  <a:srgbClr val="FF6600"/>
                </a:solidFill>
                <a:latin typeface="BIZ UDPゴシック" panose="020B0400000000000000" pitchFamily="50" charset="-128"/>
                <a:ea typeface="BIZ UDPゴシック" panose="020B0400000000000000" pitchFamily="50" charset="-128"/>
              </a:rPr>
              <a:t>通信販売では、クーリング・オフ制度はありません</a:t>
            </a:r>
            <a:r>
              <a:rPr lang="ja-JP" altLang="en-US" dirty="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返品については事業者が決めた特約（返品特約）に従うことになります。</a:t>
            </a:r>
          </a:p>
          <a:p>
            <a:pPr algn="just">
              <a:lnSpc>
                <a:spcPts val="2800"/>
              </a:lnSpc>
            </a:pPr>
            <a:r>
              <a:rPr lang="ja-JP" altLang="en-US" dirty="0">
                <a:latin typeface="BIZ UDPゴシック" panose="020B0400000000000000" pitchFamily="50" charset="-128"/>
                <a:ea typeface="BIZ UDPゴシック" panose="020B0400000000000000" pitchFamily="50" charset="-128"/>
              </a:rPr>
              <a:t>事業者が</a:t>
            </a:r>
            <a:r>
              <a:rPr lang="ja-JP" altLang="en-US" b="1" dirty="0">
                <a:solidFill>
                  <a:srgbClr val="FF6600"/>
                </a:solidFill>
                <a:latin typeface="BIZ UDPゴシック" panose="020B0400000000000000" pitchFamily="50" charset="-128"/>
                <a:ea typeface="BIZ UDPゴシック" panose="020B0400000000000000" pitchFamily="50" charset="-128"/>
              </a:rPr>
              <a:t>「解約可能」としている場合でも、</a:t>
            </a:r>
            <a:r>
              <a:rPr lang="ja-JP" altLang="en-US" b="1" spc="30" dirty="0">
                <a:solidFill>
                  <a:srgbClr val="FF6600"/>
                </a:solidFill>
                <a:latin typeface="BIZ UDPゴシック" panose="020B0400000000000000" pitchFamily="50" charset="-128"/>
                <a:ea typeface="BIZ UDPゴシック" panose="020B0400000000000000" pitchFamily="50" charset="-128"/>
              </a:rPr>
              <a:t>解約期間などの条件が定められていることが多い</a:t>
            </a:r>
            <a:r>
              <a:rPr lang="ja-JP" altLang="en-US" dirty="0">
                <a:latin typeface="BIZ UDPゴシック" panose="020B0400000000000000" pitchFamily="50" charset="-128"/>
                <a:ea typeface="BIZ UDPゴシック" panose="020B0400000000000000" pitchFamily="50" charset="-128"/>
              </a:rPr>
              <a:t>ため、よく読んで確認しましょう。</a:t>
            </a:r>
          </a:p>
        </p:txBody>
      </p:sp>
      <p:sp>
        <p:nvSpPr>
          <p:cNvPr id="2" name="角丸四角形 8">
            <a:extLst>
              <a:ext uri="{FF2B5EF4-FFF2-40B4-BE49-F238E27FC236}">
                <a16:creationId xmlns:a16="http://schemas.microsoft.com/office/drawing/2014/main" id="{D8025EDB-831F-2680-5413-150B62FC43AD}"/>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59FD5B86-FF4C-9E4F-5A24-E109FB47A2AC}"/>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不要な定期購入トラブルを避けるために</a:t>
            </a:r>
          </a:p>
        </p:txBody>
      </p:sp>
      <p:grpSp>
        <p:nvGrpSpPr>
          <p:cNvPr id="46" name="グループ化 45">
            <a:extLst>
              <a:ext uri="{FF2B5EF4-FFF2-40B4-BE49-F238E27FC236}">
                <a16:creationId xmlns:a16="http://schemas.microsoft.com/office/drawing/2014/main" id="{37052AF1-18FB-E40F-E691-123504662614}"/>
              </a:ext>
            </a:extLst>
          </p:cNvPr>
          <p:cNvGrpSpPr/>
          <p:nvPr/>
        </p:nvGrpSpPr>
        <p:grpSpPr>
          <a:xfrm>
            <a:off x="437081" y="4194827"/>
            <a:ext cx="4927081" cy="2053878"/>
            <a:chOff x="437081" y="4080527"/>
            <a:chExt cx="4927081" cy="2053878"/>
          </a:xfrm>
        </p:grpSpPr>
        <p:sp>
          <p:nvSpPr>
            <p:cNvPr id="11" name="テキスト ボックス 10">
              <a:extLst>
                <a:ext uri="{FF2B5EF4-FFF2-40B4-BE49-F238E27FC236}">
                  <a16:creationId xmlns:a16="http://schemas.microsoft.com/office/drawing/2014/main" id="{5D27EA75-A342-EC9D-44DB-05C753DBD13D}"/>
                </a:ext>
              </a:extLst>
            </p:cNvPr>
            <p:cNvSpPr txBox="1"/>
            <p:nvPr/>
          </p:nvSpPr>
          <p:spPr>
            <a:xfrm>
              <a:off x="573172" y="4574365"/>
              <a:ext cx="4654898" cy="1380873"/>
            </a:xfrm>
            <a:prstGeom prst="rect">
              <a:avLst/>
            </a:prstGeom>
            <a:noFill/>
            <a:ln>
              <a:noFill/>
            </a:ln>
          </p:spPr>
          <p:txBody>
            <a:bodyPr wrap="square" lIns="72000" tIns="72000" rIns="72000" bIns="72000">
              <a:spAutoFit/>
            </a:bodyPr>
            <a:lstStyle/>
            <a:p>
              <a:pPr algn="just">
                <a:lnSpc>
                  <a:spcPts val="2500"/>
                </a:lnSpc>
              </a:pPr>
              <a:r>
                <a:rPr lang="ja-JP" altLang="en-US" i="0" strike="noStrike" baseline="0" dirty="0">
                  <a:latin typeface="BIZ UDPゴシック" panose="020B0400000000000000" pitchFamily="50" charset="-128"/>
                  <a:ea typeface="BIZ UDPゴシック" panose="020B0400000000000000" pitchFamily="50" charset="-128"/>
                </a:rPr>
                <a:t>通信販売において「返品特約」が定められて</a:t>
              </a:r>
              <a:br>
                <a:rPr lang="en-US" altLang="ja-JP" i="0" strike="noStrike" baseline="0" dirty="0">
                  <a:latin typeface="BIZ UDPゴシック" panose="020B0400000000000000" pitchFamily="50" charset="-128"/>
                  <a:ea typeface="BIZ UDPゴシック" panose="020B0400000000000000" pitchFamily="50" charset="-128"/>
                </a:rPr>
              </a:br>
              <a:r>
                <a:rPr lang="ja-JP" altLang="en-US" i="0" strike="noStrike" baseline="0" dirty="0">
                  <a:latin typeface="BIZ UDPゴシック" panose="020B0400000000000000" pitchFamily="50" charset="-128"/>
                  <a:ea typeface="BIZ UDPゴシック" panose="020B0400000000000000" pitchFamily="50" charset="-128"/>
                </a:rPr>
                <a:t>いない場合、</a:t>
              </a:r>
              <a:r>
                <a:rPr lang="ja-JP" altLang="en-US" b="1" i="0" strike="noStrike" baseline="0" dirty="0">
                  <a:solidFill>
                    <a:srgbClr val="FF6600"/>
                  </a:solidFill>
                  <a:latin typeface="BIZ UDPゴシック" panose="020B0400000000000000" pitchFamily="50" charset="-128"/>
                  <a:ea typeface="BIZ UDPゴシック" panose="020B0400000000000000" pitchFamily="50" charset="-128"/>
                </a:rPr>
                <a:t>商品を受け取った日を含めて</a:t>
              </a:r>
              <a:br>
                <a:rPr lang="en-US" altLang="ja-JP" b="1" i="0" strike="noStrike" baseline="0" dirty="0">
                  <a:solidFill>
                    <a:srgbClr val="FF6600"/>
                  </a:solidFill>
                  <a:latin typeface="BIZ UDPゴシック" panose="020B0400000000000000" pitchFamily="50" charset="-128"/>
                  <a:ea typeface="BIZ UDPゴシック" panose="020B0400000000000000" pitchFamily="50" charset="-128"/>
                </a:rPr>
              </a:br>
              <a:r>
                <a:rPr lang="en-US" altLang="ja-JP" b="1" i="0" strike="noStrike" baseline="0" dirty="0">
                  <a:solidFill>
                    <a:srgbClr val="FF6600"/>
                  </a:solidFill>
                  <a:latin typeface="BIZ UDPゴシック" panose="020B0400000000000000" pitchFamily="50" charset="-128"/>
                  <a:ea typeface="BIZ UDPゴシック" panose="020B0400000000000000" pitchFamily="50" charset="-128"/>
                </a:rPr>
                <a:t>8</a:t>
              </a:r>
              <a:r>
                <a:rPr lang="ja-JP" altLang="en-US" b="1" i="0" strike="noStrike" baseline="0" dirty="0">
                  <a:solidFill>
                    <a:srgbClr val="FF6600"/>
                  </a:solidFill>
                  <a:latin typeface="BIZ UDPゴシック" panose="020B0400000000000000" pitchFamily="50" charset="-128"/>
                  <a:ea typeface="BIZ UDPゴシック" panose="020B0400000000000000" pitchFamily="50" charset="-128"/>
                </a:rPr>
                <a:t>日以内であれば、消費者が送料を負担し</a:t>
              </a:r>
              <a:br>
                <a:rPr lang="en-US" altLang="ja-JP" b="1" i="0" strike="noStrike" baseline="0" dirty="0">
                  <a:solidFill>
                    <a:srgbClr val="FF6600"/>
                  </a:solidFill>
                  <a:latin typeface="BIZ UDPゴシック" panose="020B0400000000000000" pitchFamily="50" charset="-128"/>
                  <a:ea typeface="BIZ UDPゴシック" panose="020B0400000000000000" pitchFamily="50" charset="-128"/>
                </a:rPr>
              </a:br>
              <a:r>
                <a:rPr lang="ja-JP" altLang="en-US" b="1" i="0" strike="noStrike" baseline="0" dirty="0">
                  <a:solidFill>
                    <a:srgbClr val="FF6600"/>
                  </a:solidFill>
                  <a:latin typeface="BIZ UDPゴシック" panose="020B0400000000000000" pitchFamily="50" charset="-128"/>
                  <a:ea typeface="BIZ UDPゴシック" panose="020B0400000000000000" pitchFamily="50" charset="-128"/>
                </a:rPr>
                <a:t>返品できます</a:t>
              </a:r>
              <a:r>
                <a:rPr lang="ja-JP" altLang="en-US" i="0" strike="noStrike" baseline="0" dirty="0">
                  <a:latin typeface="BIZ UDPゴシック" panose="020B0400000000000000" pitchFamily="50" charset="-128"/>
                  <a:ea typeface="BIZ UDPゴシック" panose="020B0400000000000000" pitchFamily="50" charset="-128"/>
                </a:rPr>
                <a:t>。</a:t>
              </a:r>
              <a:endParaRPr lang="en-US" altLang="ja-JP" i="0" strike="noStrike" baseline="0" dirty="0">
                <a:latin typeface="BIZ UDPゴシック" panose="020B0400000000000000" pitchFamily="50" charset="-128"/>
                <a:ea typeface="BIZ UDPゴシック" panose="020B0400000000000000" pitchFamily="50" charset="-128"/>
              </a:endParaRPr>
            </a:p>
          </p:txBody>
        </p:sp>
        <p:sp>
          <p:nvSpPr>
            <p:cNvPr id="43" name="正方形/長方形 42">
              <a:extLst>
                <a:ext uri="{FF2B5EF4-FFF2-40B4-BE49-F238E27FC236}">
                  <a16:creationId xmlns:a16="http://schemas.microsoft.com/office/drawing/2014/main" id="{13A9A4B3-56D2-DE60-B377-76C9CE800720}"/>
                </a:ext>
              </a:extLst>
            </p:cNvPr>
            <p:cNvSpPr/>
            <p:nvPr/>
          </p:nvSpPr>
          <p:spPr>
            <a:xfrm>
              <a:off x="437081" y="4226405"/>
              <a:ext cx="4927081" cy="1908000"/>
            </a:xfrm>
            <a:prstGeom prst="rect">
              <a:avLst/>
            </a:prstGeom>
            <a:noFill/>
            <a:ln w="19050">
              <a:solidFill>
                <a:srgbClr val="57BD63"/>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F462CE9F-542F-1967-3275-9F032FBBFE87}"/>
                </a:ext>
              </a:extLst>
            </p:cNvPr>
            <p:cNvSpPr txBox="1"/>
            <p:nvPr/>
          </p:nvSpPr>
          <p:spPr>
            <a:xfrm>
              <a:off x="1225223" y="4080527"/>
              <a:ext cx="3350796" cy="360000"/>
            </a:xfrm>
            <a:prstGeom prst="rect">
              <a:avLst/>
            </a:prstGeom>
            <a:solidFill>
              <a:srgbClr val="93D59B"/>
            </a:solidFill>
          </p:spPr>
          <p:txBody>
            <a:bodyPr wrap="square" lIns="36000" tIns="36000" rIns="36000" bIns="36000" anchor="ctr" anchorCtr="0">
              <a:noAutofit/>
            </a:bodyPr>
            <a:lstStyle/>
            <a:p>
              <a:pPr algn="ctr">
                <a:lnSpc>
                  <a:spcPts val="1900"/>
                </a:lnSpc>
              </a:pPr>
              <a:r>
                <a:rPr kumimoji="1" lang="ja-JP" altLang="en-US" sz="1400" b="1" dirty="0">
                  <a:latin typeface="BIZ UDPゴシック" panose="020B0400000000000000" pitchFamily="50" charset="-128"/>
                  <a:ea typeface="BIZ UDPゴシック" panose="020B0400000000000000" pitchFamily="50" charset="-128"/>
                </a:rPr>
                <a:t>返品特約が定められていない場合　</a:t>
              </a:r>
              <a:endParaRPr lang="ja-JP" altLang="en-US" sz="1400" b="1" i="0" u="none" strike="noStrike" baseline="0" dirty="0">
                <a:latin typeface="BIZ UDPゴシック" panose="020B0400000000000000" pitchFamily="50" charset="-128"/>
                <a:ea typeface="BIZ UDPゴシック" panose="020B0400000000000000" pitchFamily="50" charset="-128"/>
              </a:endParaRPr>
            </a:p>
          </p:txBody>
        </p:sp>
      </p:grpSp>
      <p:pic>
        <p:nvPicPr>
          <p:cNvPr id="8" name="図 7" descr="テキスト&#10;&#10;中程度の精度で自動的に生成された説明">
            <a:extLst>
              <a:ext uri="{FF2B5EF4-FFF2-40B4-BE49-F238E27FC236}">
                <a16:creationId xmlns:a16="http://schemas.microsoft.com/office/drawing/2014/main" id="{80046A66-7F1B-9133-6A36-5BF274B3D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564" y="1256826"/>
            <a:ext cx="2368800" cy="3899506"/>
          </a:xfrm>
          <a:prstGeom prst="rect">
            <a:avLst/>
          </a:prstGeom>
        </p:spPr>
      </p:pic>
      <p:grpSp>
        <p:nvGrpSpPr>
          <p:cNvPr id="47" name="グループ化 46">
            <a:extLst>
              <a:ext uri="{FF2B5EF4-FFF2-40B4-BE49-F238E27FC236}">
                <a16:creationId xmlns:a16="http://schemas.microsoft.com/office/drawing/2014/main" id="{F710FEEE-26F2-79BF-A9F1-9EECEA2464A0}"/>
              </a:ext>
            </a:extLst>
          </p:cNvPr>
          <p:cNvGrpSpPr/>
          <p:nvPr/>
        </p:nvGrpSpPr>
        <p:grpSpPr>
          <a:xfrm>
            <a:off x="6019800" y="4969664"/>
            <a:ext cx="2759076" cy="1260000"/>
            <a:chOff x="6019800" y="5058564"/>
            <a:chExt cx="2759076" cy="1260000"/>
          </a:xfrm>
        </p:grpSpPr>
        <p:sp>
          <p:nvSpPr>
            <p:cNvPr id="34" name="フリーフォーム: 図形 33">
              <a:extLst>
                <a:ext uri="{FF2B5EF4-FFF2-40B4-BE49-F238E27FC236}">
                  <a16:creationId xmlns:a16="http://schemas.microsoft.com/office/drawing/2014/main" id="{9AFB550D-3A81-0E01-1454-18F3DCB78BB5}"/>
                </a:ext>
              </a:extLst>
            </p:cNvPr>
            <p:cNvSpPr/>
            <p:nvPr/>
          </p:nvSpPr>
          <p:spPr>
            <a:xfrm>
              <a:off x="6019800" y="5058564"/>
              <a:ext cx="2759076" cy="1260000"/>
            </a:xfrm>
            <a:custGeom>
              <a:avLst/>
              <a:gdLst>
                <a:gd name="connsiteX0" fmla="*/ 0 w 1631587"/>
                <a:gd name="connsiteY0" fmla="*/ 1705001 h 1705001"/>
                <a:gd name="connsiteX1" fmla="*/ 0 w 1631587"/>
                <a:gd name="connsiteY1" fmla="*/ 221871 h 1705001"/>
                <a:gd name="connsiteX2" fmla="*/ 674420 w 1631587"/>
                <a:gd name="connsiteY2" fmla="*/ 221871 h 1705001"/>
                <a:gd name="connsiteX3" fmla="*/ 815794 w 1631587"/>
                <a:gd name="connsiteY3" fmla="*/ 0 h 1705001"/>
                <a:gd name="connsiteX4" fmla="*/ 957168 w 1631587"/>
                <a:gd name="connsiteY4" fmla="*/ 221871 h 1705001"/>
                <a:gd name="connsiteX5" fmla="*/ 1631587 w 1631587"/>
                <a:gd name="connsiteY5" fmla="*/ 221871 h 1705001"/>
                <a:gd name="connsiteX6" fmla="*/ 1631587 w 1631587"/>
                <a:gd name="connsiteY6" fmla="*/ 1705001 h 170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1587" h="1705001">
                  <a:moveTo>
                    <a:pt x="0" y="1705001"/>
                  </a:moveTo>
                  <a:lnTo>
                    <a:pt x="0" y="221871"/>
                  </a:lnTo>
                  <a:lnTo>
                    <a:pt x="674420" y="221871"/>
                  </a:lnTo>
                  <a:lnTo>
                    <a:pt x="815794" y="0"/>
                  </a:lnTo>
                  <a:lnTo>
                    <a:pt x="957168" y="221871"/>
                  </a:lnTo>
                  <a:lnTo>
                    <a:pt x="1631587" y="221871"/>
                  </a:lnTo>
                  <a:lnTo>
                    <a:pt x="1631587" y="1705001"/>
                  </a:lnTo>
                  <a:close/>
                </a:path>
              </a:pathLst>
            </a:custGeom>
            <a:solidFill>
              <a:schemeClr val="bg1"/>
            </a:solidFill>
            <a:ln w="28575">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7" name="テキスト ボックス 36">
              <a:extLst>
                <a:ext uri="{FF2B5EF4-FFF2-40B4-BE49-F238E27FC236}">
                  <a16:creationId xmlns:a16="http://schemas.microsoft.com/office/drawing/2014/main" id="{A13D7580-B905-4E67-3CE8-BA852BE0292E}"/>
                </a:ext>
              </a:extLst>
            </p:cNvPr>
            <p:cNvSpPr txBox="1"/>
            <p:nvPr/>
          </p:nvSpPr>
          <p:spPr>
            <a:xfrm>
              <a:off x="6091759" y="5301724"/>
              <a:ext cx="2615159" cy="985123"/>
            </a:xfrm>
            <a:prstGeom prst="rect">
              <a:avLst/>
            </a:prstGeom>
            <a:noFill/>
            <a:ln>
              <a:noFill/>
            </a:ln>
          </p:spPr>
          <p:txBody>
            <a:bodyPr wrap="square" lIns="72000" tIns="72000" rIns="72000" bIns="72000">
              <a:spAutoFit/>
            </a:bodyPr>
            <a:lstStyle/>
            <a:p>
              <a:pPr algn="just">
                <a:lnSpc>
                  <a:spcPts val="1700"/>
                </a:lnSpc>
              </a:pPr>
              <a:r>
                <a:rPr lang="ja-JP" altLang="en-US" sz="1300" b="1" dirty="0">
                  <a:latin typeface="BIZ UDPゴシック" panose="020B0400000000000000" pitchFamily="50" charset="-128"/>
                  <a:ea typeface="BIZ UDPゴシック" panose="020B0400000000000000" pitchFamily="50" charset="-128"/>
                </a:rPr>
                <a:t>「特定商取引法に基づく表記」、</a:t>
              </a:r>
              <a:br>
                <a:rPr lang="en-US" altLang="ja-JP" sz="1300" b="1" dirty="0">
                  <a:latin typeface="BIZ UDPゴシック" panose="020B0400000000000000" pitchFamily="50" charset="-128"/>
                  <a:ea typeface="BIZ UDPゴシック" panose="020B0400000000000000" pitchFamily="50" charset="-128"/>
                </a:rPr>
              </a:br>
              <a:r>
                <a:rPr lang="ja-JP" altLang="en-US" sz="1300" b="1" dirty="0">
                  <a:latin typeface="BIZ UDPゴシック" panose="020B0400000000000000" pitchFamily="50" charset="-128"/>
                  <a:ea typeface="BIZ UDPゴシック" panose="020B0400000000000000" pitchFamily="50" charset="-128"/>
                </a:rPr>
                <a:t>解約条件の規約については、広告ページの一番下にリンクが貼られていることが多いです。</a:t>
              </a:r>
              <a:endParaRPr lang="ja-JP" altLang="en-US" sz="1300" b="1" i="0" strike="noStrike" baseline="0" dirty="0">
                <a:latin typeface="BIZ UDPゴシック" panose="020B0400000000000000" pitchFamily="50" charset="-128"/>
                <a:ea typeface="BIZ UDPゴシック" panose="020B0400000000000000" pitchFamily="50" charset="-128"/>
              </a:endParaRPr>
            </a:p>
          </p:txBody>
        </p:sp>
      </p:grpSp>
      <p:graphicFrame>
        <p:nvGraphicFramePr>
          <p:cNvPr id="7" name="表 6">
            <a:extLst>
              <a:ext uri="{FF2B5EF4-FFF2-40B4-BE49-F238E27FC236}">
                <a16:creationId xmlns:a16="http://schemas.microsoft.com/office/drawing/2014/main" id="{FCBD71A6-542A-1BF0-857B-DA7435EAC70E}"/>
              </a:ext>
            </a:extLst>
          </p:cNvPr>
          <p:cNvGraphicFramePr>
            <a:graphicFrameLocks noGrp="1"/>
          </p:cNvGraphicFramePr>
          <p:nvPr>
            <p:extLst>
              <p:ext uri="{D42A27DB-BD31-4B8C-83A1-F6EECF244321}">
                <p14:modId xmlns:p14="http://schemas.microsoft.com/office/powerpoint/2010/main" val="65828055"/>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64370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B86FE-CEFC-1A66-791F-295B14EB7B19}"/>
            </a:ext>
          </a:extLst>
        </p:cNvPr>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C11B905C-CC86-2B35-DAB6-A99CC1980BD5}"/>
              </a:ext>
            </a:extLst>
          </p:cNvPr>
          <p:cNvGraphicFramePr>
            <a:graphicFrameLocks noGrp="1"/>
          </p:cNvGraphicFramePr>
          <p:nvPr>
            <p:extLst>
              <p:ext uri="{D42A27DB-BD31-4B8C-83A1-F6EECF244321}">
                <p14:modId xmlns:p14="http://schemas.microsoft.com/office/powerpoint/2010/main" val="2208239854"/>
              </p:ext>
            </p:extLst>
          </p:nvPr>
        </p:nvGraphicFramePr>
        <p:xfrm>
          <a:off x="336549" y="1198985"/>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57BD63"/>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心配なときは事業者に電話して確認</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8" name="テキスト ボックス 17">
            <a:extLst>
              <a:ext uri="{FF2B5EF4-FFF2-40B4-BE49-F238E27FC236}">
                <a16:creationId xmlns:a16="http://schemas.microsoft.com/office/drawing/2014/main" id="{D450EFA2-3B89-164B-BDC7-561967AE49BD}"/>
              </a:ext>
            </a:extLst>
          </p:cNvPr>
          <p:cNvSpPr txBox="1"/>
          <p:nvPr/>
        </p:nvSpPr>
        <p:spPr>
          <a:xfrm>
            <a:off x="383451" y="1630985"/>
            <a:ext cx="8323468" cy="3715930"/>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規約を読んでもわからないときや不安なときには、</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事業者に電話をかけて「縛りはあるか」「解約できるのか」</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などを聞いてみる、という方法もあります。</a:t>
            </a:r>
          </a:p>
          <a:p>
            <a:pPr algn="just">
              <a:lnSpc>
                <a:spcPts val="2800"/>
              </a:lnSpc>
            </a:pPr>
            <a:endParaRPr lang="en-US" altLang="ja-JP" spc="-30" dirty="0">
              <a:latin typeface="BIZ UDPゴシック" panose="020B0400000000000000" pitchFamily="50" charset="-128"/>
              <a:ea typeface="BIZ UDPゴシック" panose="020B0400000000000000" pitchFamily="50" charset="-128"/>
            </a:endParaRPr>
          </a:p>
          <a:p>
            <a:pPr algn="just">
              <a:lnSpc>
                <a:spcPts val="2800"/>
              </a:lnSpc>
            </a:pPr>
            <a:endParaRPr lang="en-US" altLang="ja-JP" spc="-30" dirty="0">
              <a:latin typeface="BIZ UDPゴシック" panose="020B0400000000000000" pitchFamily="50" charset="-128"/>
              <a:ea typeface="BIZ UDPゴシック" panose="020B0400000000000000" pitchFamily="50" charset="-128"/>
            </a:endParaRPr>
          </a:p>
          <a:p>
            <a:pPr algn="just">
              <a:lnSpc>
                <a:spcPts val="2800"/>
              </a:lnSpc>
            </a:pPr>
            <a:r>
              <a:rPr lang="ja-JP" altLang="en-US" spc="-30" dirty="0">
                <a:latin typeface="BIZ UDPゴシック" panose="020B0400000000000000" pitchFamily="50" charset="-128"/>
                <a:ea typeface="BIZ UDPゴシック" panose="020B0400000000000000" pitchFamily="50" charset="-128"/>
              </a:rPr>
              <a:t>会話の内容を録音しておけば、万が一トラブルに巻き込まれたときにも対抗できます。</a:t>
            </a:r>
          </a:p>
          <a:p>
            <a:pPr algn="just">
              <a:lnSpc>
                <a:spcPts val="2800"/>
              </a:lnSpc>
            </a:pPr>
            <a:r>
              <a:rPr lang="ja-JP" altLang="en-US" dirty="0">
                <a:latin typeface="BIZ UDPゴシック" panose="020B0400000000000000" pitchFamily="50" charset="-128"/>
                <a:ea typeface="BIZ UDPゴシック" panose="020B0400000000000000" pitchFamily="50" charset="-128"/>
              </a:rPr>
              <a:t>ただし、事業者に連絡する場合には個人情報などを伝えないようにしましょう。</a:t>
            </a:r>
          </a:p>
          <a:p>
            <a:pPr algn="just">
              <a:lnSpc>
                <a:spcPts val="2800"/>
              </a:lnSpc>
            </a:pPr>
            <a:endParaRPr lang="ja-JP" altLang="en-US"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明らかに怪しい場合や気になる場合には、その通販サイトでの購入はしないように</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しましょう。</a:t>
            </a:r>
          </a:p>
        </p:txBody>
      </p:sp>
      <p:sp>
        <p:nvSpPr>
          <p:cNvPr id="2" name="角丸四角形 8">
            <a:extLst>
              <a:ext uri="{FF2B5EF4-FFF2-40B4-BE49-F238E27FC236}">
                <a16:creationId xmlns:a16="http://schemas.microsoft.com/office/drawing/2014/main" id="{09A576AA-BEEA-9C0C-4957-BEEE137656D0}"/>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92F0A914-0271-D34F-C8D0-48513DC4FC05}"/>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不要な定期購入トラブルを避けるために</a:t>
            </a:r>
          </a:p>
        </p:txBody>
      </p:sp>
      <p:pic>
        <p:nvPicPr>
          <p:cNvPr id="8" name="図 7" descr="部屋, 時計 が含まれている画像&#10;&#10;自動的に生成された説明">
            <a:extLst>
              <a:ext uri="{FF2B5EF4-FFF2-40B4-BE49-F238E27FC236}">
                <a16:creationId xmlns:a16="http://schemas.microsoft.com/office/drawing/2014/main" id="{05819B7A-EF48-F3BF-15AE-68D54653EC1E}"/>
              </a:ext>
            </a:extLst>
          </p:cNvPr>
          <p:cNvPicPr>
            <a:picLocks noChangeAspect="1"/>
          </p:cNvPicPr>
          <p:nvPr/>
        </p:nvPicPr>
        <p:blipFill rotWithShape="1">
          <a:blip r:embed="rId2">
            <a:extLst>
              <a:ext uri="{28A0092B-C50C-407E-A947-70E740481C1C}">
                <a14:useLocalDpi xmlns:a14="http://schemas.microsoft.com/office/drawing/2010/main" val="0"/>
              </a:ext>
            </a:extLst>
          </a:blip>
          <a:srcRect l="5023" t="28411" r="44395" b="18263"/>
          <a:stretch/>
        </p:blipFill>
        <p:spPr>
          <a:xfrm flipH="1">
            <a:off x="6977476" y="1786373"/>
            <a:ext cx="1376501" cy="1505407"/>
          </a:xfrm>
          <a:prstGeom prst="rect">
            <a:avLst/>
          </a:prstGeom>
        </p:spPr>
      </p:pic>
      <p:graphicFrame>
        <p:nvGraphicFramePr>
          <p:cNvPr id="7" name="表 6">
            <a:extLst>
              <a:ext uri="{FF2B5EF4-FFF2-40B4-BE49-F238E27FC236}">
                <a16:creationId xmlns:a16="http://schemas.microsoft.com/office/drawing/2014/main" id="{1A210B80-23C9-F01E-42FB-250E865AB9C0}"/>
              </a:ext>
            </a:extLst>
          </p:cNvPr>
          <p:cNvGraphicFramePr>
            <a:graphicFrameLocks noGrp="1"/>
          </p:cNvGraphicFramePr>
          <p:nvPr>
            <p:extLst>
              <p:ext uri="{D42A27DB-BD31-4B8C-83A1-F6EECF244321}">
                <p14:modId xmlns:p14="http://schemas.microsoft.com/office/powerpoint/2010/main" val="65828055"/>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36207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8">
            <a:extLst>
              <a:ext uri="{FF2B5EF4-FFF2-40B4-BE49-F238E27FC236}">
                <a16:creationId xmlns:a16="http://schemas.microsoft.com/office/drawing/2014/main" id="{D140D238-D4B8-D0F1-AD72-94887BEA2165}"/>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5602235C-B846-0A0C-53C2-01D90BDAC7FE}"/>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不要な定期購入トラブルを避けるために</a:t>
            </a:r>
          </a:p>
        </p:txBody>
      </p:sp>
      <p:graphicFrame>
        <p:nvGraphicFramePr>
          <p:cNvPr id="7" name="表 6">
            <a:extLst>
              <a:ext uri="{FF2B5EF4-FFF2-40B4-BE49-F238E27FC236}">
                <a16:creationId xmlns:a16="http://schemas.microsoft.com/office/drawing/2014/main" id="{3E31AF16-25A5-C302-89DD-661A51A8E95C}"/>
              </a:ext>
            </a:extLst>
          </p:cNvPr>
          <p:cNvGraphicFramePr>
            <a:graphicFrameLocks noGrp="1"/>
          </p:cNvGraphicFramePr>
          <p:nvPr>
            <p:extLst>
              <p:ext uri="{D42A27DB-BD31-4B8C-83A1-F6EECF244321}">
                <p14:modId xmlns:p14="http://schemas.microsoft.com/office/powerpoint/2010/main" val="2246931645"/>
              </p:ext>
            </p:extLst>
          </p:nvPr>
        </p:nvGraphicFramePr>
        <p:xfrm>
          <a:off x="1119595" y="1427797"/>
          <a:ext cx="7328135" cy="432000"/>
        </p:xfrm>
        <a:graphic>
          <a:graphicData uri="http://schemas.openxmlformats.org/drawingml/2006/table">
            <a:tbl>
              <a:tblPr firstRow="1" bandRow="1"/>
              <a:tblGrid>
                <a:gridCol w="7328135">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解約可能なはずなのに</a:t>
                      </a:r>
                      <a:r>
                        <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。定期購入の解約が困難な場合</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8" name="テキスト ボックス 7">
            <a:extLst>
              <a:ext uri="{FF2B5EF4-FFF2-40B4-BE49-F238E27FC236}">
                <a16:creationId xmlns:a16="http://schemas.microsoft.com/office/drawing/2014/main" id="{B567CF7E-A391-73F3-B188-0371D63822F0}"/>
              </a:ext>
            </a:extLst>
          </p:cNvPr>
          <p:cNvSpPr txBox="1"/>
          <p:nvPr/>
        </p:nvSpPr>
        <p:spPr>
          <a:xfrm>
            <a:off x="468655" y="2097713"/>
            <a:ext cx="8112712" cy="2529658"/>
          </a:xfrm>
          <a:prstGeom prst="rect">
            <a:avLst/>
          </a:prstGeom>
          <a:noFill/>
        </p:spPr>
        <p:txBody>
          <a:bodyPr wrap="square" lIns="36000" tIns="36000" rIns="36000" bIns="3600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購入はワンクリックで簡単にできても、解約方法を限定していたり、複雑で解約できないようにしたりする悪質業者がいます。</a:t>
            </a:r>
          </a:p>
          <a:p>
            <a:pPr algn="just">
              <a:lnSpc>
                <a:spcPts val="2800"/>
              </a:lnSpc>
            </a:pP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「解約は電話のみ」と解約方法を限定しているにもかかわらず、</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なかなか電話がつながらずに解約できない場合や、手続きが複雑で解約できない場合には、</a:t>
            </a:r>
            <a:r>
              <a:rPr lang="ja-JP" altLang="en-US" b="1" dirty="0">
                <a:solidFill>
                  <a:srgbClr val="FF6600"/>
                </a:solidFill>
                <a:latin typeface="BIZ UDPゴシック" panose="020B0400000000000000" pitchFamily="50" charset="-128"/>
                <a:ea typeface="BIZ UDPゴシック" panose="020B0400000000000000" pitchFamily="50" charset="-128"/>
              </a:rPr>
              <a:t>解約可能期間内に、メール・</a:t>
            </a:r>
            <a:r>
              <a:rPr lang="en-US" altLang="ja-JP" b="1" dirty="0">
                <a:solidFill>
                  <a:srgbClr val="FF6600"/>
                </a:solidFill>
                <a:latin typeface="BIZ UDPゴシック" panose="020B0400000000000000" pitchFamily="50" charset="-128"/>
                <a:ea typeface="BIZ UDPゴシック" panose="020B0400000000000000" pitchFamily="50" charset="-128"/>
              </a:rPr>
              <a:t>FAX</a:t>
            </a:r>
            <a:r>
              <a:rPr lang="ja-JP" altLang="en-US" b="1" dirty="0">
                <a:solidFill>
                  <a:srgbClr val="FF6600"/>
                </a:solidFill>
                <a:latin typeface="BIZ UDPゴシック" panose="020B0400000000000000" pitchFamily="50" charset="-128"/>
                <a:ea typeface="BIZ UDPゴシック" panose="020B0400000000000000" pitchFamily="50" charset="-128"/>
              </a:rPr>
              <a:t>・手紙などで解約の意思表示を行い、その証拠を取っておく</a:t>
            </a:r>
            <a:r>
              <a:rPr lang="ja-JP" altLang="en-US" dirty="0">
                <a:latin typeface="BIZ UDPゴシック" panose="020B0400000000000000" pitchFamily="50" charset="-128"/>
                <a:ea typeface="BIZ UDPゴシック" panose="020B0400000000000000" pitchFamily="50" charset="-128"/>
              </a:rPr>
              <a:t>という方法があります。</a:t>
            </a:r>
          </a:p>
        </p:txBody>
      </p:sp>
      <p:pic>
        <p:nvPicPr>
          <p:cNvPr id="9" name="図 8" descr="挿絵 が含まれている画像&#10;&#10;自動的に生成された説明">
            <a:extLst>
              <a:ext uri="{FF2B5EF4-FFF2-40B4-BE49-F238E27FC236}">
                <a16:creationId xmlns:a16="http://schemas.microsoft.com/office/drawing/2014/main" id="{039097F0-3AB6-008E-0FEE-D00D44EEA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55" y="1171520"/>
            <a:ext cx="696469" cy="818390"/>
          </a:xfrm>
          <a:prstGeom prst="rect">
            <a:avLst/>
          </a:prstGeom>
        </p:spPr>
      </p:pic>
      <p:pic>
        <p:nvPicPr>
          <p:cNvPr id="10" name="図 9" descr="テキスト&#10;&#10;自動的に生成された説明">
            <a:extLst>
              <a:ext uri="{FF2B5EF4-FFF2-40B4-BE49-F238E27FC236}">
                <a16:creationId xmlns:a16="http://schemas.microsoft.com/office/drawing/2014/main" id="{7027FBFA-0957-7F82-7C73-95F2DFDD212E}"/>
              </a:ext>
            </a:extLst>
          </p:cNvPr>
          <p:cNvPicPr>
            <a:picLocks noChangeAspect="1"/>
          </p:cNvPicPr>
          <p:nvPr/>
        </p:nvPicPr>
        <p:blipFill rotWithShape="1">
          <a:blip r:embed="rId3">
            <a:extLst>
              <a:ext uri="{28A0092B-C50C-407E-A947-70E740481C1C}">
                <a14:useLocalDpi xmlns:a14="http://schemas.microsoft.com/office/drawing/2010/main" val="0"/>
              </a:ext>
            </a:extLst>
          </a:blip>
          <a:srcRect l="7058" t="17391" r="6689" b="28119"/>
          <a:stretch/>
        </p:blipFill>
        <p:spPr>
          <a:xfrm>
            <a:off x="6703995" y="4407060"/>
            <a:ext cx="1957405" cy="1282803"/>
          </a:xfrm>
          <a:prstGeom prst="rect">
            <a:avLst/>
          </a:prstGeom>
        </p:spPr>
      </p:pic>
      <p:graphicFrame>
        <p:nvGraphicFramePr>
          <p:cNvPr id="11" name="表 10">
            <a:extLst>
              <a:ext uri="{FF2B5EF4-FFF2-40B4-BE49-F238E27FC236}">
                <a16:creationId xmlns:a16="http://schemas.microsoft.com/office/drawing/2014/main" id="{DD20D871-935C-55C5-815F-0053C27A428F}"/>
              </a:ext>
            </a:extLst>
          </p:cNvPr>
          <p:cNvGraphicFramePr>
            <a:graphicFrameLocks noGrp="1"/>
          </p:cNvGraphicFramePr>
          <p:nvPr>
            <p:extLst>
              <p:ext uri="{D42A27DB-BD31-4B8C-83A1-F6EECF244321}">
                <p14:modId xmlns:p14="http://schemas.microsoft.com/office/powerpoint/2010/main" val="65828055"/>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85849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099A7-9C13-7F43-C8AC-244392032A3E}"/>
            </a:ext>
          </a:extLst>
        </p:cNvPr>
        <p:cNvGrpSpPr/>
        <p:nvPr/>
      </p:nvGrpSpPr>
      <p:grpSpPr>
        <a:xfrm>
          <a:off x="0" y="0"/>
          <a:ext cx="0" cy="0"/>
          <a:chOff x="0" y="0"/>
          <a:chExt cx="0" cy="0"/>
        </a:xfrm>
      </p:grpSpPr>
      <p:sp>
        <p:nvSpPr>
          <p:cNvPr id="2" name="角丸四角形 8">
            <a:extLst>
              <a:ext uri="{FF2B5EF4-FFF2-40B4-BE49-F238E27FC236}">
                <a16:creationId xmlns:a16="http://schemas.microsoft.com/office/drawing/2014/main" id="{6D0DA172-25B0-CE11-06FD-331ADA3537EF}"/>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E21453C8-CFC3-BD47-BF99-B40DADE15D80}"/>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不要な定期購入トラブルを避けるために</a:t>
            </a:r>
          </a:p>
        </p:txBody>
      </p:sp>
      <p:graphicFrame>
        <p:nvGraphicFramePr>
          <p:cNvPr id="9" name="表 8">
            <a:extLst>
              <a:ext uri="{FF2B5EF4-FFF2-40B4-BE49-F238E27FC236}">
                <a16:creationId xmlns:a16="http://schemas.microsoft.com/office/drawing/2014/main" id="{50BF70A5-8A1A-FFA6-2EED-82AAFB64618C}"/>
              </a:ext>
            </a:extLst>
          </p:cNvPr>
          <p:cNvGraphicFramePr>
            <a:graphicFrameLocks noGrp="1"/>
          </p:cNvGraphicFramePr>
          <p:nvPr>
            <p:extLst>
              <p:ext uri="{D42A27DB-BD31-4B8C-83A1-F6EECF244321}">
                <p14:modId xmlns:p14="http://schemas.microsoft.com/office/powerpoint/2010/main" val="134965451"/>
              </p:ext>
            </p:extLst>
          </p:nvPr>
        </p:nvGraphicFramePr>
        <p:xfrm>
          <a:off x="1119595" y="1427797"/>
          <a:ext cx="7328135" cy="432000"/>
        </p:xfrm>
        <a:graphic>
          <a:graphicData uri="http://schemas.openxmlformats.org/drawingml/2006/table">
            <a:tbl>
              <a:tblPr firstRow="1" bandRow="1"/>
              <a:tblGrid>
                <a:gridCol w="7328135">
                  <a:extLst>
                    <a:ext uri="{9D8B030D-6E8A-4147-A177-3AD203B41FA5}">
                      <a16:colId xmlns:a16="http://schemas.microsoft.com/office/drawing/2014/main" val="20001"/>
                    </a:ext>
                  </a:extLst>
                </a:gridCol>
              </a:tblGrid>
              <a:tr h="432000">
                <a:tc>
                  <a:txBody>
                    <a:bodyPr/>
                    <a:lstStyle/>
                    <a:p>
                      <a:pPr marL="180000" algn="l">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改正特定商取引法で、通販サイトの最終確認画面が変わった　</a:t>
                      </a:r>
                      <a:r>
                        <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1/2</a:t>
                      </a:r>
                      <a:endPar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57BD63"/>
                      </a:solidFill>
                      <a:prstDash val="solid"/>
                      <a:round/>
                      <a:headEnd type="none" w="med" len="med"/>
                      <a:tailEnd type="none" w="med" len="med"/>
                    </a:lnT>
                    <a:lnB w="28575" cap="flat" cmpd="sng" algn="ctr">
                      <a:solidFill>
                        <a:srgbClr val="57BD6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7" name="テキスト ボックス 16">
            <a:extLst>
              <a:ext uri="{FF2B5EF4-FFF2-40B4-BE49-F238E27FC236}">
                <a16:creationId xmlns:a16="http://schemas.microsoft.com/office/drawing/2014/main" id="{1A031B4A-7113-EAAB-E46B-C9BEFA96CD40}"/>
              </a:ext>
            </a:extLst>
          </p:cNvPr>
          <p:cNvSpPr txBox="1"/>
          <p:nvPr/>
        </p:nvSpPr>
        <p:spPr>
          <a:xfrm>
            <a:off x="661151" y="2087439"/>
            <a:ext cx="7821699" cy="1625116"/>
          </a:xfrm>
          <a:prstGeom prst="rect">
            <a:avLst/>
          </a:prstGeom>
          <a:noFill/>
        </p:spPr>
        <p:txBody>
          <a:bodyPr wrap="square" lIns="36000" tIns="36000" rIns="36000" bIns="36000">
            <a:spAutoFit/>
          </a:bodyPr>
          <a:lstStyle/>
          <a:p>
            <a:pPr algn="just">
              <a:lnSpc>
                <a:spcPts val="2500"/>
              </a:lnSpc>
            </a:pPr>
            <a:r>
              <a:rPr lang="ja-JP" altLang="en-US" sz="1600" dirty="0">
                <a:latin typeface="BIZ UDPゴシック" panose="020B0400000000000000" pitchFamily="50" charset="-128"/>
                <a:ea typeface="BIZ UDPゴシック" panose="020B0400000000000000" pitchFamily="50" charset="-128"/>
              </a:rPr>
              <a:t>２０２２年（令和４年）６月以降、改正特定商取引法では、通販サイトの最終確認画面に</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おいて、取引における基本的な事項についてわかりやすく表示することが義務付けられています。</a:t>
            </a:r>
          </a:p>
          <a:p>
            <a:pPr algn="just">
              <a:lnSpc>
                <a:spcPts val="2500"/>
              </a:lnSpc>
            </a:pPr>
            <a:r>
              <a:rPr lang="ja-JP" altLang="en-US" sz="1600" dirty="0">
                <a:latin typeface="BIZ UDPゴシック" panose="020B0400000000000000" pitchFamily="50" charset="-128"/>
                <a:ea typeface="BIZ UDPゴシック" panose="020B0400000000000000" pitchFamily="50" charset="-128"/>
              </a:rPr>
              <a:t>このルールに違反する表示により、消費者が誤認して申込みをした場合は、申込み（の意思表示）を取り消せる可能性があります。</a:t>
            </a:r>
          </a:p>
        </p:txBody>
      </p:sp>
      <p:graphicFrame>
        <p:nvGraphicFramePr>
          <p:cNvPr id="24" name="表 23">
            <a:extLst>
              <a:ext uri="{FF2B5EF4-FFF2-40B4-BE49-F238E27FC236}">
                <a16:creationId xmlns:a16="http://schemas.microsoft.com/office/drawing/2014/main" id="{F1117DE1-9EF2-FE69-A5D0-92BFA1DBB678}"/>
              </a:ext>
            </a:extLst>
          </p:cNvPr>
          <p:cNvGraphicFramePr>
            <a:graphicFrameLocks noGrp="1"/>
          </p:cNvGraphicFramePr>
          <p:nvPr>
            <p:extLst>
              <p:ext uri="{D42A27DB-BD31-4B8C-83A1-F6EECF244321}">
                <p14:modId xmlns:p14="http://schemas.microsoft.com/office/powerpoint/2010/main" val="3281068177"/>
              </p:ext>
            </p:extLst>
          </p:nvPr>
        </p:nvGraphicFramePr>
        <p:xfrm>
          <a:off x="606425" y="4319926"/>
          <a:ext cx="7884925" cy="1780800"/>
        </p:xfrm>
        <a:graphic>
          <a:graphicData uri="http://schemas.openxmlformats.org/drawingml/2006/table">
            <a:tbl>
              <a:tblPr firstRow="1" bandRow="1"/>
              <a:tblGrid>
                <a:gridCol w="2574925">
                  <a:extLst>
                    <a:ext uri="{9D8B030D-6E8A-4147-A177-3AD203B41FA5}">
                      <a16:colId xmlns:a16="http://schemas.microsoft.com/office/drawing/2014/main" val="2496050016"/>
                    </a:ext>
                  </a:extLst>
                </a:gridCol>
                <a:gridCol w="5310000">
                  <a:extLst>
                    <a:ext uri="{9D8B030D-6E8A-4147-A177-3AD203B41FA5}">
                      <a16:colId xmlns:a16="http://schemas.microsoft.com/office/drawing/2014/main" val="3767833286"/>
                    </a:ext>
                  </a:extLst>
                </a:gridCol>
              </a:tblGrid>
              <a:tr h="288000">
                <a:tc>
                  <a:txBody>
                    <a:bodyPr/>
                    <a:lstStyle/>
                    <a:p>
                      <a:pPr algn="ctr"/>
                      <a:r>
                        <a:rPr kumimoji="1" lang="ja-JP" altLang="en-US" sz="1400" b="1" dirty="0">
                          <a:latin typeface="BIZ UDPゴシック" panose="020B0400000000000000" pitchFamily="50" charset="-128"/>
                          <a:ea typeface="BIZ UDPゴシック" panose="020B0400000000000000" pitchFamily="50" charset="-128"/>
                        </a:rPr>
                        <a:t>項目</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solidFill>
                      <a:srgbClr val="93D59B">
                        <a:alpha val="40000"/>
                      </a:srgbClr>
                    </a:solidFill>
                  </a:tcPr>
                </a:tc>
                <a:tc>
                  <a:txBody>
                    <a:bodyPr/>
                    <a:lstStyle/>
                    <a:p>
                      <a:pPr algn="ctr"/>
                      <a:r>
                        <a:rPr kumimoji="1" lang="ja-JP" altLang="en-US" sz="1400" b="1" dirty="0">
                          <a:latin typeface="BIZ UDPゴシック" panose="020B0400000000000000" pitchFamily="50" charset="-128"/>
                          <a:ea typeface="BIZ UDPゴシック" panose="020B0400000000000000" pitchFamily="50" charset="-128"/>
                        </a:rPr>
                        <a:t>内容</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solidFill>
                      <a:srgbClr val="93D59B">
                        <a:alpha val="40000"/>
                      </a:srgbClr>
                    </a:solidFill>
                  </a:tcPr>
                </a:tc>
                <a:extLst>
                  <a:ext uri="{0D108BD9-81ED-4DB2-BD59-A6C34878D82A}">
                    <a16:rowId xmlns:a16="http://schemas.microsoft.com/office/drawing/2014/main" val="345351824"/>
                  </a:ext>
                </a:extLst>
              </a:tr>
              <a:tr h="738000">
                <a:tc>
                  <a:txBody>
                    <a:bodyPr/>
                    <a:lstStyle/>
                    <a:p>
                      <a:pPr marL="0" indent="0" algn="l">
                        <a:lnSpc>
                          <a:spcPts val="2400"/>
                        </a:lnSpc>
                        <a:buFontTx/>
                        <a:buNone/>
                      </a:pPr>
                      <a:r>
                        <a:rPr kumimoji="1" lang="ja-JP" altLang="en-US" sz="1600" b="1" dirty="0">
                          <a:solidFill>
                            <a:srgbClr val="57BD63"/>
                          </a:solidFill>
                          <a:latin typeface="ＭＳ Ｐゴシック" panose="020B0600070205080204" pitchFamily="50" charset="-128"/>
                          <a:ea typeface="ＭＳ Ｐゴシック" panose="020B0600070205080204" pitchFamily="50" charset="-128"/>
                        </a:rPr>
                        <a:t>①</a:t>
                      </a:r>
                      <a:r>
                        <a:rPr kumimoji="1" lang="ja-JP" altLang="en-US" sz="1600" b="1" dirty="0">
                          <a:latin typeface="BIZ UDPゴシック" panose="020B0400000000000000" pitchFamily="50" charset="-128"/>
                          <a:ea typeface="BIZ UDPゴシック" panose="020B0400000000000000" pitchFamily="50" charset="-128"/>
                        </a:rPr>
                        <a:t> 分量</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tcPr>
                </a:tc>
                <a:tc>
                  <a:txBody>
                    <a:bodyPr/>
                    <a:lstStyle/>
                    <a:p>
                      <a:pPr marL="180000" indent="-180000" algn="just">
                        <a:lnSpc>
                          <a:spcPts val="2400"/>
                        </a:lnSpc>
                        <a:buClr>
                          <a:srgbClr val="57BD63"/>
                        </a:buClr>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商品の数量、役務（えきむ）の提供回数</a:t>
                      </a:r>
                    </a:p>
                    <a:p>
                      <a:pPr marL="180000" indent="-180000" algn="just">
                        <a:lnSpc>
                          <a:spcPts val="2400"/>
                        </a:lnSpc>
                        <a:buClr>
                          <a:srgbClr val="57BD63"/>
                        </a:buClr>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定期購入契約の場合は、各回の分量も表示</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tcPr>
                </a:tc>
                <a:extLst>
                  <a:ext uri="{0D108BD9-81ED-4DB2-BD59-A6C34878D82A}">
                    <a16:rowId xmlns:a16="http://schemas.microsoft.com/office/drawing/2014/main" val="2527100379"/>
                  </a:ext>
                </a:extLst>
              </a:tr>
              <a:tr h="738000">
                <a:tc>
                  <a:txBody>
                    <a:bodyPr/>
                    <a:lstStyle/>
                    <a:p>
                      <a:pPr marL="0" indent="0" algn="l">
                        <a:lnSpc>
                          <a:spcPts val="2400"/>
                        </a:lnSpc>
                        <a:buFontTx/>
                        <a:buNone/>
                      </a:pPr>
                      <a:r>
                        <a:rPr kumimoji="1" lang="ja-JP" altLang="en-US" sz="1600" b="1" dirty="0">
                          <a:solidFill>
                            <a:srgbClr val="57BD63"/>
                          </a:solidFill>
                          <a:latin typeface="ＭＳ Ｐゴシック" panose="020B0600070205080204" pitchFamily="50" charset="-128"/>
                          <a:ea typeface="ＭＳ Ｐゴシック" panose="020B0600070205080204" pitchFamily="50" charset="-128"/>
                        </a:rPr>
                        <a:t>➁</a:t>
                      </a:r>
                      <a:r>
                        <a:rPr kumimoji="1" lang="ja-JP" altLang="en-US" sz="1600" b="1" dirty="0">
                          <a:latin typeface="BIZ UDPゴシック" panose="020B0400000000000000" pitchFamily="50" charset="-128"/>
                          <a:ea typeface="BIZ UDPゴシック" panose="020B0400000000000000" pitchFamily="50" charset="-128"/>
                        </a:rPr>
                        <a:t> 販売価格・対価</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tcPr>
                </a:tc>
                <a:tc>
                  <a:txBody>
                    <a:bodyPr/>
                    <a:lstStyle/>
                    <a:p>
                      <a:pPr marL="180000" indent="-180000" algn="just">
                        <a:lnSpc>
                          <a:spcPts val="2400"/>
                        </a:lnSpc>
                        <a:buClr>
                          <a:srgbClr val="57BD63"/>
                        </a:buClr>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複数商品を購入する顧客に対しては、支払総額も表示</a:t>
                      </a:r>
                    </a:p>
                    <a:p>
                      <a:pPr marL="180000" indent="-180000" algn="just">
                        <a:lnSpc>
                          <a:spcPts val="2400"/>
                        </a:lnSpc>
                        <a:buClr>
                          <a:srgbClr val="57BD63"/>
                        </a:buClr>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定期購入契約の場合は、</a:t>
                      </a:r>
                      <a:r>
                        <a:rPr kumimoji="1" lang="en-US" altLang="ja-JP" sz="1600" dirty="0">
                          <a:latin typeface="BIZ UDPゴシック" panose="020B0400000000000000" pitchFamily="50" charset="-128"/>
                          <a:ea typeface="BIZ UDPゴシック" panose="020B0400000000000000" pitchFamily="50" charset="-128"/>
                        </a:rPr>
                        <a:t>2</a:t>
                      </a:r>
                      <a:r>
                        <a:rPr kumimoji="1" lang="ja-JP" altLang="en-US" sz="1600" dirty="0">
                          <a:latin typeface="BIZ UDPゴシック" panose="020B0400000000000000" pitchFamily="50" charset="-128"/>
                          <a:ea typeface="BIZ UDPゴシック" panose="020B0400000000000000" pitchFamily="50" charset="-128"/>
                        </a:rPr>
                        <a:t>回目以降の代金も表示</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tcPr>
                </a:tc>
                <a:extLst>
                  <a:ext uri="{0D108BD9-81ED-4DB2-BD59-A6C34878D82A}">
                    <a16:rowId xmlns:a16="http://schemas.microsoft.com/office/drawing/2014/main" val="3788388975"/>
                  </a:ext>
                </a:extLst>
              </a:tr>
            </a:tbl>
          </a:graphicData>
        </a:graphic>
      </p:graphicFrame>
      <p:sp>
        <p:nvSpPr>
          <p:cNvPr id="25" name="テキスト ボックス 24">
            <a:extLst>
              <a:ext uri="{FF2B5EF4-FFF2-40B4-BE49-F238E27FC236}">
                <a16:creationId xmlns:a16="http://schemas.microsoft.com/office/drawing/2014/main" id="{0303975D-1FC7-96D1-9D8F-BC3AB7FF3DAB}"/>
              </a:ext>
            </a:extLst>
          </p:cNvPr>
          <p:cNvSpPr txBox="1"/>
          <p:nvPr/>
        </p:nvSpPr>
        <p:spPr>
          <a:xfrm>
            <a:off x="606425" y="3937731"/>
            <a:ext cx="7912099" cy="342008"/>
          </a:xfrm>
          <a:prstGeom prst="rect">
            <a:avLst/>
          </a:prstGeom>
          <a:solidFill>
            <a:schemeClr val="bg1"/>
          </a:solidFill>
        </p:spPr>
        <p:txBody>
          <a:bodyPr wrap="square" lIns="36000" tIns="36000" rIns="36000" bIns="36000">
            <a:spAutoFit/>
          </a:bodyPr>
          <a:lstStyle/>
          <a:p>
            <a:pPr>
              <a:lnSpc>
                <a:spcPts val="2100"/>
              </a:lnSpc>
            </a:pPr>
            <a:r>
              <a:rPr lang="ja-JP" altLang="en-US" sz="1400" b="1" i="0" u="none" strike="noStrike" baseline="0" dirty="0">
                <a:latin typeface="Meiryo UI" panose="020B0604030504040204" pitchFamily="50" charset="-128"/>
                <a:ea typeface="Meiryo UI" panose="020B0604030504040204" pitchFamily="50" charset="-128"/>
              </a:rPr>
              <a:t>▍</a:t>
            </a:r>
            <a:r>
              <a:rPr lang="ja-JP" altLang="en-US" sz="1400" b="1" i="0" u="none" strike="noStrike" baseline="0" dirty="0">
                <a:latin typeface="BIZ UDPゴシック" panose="020B0400000000000000" pitchFamily="50" charset="-128"/>
                <a:ea typeface="BIZ UDPゴシック" panose="020B0400000000000000" pitchFamily="50" charset="-128"/>
              </a:rPr>
              <a:t>ネット通販の事業者が最終確認画面に表示しなければならない基本的な </a:t>
            </a:r>
            <a:r>
              <a:rPr lang="en-US" altLang="ja-JP" b="1" i="0" u="none" strike="noStrike" baseline="0" dirty="0">
                <a:solidFill>
                  <a:srgbClr val="57BD63"/>
                </a:solidFill>
                <a:latin typeface="ＭＳ Ｐゴシック" panose="020B0600070205080204" pitchFamily="50" charset="-128"/>
                <a:ea typeface="ＭＳ Ｐゴシック" panose="020B0600070205080204" pitchFamily="50" charset="-128"/>
              </a:rPr>
              <a:t>⑥ </a:t>
            </a:r>
            <a:r>
              <a:rPr lang="ja-JP" altLang="en-US" sz="1400" b="1" i="0" u="none" strike="noStrike" baseline="0" dirty="0">
                <a:latin typeface="BIZ UDPゴシック" panose="020B0400000000000000" pitchFamily="50" charset="-128"/>
                <a:ea typeface="BIZ UDPゴシック" panose="020B0400000000000000" pitchFamily="50" charset="-128"/>
              </a:rPr>
              <a:t>つの事項</a:t>
            </a:r>
            <a:endParaRPr lang="ja-JP" altLang="en-US" sz="1400" b="1" i="0" u="none" strike="noStrike" baseline="0" dirty="0">
              <a:solidFill>
                <a:srgbClr val="FCC325"/>
              </a:solidFill>
              <a:latin typeface="BIZ UDPゴシック" panose="020B0400000000000000" pitchFamily="50" charset="-128"/>
              <a:ea typeface="BIZ UDPゴシック" panose="020B0400000000000000" pitchFamily="50" charset="-128"/>
            </a:endParaRPr>
          </a:p>
        </p:txBody>
      </p:sp>
      <p:pic>
        <p:nvPicPr>
          <p:cNvPr id="7" name="図 6" descr="ロゴ&#10;&#10;自動的に生成された説明">
            <a:extLst>
              <a:ext uri="{FF2B5EF4-FFF2-40B4-BE49-F238E27FC236}">
                <a16:creationId xmlns:a16="http://schemas.microsoft.com/office/drawing/2014/main" id="{F6D25828-0B52-F91C-6897-356DB5341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65" y="1294068"/>
            <a:ext cx="784862" cy="635509"/>
          </a:xfrm>
          <a:prstGeom prst="rect">
            <a:avLst/>
          </a:prstGeom>
        </p:spPr>
      </p:pic>
      <p:graphicFrame>
        <p:nvGraphicFramePr>
          <p:cNvPr id="8" name="表 7">
            <a:extLst>
              <a:ext uri="{FF2B5EF4-FFF2-40B4-BE49-F238E27FC236}">
                <a16:creationId xmlns:a16="http://schemas.microsoft.com/office/drawing/2014/main" id="{67D8E58F-F075-2B4D-9D7F-6B6483A1DE6A}"/>
              </a:ext>
            </a:extLst>
          </p:cNvPr>
          <p:cNvGraphicFramePr>
            <a:graphicFrameLocks noGrp="1"/>
          </p:cNvGraphicFramePr>
          <p:nvPr>
            <p:extLst>
              <p:ext uri="{D42A27DB-BD31-4B8C-83A1-F6EECF244321}">
                <p14:modId xmlns:p14="http://schemas.microsoft.com/office/powerpoint/2010/main" val="65828055"/>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テキスト ボックス 9">
            <a:extLst>
              <a:ext uri="{FF2B5EF4-FFF2-40B4-BE49-F238E27FC236}">
                <a16:creationId xmlns:a16="http://schemas.microsoft.com/office/drawing/2014/main" id="{DBDDBC21-BD5B-D0BB-0C3F-DC44AB67DD83}"/>
              </a:ext>
            </a:extLst>
          </p:cNvPr>
          <p:cNvSpPr txBox="1"/>
          <p:nvPr/>
        </p:nvSpPr>
        <p:spPr>
          <a:xfrm>
            <a:off x="1655763" y="6195228"/>
            <a:ext cx="6834187" cy="236338"/>
          </a:xfrm>
          <a:prstGeom prst="rect">
            <a:avLst/>
          </a:prstGeom>
          <a:noFill/>
        </p:spPr>
        <p:txBody>
          <a:bodyPr wrap="square" lIns="36000" tIns="36000" rIns="36000" bIns="36000">
            <a:spAutoFit/>
          </a:bodyPr>
          <a:lstStyle>
            <a:defPPr>
              <a:defRPr lang="en-US"/>
            </a:defPPr>
            <a:lvl1pPr algn="just">
              <a:lnSpc>
                <a:spcPts val="1200"/>
              </a:lnSpc>
              <a:defRPr sz="850" b="1" i="0" u="none" strike="noStrike" baseline="0">
                <a:latin typeface="BIZ UDPゴシック" panose="020B0400000000000000" pitchFamily="50" charset="-128"/>
                <a:ea typeface="BIZ UDPゴシック" panose="020B0400000000000000" pitchFamily="50" charset="-128"/>
              </a:defRPr>
            </a:lvl1pPr>
          </a:lstStyle>
          <a:p>
            <a:pPr algn="r">
              <a:lnSpc>
                <a:spcPts val="1500"/>
              </a:lnSpc>
            </a:pPr>
            <a:r>
              <a:rPr lang="ja-JP" altLang="en-US" sz="1050" b="0" dirty="0"/>
              <a:t>政府広報オンライン「ネット通販での「定期購入トラブル」　契約時に確認すべきポイントとは？」を加工して作成。　</a:t>
            </a:r>
          </a:p>
        </p:txBody>
      </p:sp>
    </p:spTree>
    <p:extLst>
      <p:ext uri="{BB962C8B-B14F-4D97-AF65-F5344CB8AC3E}">
        <p14:creationId xmlns:p14="http://schemas.microsoft.com/office/powerpoint/2010/main" val="1345626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0F9EF-27C8-BEE5-05B8-3DDA75BE7D89}"/>
            </a:ext>
          </a:extLst>
        </p:cNvPr>
        <p:cNvGrpSpPr/>
        <p:nvPr/>
      </p:nvGrpSpPr>
      <p:grpSpPr>
        <a:xfrm>
          <a:off x="0" y="0"/>
          <a:ext cx="0" cy="0"/>
          <a:chOff x="0" y="0"/>
          <a:chExt cx="0" cy="0"/>
        </a:xfrm>
      </p:grpSpPr>
      <p:sp>
        <p:nvSpPr>
          <p:cNvPr id="2" name="角丸四角形 8">
            <a:extLst>
              <a:ext uri="{FF2B5EF4-FFF2-40B4-BE49-F238E27FC236}">
                <a16:creationId xmlns:a16="http://schemas.microsoft.com/office/drawing/2014/main" id="{23A38FFA-BEB7-5E50-879F-5DCA08018093}"/>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7F05E19C-C52B-3E6C-C8D0-BEFAD7DAD0B2}"/>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不要な定期購入トラブルを避けるために</a:t>
            </a:r>
          </a:p>
        </p:txBody>
      </p:sp>
      <p:graphicFrame>
        <p:nvGraphicFramePr>
          <p:cNvPr id="9" name="表 8">
            <a:extLst>
              <a:ext uri="{FF2B5EF4-FFF2-40B4-BE49-F238E27FC236}">
                <a16:creationId xmlns:a16="http://schemas.microsoft.com/office/drawing/2014/main" id="{FA237070-A333-0E11-2CC6-A060E4E6F2C0}"/>
              </a:ext>
            </a:extLst>
          </p:cNvPr>
          <p:cNvGraphicFramePr>
            <a:graphicFrameLocks noGrp="1"/>
          </p:cNvGraphicFramePr>
          <p:nvPr>
            <p:extLst>
              <p:ext uri="{D42A27DB-BD31-4B8C-83A1-F6EECF244321}">
                <p14:modId xmlns:p14="http://schemas.microsoft.com/office/powerpoint/2010/main" val="894829711"/>
              </p:ext>
            </p:extLst>
          </p:nvPr>
        </p:nvGraphicFramePr>
        <p:xfrm>
          <a:off x="1119595" y="1427797"/>
          <a:ext cx="7328135" cy="432000"/>
        </p:xfrm>
        <a:graphic>
          <a:graphicData uri="http://schemas.openxmlformats.org/drawingml/2006/table">
            <a:tbl>
              <a:tblPr firstRow="1" bandRow="1"/>
              <a:tblGrid>
                <a:gridCol w="7328135">
                  <a:extLst>
                    <a:ext uri="{9D8B030D-6E8A-4147-A177-3AD203B41FA5}">
                      <a16:colId xmlns:a16="http://schemas.microsoft.com/office/drawing/2014/main" val="20001"/>
                    </a:ext>
                  </a:extLst>
                </a:gridCol>
              </a:tblGrid>
              <a:tr h="432000">
                <a:tc>
                  <a:txBody>
                    <a:bodyPr/>
                    <a:lstStyle/>
                    <a:p>
                      <a:pPr marL="180000" algn="l">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改正特定商取引法で、通販サイトの最終確認画面が変わった　</a:t>
                      </a:r>
                      <a:r>
                        <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2/2</a:t>
                      </a:r>
                      <a:endPar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57BD63"/>
                      </a:solidFill>
                      <a:prstDash val="solid"/>
                      <a:round/>
                      <a:headEnd type="none" w="med" len="med"/>
                      <a:tailEnd type="none" w="med" len="med"/>
                    </a:lnT>
                    <a:lnB w="28575" cap="flat" cmpd="sng" algn="ctr">
                      <a:solidFill>
                        <a:srgbClr val="57BD6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4" name="表 23">
            <a:extLst>
              <a:ext uri="{FF2B5EF4-FFF2-40B4-BE49-F238E27FC236}">
                <a16:creationId xmlns:a16="http://schemas.microsoft.com/office/drawing/2014/main" id="{90ACCABE-2FF0-B15A-DFBF-21AC835E195F}"/>
              </a:ext>
            </a:extLst>
          </p:cNvPr>
          <p:cNvGraphicFramePr>
            <a:graphicFrameLocks noGrp="1"/>
          </p:cNvGraphicFramePr>
          <p:nvPr>
            <p:extLst>
              <p:ext uri="{D42A27DB-BD31-4B8C-83A1-F6EECF244321}">
                <p14:modId xmlns:p14="http://schemas.microsoft.com/office/powerpoint/2010/main" val="1188163978"/>
              </p:ext>
            </p:extLst>
          </p:nvPr>
        </p:nvGraphicFramePr>
        <p:xfrm>
          <a:off x="606425" y="2482562"/>
          <a:ext cx="7841305" cy="3256800"/>
        </p:xfrm>
        <a:graphic>
          <a:graphicData uri="http://schemas.openxmlformats.org/drawingml/2006/table">
            <a:tbl>
              <a:tblPr firstRow="1" bandRow="1"/>
              <a:tblGrid>
                <a:gridCol w="2531782">
                  <a:extLst>
                    <a:ext uri="{9D8B030D-6E8A-4147-A177-3AD203B41FA5}">
                      <a16:colId xmlns:a16="http://schemas.microsoft.com/office/drawing/2014/main" val="2496050016"/>
                    </a:ext>
                  </a:extLst>
                </a:gridCol>
                <a:gridCol w="5309523">
                  <a:extLst>
                    <a:ext uri="{9D8B030D-6E8A-4147-A177-3AD203B41FA5}">
                      <a16:colId xmlns:a16="http://schemas.microsoft.com/office/drawing/2014/main" val="3767833286"/>
                    </a:ext>
                  </a:extLst>
                </a:gridCol>
              </a:tblGrid>
              <a:tr h="288000">
                <a:tc>
                  <a:txBody>
                    <a:bodyPr/>
                    <a:lstStyle/>
                    <a:p>
                      <a:pPr algn="ctr"/>
                      <a:r>
                        <a:rPr kumimoji="1" lang="ja-JP" altLang="en-US" sz="1400" b="1" dirty="0">
                          <a:latin typeface="BIZ UDPゴシック" panose="020B0400000000000000" pitchFamily="50" charset="-128"/>
                          <a:ea typeface="BIZ UDPゴシック" panose="020B0400000000000000" pitchFamily="50" charset="-128"/>
                        </a:rPr>
                        <a:t>項目</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solidFill>
                      <a:srgbClr val="93D59B">
                        <a:alpha val="40000"/>
                      </a:srgbClr>
                    </a:solidFill>
                  </a:tcPr>
                </a:tc>
                <a:tc>
                  <a:txBody>
                    <a:bodyPr/>
                    <a:lstStyle/>
                    <a:p>
                      <a:pPr algn="ctr"/>
                      <a:r>
                        <a:rPr kumimoji="1" lang="ja-JP" altLang="en-US" sz="1400" b="1" dirty="0">
                          <a:latin typeface="BIZ UDPゴシック" panose="020B0400000000000000" pitchFamily="50" charset="-128"/>
                          <a:ea typeface="BIZ UDPゴシック" panose="020B0400000000000000" pitchFamily="50" charset="-128"/>
                        </a:rPr>
                        <a:t>内容</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solidFill>
                      <a:srgbClr val="93D59B">
                        <a:alpha val="40000"/>
                      </a:srgbClr>
                    </a:solidFill>
                  </a:tcPr>
                </a:tc>
                <a:extLst>
                  <a:ext uri="{0D108BD9-81ED-4DB2-BD59-A6C34878D82A}">
                    <a16:rowId xmlns:a16="http://schemas.microsoft.com/office/drawing/2014/main" val="345351824"/>
                  </a:ext>
                </a:extLst>
              </a:tr>
              <a:tr h="738000">
                <a:tc>
                  <a:txBody>
                    <a:bodyPr/>
                    <a:lstStyle/>
                    <a:p>
                      <a:pPr marL="0" indent="0" algn="l">
                        <a:lnSpc>
                          <a:spcPts val="2400"/>
                        </a:lnSpc>
                        <a:buFontTx/>
                        <a:buNone/>
                      </a:pPr>
                      <a:r>
                        <a:rPr kumimoji="1" lang="ja-JP" altLang="en-US" sz="1600" b="1" dirty="0">
                          <a:solidFill>
                            <a:srgbClr val="57BD63"/>
                          </a:solidFill>
                          <a:latin typeface="ＭＳ Ｐゴシック" panose="020B0600070205080204" pitchFamily="50" charset="-128"/>
                          <a:ea typeface="ＭＳ Ｐゴシック" panose="020B0600070205080204" pitchFamily="50" charset="-128"/>
                        </a:rPr>
                        <a:t>③</a:t>
                      </a:r>
                      <a:r>
                        <a:rPr kumimoji="1" lang="ja-JP" altLang="en-US" sz="1600" b="1" dirty="0">
                          <a:latin typeface="BIZ UDPゴシック" panose="020B0400000000000000" pitchFamily="50" charset="-128"/>
                          <a:ea typeface="BIZ UDPゴシック" panose="020B0400000000000000" pitchFamily="50" charset="-128"/>
                        </a:rPr>
                        <a:t> 支払いの時期・方法</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tcPr>
                </a:tc>
                <a:tc>
                  <a:txBody>
                    <a:bodyPr/>
                    <a:lstStyle/>
                    <a:p>
                      <a:pPr marL="180000" indent="-180000" algn="just">
                        <a:lnSpc>
                          <a:spcPts val="2400"/>
                        </a:lnSpc>
                        <a:buClr>
                          <a:srgbClr val="57BD63"/>
                        </a:buClr>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定期購入契約の場合は、各回の請求時期も表示</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tcPr>
                </a:tc>
                <a:extLst>
                  <a:ext uri="{0D108BD9-81ED-4DB2-BD59-A6C34878D82A}">
                    <a16:rowId xmlns:a16="http://schemas.microsoft.com/office/drawing/2014/main" val="2527100379"/>
                  </a:ext>
                </a:extLst>
              </a:tr>
              <a:tr h="738000">
                <a:tc>
                  <a:txBody>
                    <a:bodyPr/>
                    <a:lstStyle/>
                    <a:p>
                      <a:pPr marL="0" indent="0" algn="l">
                        <a:lnSpc>
                          <a:spcPts val="2400"/>
                        </a:lnSpc>
                        <a:buFontTx/>
                        <a:buNone/>
                      </a:pPr>
                      <a:r>
                        <a:rPr kumimoji="1" lang="ja-JP" altLang="en-US" sz="1600" b="1" dirty="0">
                          <a:solidFill>
                            <a:srgbClr val="57BD63"/>
                          </a:solidFill>
                          <a:latin typeface="ＭＳ Ｐゴシック" panose="020B0600070205080204" pitchFamily="50" charset="-128"/>
                          <a:ea typeface="ＭＳ Ｐゴシック" panose="020B0600070205080204" pitchFamily="50" charset="-128"/>
                        </a:rPr>
                        <a:t>④</a:t>
                      </a:r>
                      <a:r>
                        <a:rPr kumimoji="1" lang="ja-JP" altLang="en-US" sz="1600" b="1" dirty="0">
                          <a:latin typeface="BIZ UDPゴシック" panose="020B0400000000000000" pitchFamily="50" charset="-128"/>
                          <a:ea typeface="BIZ UDPゴシック" panose="020B0400000000000000" pitchFamily="50" charset="-128"/>
                        </a:rPr>
                        <a:t> 引渡・提供時期</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tcPr>
                </a:tc>
                <a:tc>
                  <a:txBody>
                    <a:bodyPr/>
                    <a:lstStyle/>
                    <a:p>
                      <a:pPr marL="180000" indent="-180000" algn="just">
                        <a:lnSpc>
                          <a:spcPts val="2400"/>
                        </a:lnSpc>
                        <a:buClr>
                          <a:srgbClr val="57BD63"/>
                        </a:buClr>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定期購入契約の場合は、次回分の発送時期等についても表示（顧客との解約手続の関係上）</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tcPr>
                </a:tc>
                <a:extLst>
                  <a:ext uri="{0D108BD9-81ED-4DB2-BD59-A6C34878D82A}">
                    <a16:rowId xmlns:a16="http://schemas.microsoft.com/office/drawing/2014/main" val="3788388975"/>
                  </a:ext>
                </a:extLst>
              </a:tr>
              <a:tr h="738000">
                <a:tc>
                  <a:txBody>
                    <a:bodyPr/>
                    <a:lstStyle/>
                    <a:p>
                      <a:pPr marL="266700" indent="-266700" algn="l">
                        <a:lnSpc>
                          <a:spcPts val="2400"/>
                        </a:lnSpc>
                        <a:buFontTx/>
                        <a:buNone/>
                      </a:pPr>
                      <a:r>
                        <a:rPr kumimoji="1" lang="ja-JP" altLang="en-US" sz="1600" b="1" dirty="0">
                          <a:solidFill>
                            <a:srgbClr val="57BD63"/>
                          </a:solidFill>
                          <a:latin typeface="ＭＳ Ｐゴシック" panose="020B0600070205080204" pitchFamily="50" charset="-128"/>
                          <a:ea typeface="ＭＳ Ｐゴシック" panose="020B0600070205080204" pitchFamily="50" charset="-128"/>
                        </a:rPr>
                        <a:t>⑤ </a:t>
                      </a:r>
                      <a:r>
                        <a:rPr kumimoji="1" lang="ja-JP" altLang="en-US" sz="1600" b="1" dirty="0">
                          <a:latin typeface="BIZ UDPゴシック" panose="020B0400000000000000" pitchFamily="50" charset="-128"/>
                          <a:ea typeface="BIZ UDPゴシック" panose="020B0400000000000000" pitchFamily="50" charset="-128"/>
                        </a:rPr>
                        <a:t>申込みの撤回、解除に　関すること</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tcPr>
                </a:tc>
                <a:tc>
                  <a:txBody>
                    <a:bodyPr/>
                    <a:lstStyle/>
                    <a:p>
                      <a:pPr marL="180000" indent="-180000" algn="just">
                        <a:lnSpc>
                          <a:spcPts val="2400"/>
                        </a:lnSpc>
                        <a:buClr>
                          <a:srgbClr val="57BD63"/>
                        </a:buClr>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返品や解約の連絡方法・連絡先、返品や解約の条件等について、顧客が見つけやすい位置に表示</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tcPr>
                </a:tc>
                <a:extLst>
                  <a:ext uri="{0D108BD9-81ED-4DB2-BD59-A6C34878D82A}">
                    <a16:rowId xmlns:a16="http://schemas.microsoft.com/office/drawing/2014/main" val="1579528011"/>
                  </a:ext>
                </a:extLst>
              </a:tr>
              <a:tr h="738000">
                <a:tc>
                  <a:txBody>
                    <a:bodyPr/>
                    <a:lstStyle/>
                    <a:p>
                      <a:pPr marL="277813" indent="-277813" algn="l">
                        <a:lnSpc>
                          <a:spcPts val="2400"/>
                        </a:lnSpc>
                        <a:buFontTx/>
                        <a:buNone/>
                      </a:pPr>
                      <a:r>
                        <a:rPr kumimoji="1" lang="ja-JP" altLang="en-US" sz="1600" b="1" dirty="0">
                          <a:solidFill>
                            <a:srgbClr val="57BD63"/>
                          </a:solidFill>
                          <a:latin typeface="ＭＳ Ｐゴシック" panose="020B0600070205080204" pitchFamily="50" charset="-128"/>
                          <a:ea typeface="ＭＳ Ｐゴシック" panose="020B0600070205080204" pitchFamily="50" charset="-128"/>
                        </a:rPr>
                        <a:t>⑥</a:t>
                      </a:r>
                      <a:r>
                        <a:rPr kumimoji="1" lang="ja-JP" altLang="en-US" sz="1600" b="1" dirty="0">
                          <a:latin typeface="BIZ UDPゴシック" panose="020B0400000000000000" pitchFamily="50" charset="-128"/>
                          <a:ea typeface="BIZ UDPゴシック" panose="020B0400000000000000" pitchFamily="50" charset="-128"/>
                        </a:rPr>
                        <a:t> 申込期間</a:t>
                      </a:r>
                      <a:br>
                        <a:rPr kumimoji="1" lang="en-US" altLang="ja-JP" sz="1600" b="1" dirty="0">
                          <a:latin typeface="BIZ UDPゴシック" panose="020B0400000000000000" pitchFamily="50" charset="-128"/>
                          <a:ea typeface="BIZ UDPゴシック" panose="020B0400000000000000" pitchFamily="50" charset="-128"/>
                        </a:rPr>
                      </a:br>
                      <a:r>
                        <a:rPr kumimoji="1" lang="ja-JP" altLang="en-US" sz="1600" b="1" dirty="0">
                          <a:latin typeface="BIZ UDPゴシック" panose="020B0400000000000000" pitchFamily="50" charset="-128"/>
                          <a:ea typeface="BIZ UDPゴシック" panose="020B0400000000000000" pitchFamily="50" charset="-128"/>
                        </a:rPr>
                        <a:t>（期限のある場合）</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tcPr>
                </a:tc>
                <a:tc>
                  <a:txBody>
                    <a:bodyPr/>
                    <a:lstStyle/>
                    <a:p>
                      <a:pPr marL="180000" indent="-180000" algn="just">
                        <a:lnSpc>
                          <a:spcPts val="2400"/>
                        </a:lnSpc>
                        <a:buClr>
                          <a:srgbClr val="57BD63"/>
                        </a:buClr>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季節商品のほか、販売期間を決めて期間限定販売を</a:t>
                      </a:r>
                      <a:br>
                        <a:rPr kumimoji="1" lang="en-US" altLang="ja-JP" sz="1600" dirty="0">
                          <a:latin typeface="BIZ UDPゴシック" panose="020B0400000000000000" pitchFamily="50" charset="-128"/>
                          <a:ea typeface="BIZ UDPゴシック" panose="020B0400000000000000" pitchFamily="50" charset="-128"/>
                        </a:rPr>
                      </a:br>
                      <a:r>
                        <a:rPr kumimoji="1" lang="ja-JP" altLang="en-US" sz="1600" dirty="0">
                          <a:latin typeface="BIZ UDPゴシック" panose="020B0400000000000000" pitchFamily="50" charset="-128"/>
                          <a:ea typeface="BIZ UDPゴシック" panose="020B0400000000000000" pitchFamily="50" charset="-128"/>
                        </a:rPr>
                        <a:t>行う場合は、その申込み期限を表示</a:t>
                      </a:r>
                    </a:p>
                  </a:txBody>
                  <a:tcPr anchor="ctr">
                    <a:lnL w="19050" cap="flat" cmpd="sng" algn="ctr">
                      <a:solidFill>
                        <a:srgbClr val="93D59B"/>
                      </a:solidFill>
                      <a:prstDash val="solid"/>
                      <a:round/>
                      <a:headEnd type="none" w="med" len="med"/>
                      <a:tailEnd type="none" w="med" len="med"/>
                    </a:lnL>
                    <a:lnR w="19050" cap="flat" cmpd="sng" algn="ctr">
                      <a:solidFill>
                        <a:srgbClr val="93D59B"/>
                      </a:solid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tcPr>
                </a:tc>
                <a:extLst>
                  <a:ext uri="{0D108BD9-81ED-4DB2-BD59-A6C34878D82A}">
                    <a16:rowId xmlns:a16="http://schemas.microsoft.com/office/drawing/2014/main" val="2345529224"/>
                  </a:ext>
                </a:extLst>
              </a:tr>
            </a:tbl>
          </a:graphicData>
        </a:graphic>
      </p:graphicFrame>
      <p:pic>
        <p:nvPicPr>
          <p:cNvPr id="8" name="図 7" descr="ロゴ&#10;&#10;自動的に生成された説明">
            <a:extLst>
              <a:ext uri="{FF2B5EF4-FFF2-40B4-BE49-F238E27FC236}">
                <a16:creationId xmlns:a16="http://schemas.microsoft.com/office/drawing/2014/main" id="{600AEB1B-198E-C05E-26BB-6C72A8D3D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65" y="1294068"/>
            <a:ext cx="784862" cy="635509"/>
          </a:xfrm>
          <a:prstGeom prst="rect">
            <a:avLst/>
          </a:prstGeom>
        </p:spPr>
      </p:pic>
      <p:graphicFrame>
        <p:nvGraphicFramePr>
          <p:cNvPr id="10" name="表 9">
            <a:extLst>
              <a:ext uri="{FF2B5EF4-FFF2-40B4-BE49-F238E27FC236}">
                <a16:creationId xmlns:a16="http://schemas.microsoft.com/office/drawing/2014/main" id="{93633F6D-55C3-207D-29EC-A86448DF7F4B}"/>
              </a:ext>
            </a:extLst>
          </p:cNvPr>
          <p:cNvGraphicFramePr>
            <a:graphicFrameLocks noGrp="1"/>
          </p:cNvGraphicFramePr>
          <p:nvPr>
            <p:extLst>
              <p:ext uri="{D42A27DB-BD31-4B8C-83A1-F6EECF244321}">
                <p14:modId xmlns:p14="http://schemas.microsoft.com/office/powerpoint/2010/main" val="65828055"/>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1" name="テキスト ボックス 10">
            <a:extLst>
              <a:ext uri="{FF2B5EF4-FFF2-40B4-BE49-F238E27FC236}">
                <a16:creationId xmlns:a16="http://schemas.microsoft.com/office/drawing/2014/main" id="{FD53BA6A-2728-1ACB-A7CA-CB405281F341}"/>
              </a:ext>
            </a:extLst>
          </p:cNvPr>
          <p:cNvSpPr txBox="1"/>
          <p:nvPr/>
        </p:nvSpPr>
        <p:spPr>
          <a:xfrm>
            <a:off x="1655763" y="6195228"/>
            <a:ext cx="6834187" cy="236338"/>
          </a:xfrm>
          <a:prstGeom prst="rect">
            <a:avLst/>
          </a:prstGeom>
          <a:noFill/>
        </p:spPr>
        <p:txBody>
          <a:bodyPr wrap="square" lIns="36000" tIns="36000" rIns="36000" bIns="36000">
            <a:spAutoFit/>
          </a:bodyPr>
          <a:lstStyle>
            <a:defPPr>
              <a:defRPr lang="en-US"/>
            </a:defPPr>
            <a:lvl1pPr algn="just">
              <a:lnSpc>
                <a:spcPts val="1200"/>
              </a:lnSpc>
              <a:defRPr sz="850" b="1" i="0" u="none" strike="noStrike" baseline="0">
                <a:latin typeface="BIZ UDPゴシック" panose="020B0400000000000000" pitchFamily="50" charset="-128"/>
                <a:ea typeface="BIZ UDPゴシック" panose="020B0400000000000000" pitchFamily="50" charset="-128"/>
              </a:defRPr>
            </a:lvl1pPr>
          </a:lstStyle>
          <a:p>
            <a:pPr algn="r">
              <a:lnSpc>
                <a:spcPts val="1500"/>
              </a:lnSpc>
            </a:pPr>
            <a:r>
              <a:rPr lang="ja-JP" altLang="en-US" sz="1050" b="0" dirty="0"/>
              <a:t>政府広報オンライン「ネット通販での「定期購入トラブル」　契約時に確認すべきポイントとは？」を加工して作成。　</a:t>
            </a:r>
          </a:p>
        </p:txBody>
      </p:sp>
    </p:spTree>
    <p:extLst>
      <p:ext uri="{BB962C8B-B14F-4D97-AF65-F5344CB8AC3E}">
        <p14:creationId xmlns:p14="http://schemas.microsoft.com/office/powerpoint/2010/main" val="1064735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B9588D26-FE1A-6D7C-79C4-7ED5CEB36914}"/>
              </a:ext>
            </a:extLst>
          </p:cNvPr>
          <p:cNvGraphicFramePr>
            <a:graphicFrameLocks noGrp="1"/>
          </p:cNvGraphicFramePr>
          <p:nvPr>
            <p:extLst>
              <p:ext uri="{D42A27DB-BD31-4B8C-83A1-F6EECF244321}">
                <p14:modId xmlns:p14="http://schemas.microsoft.com/office/powerpoint/2010/main" val="3534028979"/>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2/9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8" name="図 7" descr="QR コード&#10;&#10;低い精度で自動的に生成された説明">
            <a:extLst>
              <a:ext uri="{FF2B5EF4-FFF2-40B4-BE49-F238E27FC236}">
                <a16:creationId xmlns:a16="http://schemas.microsoft.com/office/drawing/2014/main" id="{7B1E7F9E-8466-8668-8EA7-584B1A6D3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2879711"/>
          </a:xfrm>
          <a:prstGeom prst="rect">
            <a:avLst/>
          </a:prstGeom>
        </p:spPr>
      </p:pic>
    </p:spTree>
    <p:extLst>
      <p:ext uri="{BB962C8B-B14F-4D97-AF65-F5344CB8AC3E}">
        <p14:creationId xmlns:p14="http://schemas.microsoft.com/office/powerpoint/2010/main" val="931242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AC942F94-CEAC-2337-4389-6333695599B7}"/>
              </a:ext>
            </a:extLst>
          </p:cNvPr>
          <p:cNvSpPr txBox="1"/>
          <p:nvPr/>
        </p:nvSpPr>
        <p:spPr>
          <a:xfrm>
            <a:off x="7780980" y="280817"/>
            <a:ext cx="1255070" cy="373226"/>
          </a:xfrm>
          <a:prstGeom prst="rect">
            <a:avLst/>
          </a:prstGeom>
          <a:noFill/>
        </p:spPr>
        <p:txBody>
          <a:bodyPr wrap="square" lIns="36000" tIns="72000" rIns="36000" bIns="72000">
            <a:spAutoFit/>
          </a:bodyPr>
          <a:lstStyle/>
          <a:p>
            <a:pPr algn="ctr">
              <a:lnSpc>
                <a:spcPts val="2100"/>
              </a:lnSpc>
            </a:pPr>
            <a:r>
              <a:rPr lang="ja-JP" altLang="en-US" sz="1400" dirty="0">
                <a:latin typeface="BIZ UDPゴシック" panose="020B0400000000000000" pitchFamily="50" charset="-128"/>
                <a:ea typeface="BIZ UDPゴシック" panose="020B0400000000000000" pitchFamily="50" charset="-128"/>
              </a:rPr>
              <a:t>社会人向け</a:t>
            </a:r>
          </a:p>
        </p:txBody>
      </p:sp>
      <p:sp>
        <p:nvSpPr>
          <p:cNvPr id="12" name="テキスト ボックス 11">
            <a:extLst>
              <a:ext uri="{FF2B5EF4-FFF2-40B4-BE49-F238E27FC236}">
                <a16:creationId xmlns:a16="http://schemas.microsoft.com/office/drawing/2014/main" id="{3D21FCBE-F723-3643-7F6D-CCA5DEBF43F7}"/>
              </a:ext>
            </a:extLst>
          </p:cNvPr>
          <p:cNvSpPr txBox="1"/>
          <p:nvPr/>
        </p:nvSpPr>
        <p:spPr>
          <a:xfrm>
            <a:off x="369853" y="280817"/>
            <a:ext cx="2160000" cy="373226"/>
          </a:xfrm>
          <a:prstGeom prst="rect">
            <a:avLst/>
          </a:prstGeom>
          <a:noFill/>
        </p:spPr>
        <p:txBody>
          <a:bodyPr wrap="square" lIns="36000" tIns="72000" rIns="36000" bIns="72000">
            <a:spAutoFit/>
          </a:bodyPr>
          <a:lstStyle/>
          <a:p>
            <a:pPr algn="ctr">
              <a:lnSpc>
                <a:spcPts val="2100"/>
              </a:lnSpc>
            </a:pPr>
            <a:r>
              <a:rPr lang="ja-JP" altLang="en-US" sz="1400" b="1" dirty="0">
                <a:latin typeface="BIZ UDPゴシック" panose="020B0400000000000000" pitchFamily="50" charset="-128"/>
                <a:ea typeface="BIZ UDPゴシック" panose="020B0400000000000000" pitchFamily="50" charset="-128"/>
              </a:rPr>
              <a:t>ネットトラブル（定期購入）</a:t>
            </a:r>
            <a:endParaRPr lang="en-US" altLang="ja-JP" sz="1400"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A606C4C7-3FAE-3AF0-A58B-2CB8B620AC61}"/>
              </a:ext>
            </a:extLst>
          </p:cNvPr>
          <p:cNvGrpSpPr/>
          <p:nvPr/>
        </p:nvGrpSpPr>
        <p:grpSpPr>
          <a:xfrm>
            <a:off x="1709738" y="2556763"/>
            <a:ext cx="5724525" cy="1290874"/>
            <a:chOff x="1709738" y="2147293"/>
            <a:chExt cx="5724525" cy="1290874"/>
          </a:xfrm>
        </p:grpSpPr>
        <p:sp>
          <p:nvSpPr>
            <p:cNvPr id="3" name="四角形: 角を丸くする 2">
              <a:extLst>
                <a:ext uri="{FF2B5EF4-FFF2-40B4-BE49-F238E27FC236}">
                  <a16:creationId xmlns:a16="http://schemas.microsoft.com/office/drawing/2014/main" id="{453F0752-EABF-70EF-72CD-6E32BFC432FD}"/>
                </a:ext>
              </a:extLst>
            </p:cNvPr>
            <p:cNvSpPr/>
            <p:nvPr/>
          </p:nvSpPr>
          <p:spPr>
            <a:xfrm>
              <a:off x="1709738" y="2147293"/>
              <a:ext cx="5724525" cy="12908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66D398A-495A-9571-4046-0A9C6556EC2A}"/>
                </a:ext>
              </a:extLst>
            </p:cNvPr>
            <p:cNvSpPr txBox="1"/>
            <p:nvPr/>
          </p:nvSpPr>
          <p:spPr>
            <a:xfrm>
              <a:off x="3179852" y="2417824"/>
              <a:ext cx="2784296" cy="749812"/>
            </a:xfrm>
            <a:prstGeom prst="rect">
              <a:avLst/>
            </a:prstGeom>
            <a:noFill/>
          </p:spPr>
          <p:txBody>
            <a:bodyPr wrap="square" lIns="36000" tIns="36000" rIns="36000" bIns="36000">
              <a:spAutoFit/>
            </a:bodyPr>
            <a:lstStyle/>
            <a:p>
              <a:pPr algn="ctr"/>
              <a:r>
                <a:rPr lang="ja-JP" altLang="en-US" sz="4400" b="1" dirty="0">
                  <a:latin typeface="BIZ UDPゴシック" panose="020B0400000000000000" pitchFamily="50" charset="-128"/>
                  <a:ea typeface="BIZ UDPゴシック" panose="020B0400000000000000" pitchFamily="50" charset="-128"/>
                </a:rPr>
                <a:t>復習・実践</a:t>
              </a:r>
            </a:p>
          </p:txBody>
        </p:sp>
      </p:grpSp>
    </p:spTree>
    <p:extLst>
      <p:ext uri="{BB962C8B-B14F-4D97-AF65-F5344CB8AC3E}">
        <p14:creationId xmlns:p14="http://schemas.microsoft.com/office/powerpoint/2010/main" val="2517300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C22A01FA-5FC1-3092-E6E5-76815849A082}"/>
              </a:ext>
            </a:extLst>
          </p:cNvPr>
          <p:cNvGraphicFramePr>
            <a:graphicFrameLocks noGrp="1"/>
          </p:cNvGraphicFramePr>
          <p:nvPr>
            <p:extLst>
              <p:ext uri="{D42A27DB-BD31-4B8C-83A1-F6EECF244321}">
                <p14:modId xmlns:p14="http://schemas.microsoft.com/office/powerpoint/2010/main" val="1186169735"/>
              </p:ext>
            </p:extLst>
          </p:nvPr>
        </p:nvGraphicFramePr>
        <p:xfrm>
          <a:off x="365125" y="649242"/>
          <a:ext cx="8455025" cy="936000"/>
        </p:xfrm>
        <a:graphic>
          <a:graphicData uri="http://schemas.openxmlformats.org/drawingml/2006/table">
            <a:tbl>
              <a:tblPr firstRow="1" bandRow="1"/>
              <a:tblGrid>
                <a:gridCol w="8455025">
                  <a:extLst>
                    <a:ext uri="{9D8B030D-6E8A-4147-A177-3AD203B41FA5}">
                      <a16:colId xmlns:a16="http://schemas.microsoft.com/office/drawing/2014/main" val="20001"/>
                    </a:ext>
                  </a:extLst>
                </a:gridCol>
              </a:tblGrid>
              <a:tr h="936000">
                <a:tc>
                  <a:txBody>
                    <a:bodyPr/>
                    <a:lstStyle/>
                    <a:p>
                      <a:pPr algn="ctr">
                        <a:lnSpc>
                          <a:spcPts val="3300"/>
                        </a:lnSpc>
                      </a:pPr>
                      <a:r>
                        <a:rPr kumimoji="1" lang="ja-JP" altLang="en-US" sz="22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通販サイトの「注文ボタン」をクリックする前に内容を確認してみよう</a:t>
                      </a:r>
                    </a:p>
                  </a:txBody>
                  <a:tcPr marL="72000" marR="72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7" name="表 6">
            <a:extLst>
              <a:ext uri="{FF2B5EF4-FFF2-40B4-BE49-F238E27FC236}">
                <a16:creationId xmlns:a16="http://schemas.microsoft.com/office/drawing/2014/main" id="{8B320A62-B8AE-D279-2508-2585CA787A09}"/>
              </a:ext>
            </a:extLst>
          </p:cNvPr>
          <p:cNvGraphicFramePr>
            <a:graphicFrameLocks noGrp="1"/>
          </p:cNvGraphicFramePr>
          <p:nvPr>
            <p:extLst>
              <p:ext uri="{D42A27DB-BD31-4B8C-83A1-F6EECF244321}">
                <p14:modId xmlns:p14="http://schemas.microsoft.com/office/powerpoint/2010/main" val="3078029342"/>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問１▕　初回、２回目、５回目の支払金額はいくら？</a:t>
                      </a: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3" name="図 2" descr="テーブル&#10;&#10;自動的に生成された説明">
            <a:extLst>
              <a:ext uri="{FF2B5EF4-FFF2-40B4-BE49-F238E27FC236}">
                <a16:creationId xmlns:a16="http://schemas.microsoft.com/office/drawing/2014/main" id="{C9685B68-B5DF-385C-D58A-4F03457C2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828" y="1702912"/>
            <a:ext cx="2614345" cy="4680000"/>
          </a:xfrm>
          <a:prstGeom prst="rect">
            <a:avLst/>
          </a:prstGeom>
        </p:spPr>
      </p:pic>
    </p:spTree>
    <p:extLst>
      <p:ext uri="{BB962C8B-B14F-4D97-AF65-F5344CB8AC3E}">
        <p14:creationId xmlns:p14="http://schemas.microsoft.com/office/powerpoint/2010/main" val="4283860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C687A-9B0F-CF5E-859F-5BB9C0A335AB}"/>
            </a:ext>
          </a:extLst>
        </p:cNvPr>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BFDFB72C-6B02-F12B-2C8B-716309112642}"/>
              </a:ext>
            </a:extLst>
          </p:cNvPr>
          <p:cNvGraphicFramePr>
            <a:graphicFrameLocks noGrp="1"/>
          </p:cNvGraphicFramePr>
          <p:nvPr>
            <p:extLst>
              <p:ext uri="{D42A27DB-BD31-4B8C-83A1-F6EECF244321}">
                <p14:modId xmlns:p14="http://schemas.microsoft.com/office/powerpoint/2010/main" val="1740181205"/>
              </p:ext>
            </p:extLst>
          </p:nvPr>
        </p:nvGraphicFramePr>
        <p:xfrm>
          <a:off x="365125" y="649242"/>
          <a:ext cx="8455026" cy="936000"/>
        </p:xfrm>
        <a:graphic>
          <a:graphicData uri="http://schemas.openxmlformats.org/drawingml/2006/table">
            <a:tbl>
              <a:tblPr firstRow="1" bandRow="1"/>
              <a:tblGrid>
                <a:gridCol w="968375">
                  <a:extLst>
                    <a:ext uri="{9D8B030D-6E8A-4147-A177-3AD203B41FA5}">
                      <a16:colId xmlns:a16="http://schemas.microsoft.com/office/drawing/2014/main" val="20001"/>
                    </a:ext>
                  </a:extLst>
                </a:gridCol>
                <a:gridCol w="7486651">
                  <a:extLst>
                    <a:ext uri="{9D8B030D-6E8A-4147-A177-3AD203B41FA5}">
                      <a16:colId xmlns:a16="http://schemas.microsoft.com/office/drawing/2014/main" val="775584477"/>
                    </a:ext>
                  </a:extLst>
                </a:gridCol>
              </a:tblGrid>
              <a:tr h="936000">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問</a:t>
                      </a:r>
                      <a:r>
                        <a:rPr kumimoji="1" lang="en-US" altLang="ja-JP" sz="2200" b="1" dirty="0">
                          <a:solidFill>
                            <a:schemeClr val="tx1"/>
                          </a:solidFill>
                          <a:latin typeface="BIZ UDPゴシック" panose="020B0400000000000000" pitchFamily="50" charset="-128"/>
                          <a:ea typeface="BIZ UDPゴシック" panose="020B0400000000000000" pitchFamily="50" charset="-128"/>
                        </a:rPr>
                        <a:t>1</a:t>
                      </a:r>
                      <a:r>
                        <a:rPr kumimoji="1" lang="en-US" altLang="ja-JP" sz="2200" b="1" dirty="0">
                          <a:solidFill>
                            <a:schemeClr val="tx1"/>
                          </a:solidFill>
                          <a:latin typeface="Meiryo UI" panose="020B0604030504040204" pitchFamily="50" charset="-128"/>
                          <a:ea typeface="Meiryo UI" panose="020B0604030504040204" pitchFamily="50" charset="-128"/>
                        </a:rPr>
                        <a:t>▕</a:t>
                      </a:r>
                      <a:endParaRPr kumimoji="1" lang="ja-JP" altLang="en-US" sz="2200" b="1" dirty="0">
                        <a:solidFill>
                          <a:schemeClr val="tx1"/>
                        </a:solidFill>
                        <a:latin typeface="BIZ UDPゴシック" panose="020B0400000000000000" pitchFamily="50" charset="-128"/>
                        <a:ea typeface="BIZ UDPゴシック" panose="020B0400000000000000" pitchFamily="50" charset="-128"/>
                      </a:endParaRPr>
                    </a:p>
                  </a:txBody>
                  <a:tcPr marL="72000" marR="72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初回、２回目、５回目の支払金額はいくら？</a:t>
                      </a:r>
                    </a:p>
                  </a:txBody>
                  <a:tcPr marL="36000" marR="72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8" name="テキスト ボックス 7">
            <a:extLst>
              <a:ext uri="{FF2B5EF4-FFF2-40B4-BE49-F238E27FC236}">
                <a16:creationId xmlns:a16="http://schemas.microsoft.com/office/drawing/2014/main" id="{80C9703D-C44C-997A-D842-0A543F393303}"/>
              </a:ext>
            </a:extLst>
          </p:cNvPr>
          <p:cNvSpPr txBox="1"/>
          <p:nvPr/>
        </p:nvSpPr>
        <p:spPr>
          <a:xfrm>
            <a:off x="434141" y="2317149"/>
            <a:ext cx="900707" cy="405615"/>
          </a:xfrm>
          <a:prstGeom prst="rect">
            <a:avLst/>
          </a:prstGeom>
          <a:noFill/>
        </p:spPr>
        <p:txBody>
          <a:bodyPr wrap="square" lIns="36000" tIns="36000" rIns="36000" bIns="36000">
            <a:spAutoFit/>
          </a:bodyPr>
          <a:lstStyle/>
          <a:p>
            <a:pPr algn="dist">
              <a:lnSpc>
                <a:spcPts val="3000"/>
              </a:lnSpc>
            </a:pPr>
            <a:r>
              <a:rPr lang="ja-JP" altLang="en-US" sz="2400" b="1" i="0" u="none" strike="noStrike" baseline="0" dirty="0">
                <a:latin typeface="BIZ UDPゴシック" panose="020B0400000000000000" pitchFamily="50" charset="-128"/>
                <a:ea typeface="BIZ UDPゴシック" panose="020B0400000000000000" pitchFamily="50" charset="-128"/>
              </a:rPr>
              <a:t>初回</a:t>
            </a:r>
            <a:endParaRPr lang="en-US" altLang="ja-JP" sz="2400" b="1" i="0" u="none" strike="noStrike" baseline="0"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82BF4F28-077D-B419-A565-C5E503F599F7}"/>
              </a:ext>
            </a:extLst>
          </p:cNvPr>
          <p:cNvSpPr txBox="1"/>
          <p:nvPr/>
        </p:nvSpPr>
        <p:spPr>
          <a:xfrm>
            <a:off x="434141" y="3696562"/>
            <a:ext cx="962191" cy="405615"/>
          </a:xfrm>
          <a:prstGeom prst="rect">
            <a:avLst/>
          </a:prstGeom>
          <a:noFill/>
        </p:spPr>
        <p:txBody>
          <a:bodyPr wrap="square" lIns="36000" tIns="36000" rIns="36000" bIns="36000">
            <a:spAutoFit/>
          </a:bodyPr>
          <a:lstStyle/>
          <a:p>
            <a:pPr algn="dist">
              <a:lnSpc>
                <a:spcPts val="3000"/>
              </a:lnSpc>
            </a:pPr>
            <a:r>
              <a:rPr lang="en-US" altLang="ja-JP" sz="2400" b="1" dirty="0">
                <a:latin typeface="BIZ UDPゴシック" panose="020B0400000000000000" pitchFamily="50" charset="-128"/>
                <a:ea typeface="BIZ UDPゴシック" panose="020B0400000000000000" pitchFamily="50" charset="-128"/>
              </a:rPr>
              <a:t>2</a:t>
            </a:r>
            <a:r>
              <a:rPr lang="ja-JP" altLang="en-US" sz="2400" b="1" i="0" u="none" strike="noStrike" baseline="0" dirty="0">
                <a:latin typeface="BIZ UDPゴシック" panose="020B0400000000000000" pitchFamily="50" charset="-128"/>
                <a:ea typeface="BIZ UDPゴシック" panose="020B0400000000000000" pitchFamily="50" charset="-128"/>
              </a:rPr>
              <a:t>回目</a:t>
            </a:r>
            <a:endParaRPr lang="en-US" altLang="ja-JP" sz="2400" b="1" i="0" u="none" strike="noStrike" baseline="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D7E2E187-4868-58B2-B8BF-5C840A09E92A}"/>
              </a:ext>
            </a:extLst>
          </p:cNvPr>
          <p:cNvSpPr txBox="1"/>
          <p:nvPr/>
        </p:nvSpPr>
        <p:spPr>
          <a:xfrm>
            <a:off x="434140" y="5075974"/>
            <a:ext cx="962191" cy="405615"/>
          </a:xfrm>
          <a:prstGeom prst="rect">
            <a:avLst/>
          </a:prstGeom>
          <a:noFill/>
        </p:spPr>
        <p:txBody>
          <a:bodyPr wrap="square" lIns="36000" tIns="36000" rIns="36000" bIns="36000">
            <a:spAutoFit/>
          </a:bodyPr>
          <a:lstStyle/>
          <a:p>
            <a:pPr algn="dist">
              <a:lnSpc>
                <a:spcPts val="3000"/>
              </a:lnSpc>
            </a:pPr>
            <a:r>
              <a:rPr lang="en-US" altLang="ja-JP" sz="2400" b="1" dirty="0">
                <a:latin typeface="BIZ UDPゴシック" panose="020B0400000000000000" pitchFamily="50" charset="-128"/>
                <a:ea typeface="BIZ UDPゴシック" panose="020B0400000000000000" pitchFamily="50" charset="-128"/>
              </a:rPr>
              <a:t>5</a:t>
            </a:r>
            <a:r>
              <a:rPr lang="ja-JP" altLang="en-US" sz="2400" b="1" i="0" u="none" strike="noStrike" baseline="0" dirty="0">
                <a:latin typeface="BIZ UDPゴシック" panose="020B0400000000000000" pitchFamily="50" charset="-128"/>
                <a:ea typeface="BIZ UDPゴシック" panose="020B0400000000000000" pitchFamily="50" charset="-128"/>
              </a:rPr>
              <a:t>回目</a:t>
            </a:r>
            <a:endParaRPr lang="en-US" altLang="ja-JP" sz="2400" b="1" i="0" u="none" strike="noStrike" baseline="0" dirty="0">
              <a:latin typeface="BIZ UDPゴシック" panose="020B0400000000000000" pitchFamily="50" charset="-128"/>
              <a:ea typeface="BIZ UDPゴシック" panose="020B0400000000000000" pitchFamily="50" charset="-128"/>
            </a:endParaRPr>
          </a:p>
        </p:txBody>
      </p:sp>
      <p:grpSp>
        <p:nvGrpSpPr>
          <p:cNvPr id="34" name="グループ化 33">
            <a:extLst>
              <a:ext uri="{FF2B5EF4-FFF2-40B4-BE49-F238E27FC236}">
                <a16:creationId xmlns:a16="http://schemas.microsoft.com/office/drawing/2014/main" id="{E2F17E63-FF14-D2CA-3FD3-357FCC988A53}"/>
              </a:ext>
            </a:extLst>
          </p:cNvPr>
          <p:cNvGrpSpPr/>
          <p:nvPr/>
        </p:nvGrpSpPr>
        <p:grpSpPr>
          <a:xfrm>
            <a:off x="1655763" y="2213956"/>
            <a:ext cx="2196000" cy="612000"/>
            <a:chOff x="2641705" y="2099649"/>
            <a:chExt cx="2196000" cy="612000"/>
          </a:xfrm>
        </p:grpSpPr>
        <p:sp>
          <p:nvSpPr>
            <p:cNvPr id="23" name="四角形: 角を丸くする 22">
              <a:extLst>
                <a:ext uri="{FF2B5EF4-FFF2-40B4-BE49-F238E27FC236}">
                  <a16:creationId xmlns:a16="http://schemas.microsoft.com/office/drawing/2014/main" id="{21A446C2-38C2-0EE4-82A2-21DEE61DBD80}"/>
                </a:ext>
              </a:extLst>
            </p:cNvPr>
            <p:cNvSpPr/>
            <p:nvPr/>
          </p:nvSpPr>
          <p:spPr>
            <a:xfrm>
              <a:off x="2641705" y="2099649"/>
              <a:ext cx="2196000" cy="6120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a:extLst>
                <a:ext uri="{FF2B5EF4-FFF2-40B4-BE49-F238E27FC236}">
                  <a16:creationId xmlns:a16="http://schemas.microsoft.com/office/drawing/2014/main" id="{F89E035A-C205-A0CB-2032-C2219D9B875E}"/>
                </a:ext>
              </a:extLst>
            </p:cNvPr>
            <p:cNvGrpSpPr/>
            <p:nvPr/>
          </p:nvGrpSpPr>
          <p:grpSpPr>
            <a:xfrm>
              <a:off x="2833268" y="2205594"/>
              <a:ext cx="1812874" cy="400110"/>
              <a:chOff x="3165770" y="2186498"/>
              <a:chExt cx="1812874" cy="400110"/>
            </a:xfrm>
          </p:grpSpPr>
          <p:sp>
            <p:nvSpPr>
              <p:cNvPr id="25" name="テキスト ボックス 24">
                <a:extLst>
                  <a:ext uri="{FF2B5EF4-FFF2-40B4-BE49-F238E27FC236}">
                    <a16:creationId xmlns:a16="http://schemas.microsoft.com/office/drawing/2014/main" id="{36225A0B-9F6A-F9D5-1BB8-13824EA3BD9E}"/>
                  </a:ext>
                </a:extLst>
              </p:cNvPr>
              <p:cNvSpPr txBox="1"/>
              <p:nvPr/>
            </p:nvSpPr>
            <p:spPr>
              <a:xfrm>
                <a:off x="3165770" y="2186498"/>
                <a:ext cx="506017" cy="400110"/>
              </a:xfrm>
              <a:prstGeom prst="rect">
                <a:avLst/>
              </a:prstGeom>
              <a:noFill/>
              <a:ln>
                <a:noFill/>
              </a:ln>
            </p:spPr>
            <p:txBody>
              <a:bodyPr wrap="square" lIns="0" tIns="0" rIns="0" bIns="0" anchor="t" anchorCtr="0">
                <a:spAutoFit/>
              </a:bodyPr>
              <a:lstStyle/>
              <a:p>
                <a:pPr algn="ctr"/>
                <a:r>
                  <a:rPr lang="ja-JP" altLang="en-US" sz="2600" b="1" dirty="0">
                    <a:solidFill>
                      <a:schemeClr val="bg1"/>
                    </a:solidFill>
                    <a:latin typeface="ＭＳ Ｐゴシック" panose="020B0600070205080204" pitchFamily="50" charset="-128"/>
                    <a:ea typeface="ＭＳ Ｐゴシック" panose="020B0600070205080204" pitchFamily="50" charset="-128"/>
                  </a:rPr>
                  <a:t>Ⓐ</a:t>
                </a:r>
                <a:endParaRPr lang="ja-JP" altLang="en-US" sz="2600" b="1" dirty="0">
                  <a:solidFill>
                    <a:schemeClr val="bg1"/>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E48EA227-C7F4-CDED-C126-BD7406E982F9}"/>
                  </a:ext>
                </a:extLst>
              </p:cNvPr>
              <p:cNvSpPr txBox="1"/>
              <p:nvPr/>
            </p:nvSpPr>
            <p:spPr>
              <a:xfrm>
                <a:off x="3671787" y="2232664"/>
                <a:ext cx="1306857" cy="307777"/>
              </a:xfrm>
              <a:prstGeom prst="rect">
                <a:avLst/>
              </a:prstGeom>
              <a:noFill/>
              <a:ln>
                <a:noFill/>
              </a:ln>
            </p:spPr>
            <p:txBody>
              <a:bodyPr wrap="square" lIns="0" tIns="0" rIns="0" bIns="0" anchor="t" anchorCtr="0">
                <a:spAutoFit/>
              </a:bodyPr>
              <a:lstStyle/>
              <a:p>
                <a:pPr marL="180000"/>
                <a:r>
                  <a:rPr lang="en-US" altLang="ja-JP" sz="2000" b="1" dirty="0">
                    <a:solidFill>
                      <a:schemeClr val="bg1"/>
                    </a:solidFill>
                    <a:latin typeface="BIZ UDPゴシック" panose="020B0400000000000000" pitchFamily="50" charset="-128"/>
                    <a:ea typeface="BIZ UDPゴシック" panose="020B0400000000000000" pitchFamily="50" charset="-128"/>
                  </a:rPr>
                  <a:t>0</a:t>
                </a:r>
                <a:r>
                  <a:rPr lang="ja-JP" altLang="en-US" sz="2000" b="1" dirty="0">
                    <a:solidFill>
                      <a:schemeClr val="bg1"/>
                    </a:solidFill>
                    <a:latin typeface="BIZ UDPゴシック" panose="020B0400000000000000" pitchFamily="50" charset="-128"/>
                    <a:ea typeface="BIZ UDPゴシック" panose="020B0400000000000000" pitchFamily="50" charset="-128"/>
                  </a:rPr>
                  <a:t>円</a:t>
                </a:r>
                <a:endParaRPr lang="en-US" altLang="ja-JP" sz="2000" b="1" dirty="0">
                  <a:solidFill>
                    <a:schemeClr val="bg1"/>
                  </a:solidFill>
                  <a:latin typeface="BIZ UDPゴシック" panose="020B0400000000000000" pitchFamily="50" charset="-128"/>
                  <a:ea typeface="BIZ UDPゴシック" panose="020B0400000000000000" pitchFamily="50" charset="-128"/>
                </a:endParaRPr>
              </a:p>
            </p:txBody>
          </p:sp>
        </p:grpSp>
      </p:grpSp>
      <p:sp>
        <p:nvSpPr>
          <p:cNvPr id="32" name="テキスト ボックス 31">
            <a:extLst>
              <a:ext uri="{FF2B5EF4-FFF2-40B4-BE49-F238E27FC236}">
                <a16:creationId xmlns:a16="http://schemas.microsoft.com/office/drawing/2014/main" id="{6BEB2686-F360-4A0B-E24A-C44307A80C3D}"/>
              </a:ext>
            </a:extLst>
          </p:cNvPr>
          <p:cNvSpPr txBox="1"/>
          <p:nvPr/>
        </p:nvSpPr>
        <p:spPr>
          <a:xfrm>
            <a:off x="8056316" y="2359664"/>
            <a:ext cx="1165675" cy="338554"/>
          </a:xfrm>
          <a:prstGeom prst="rect">
            <a:avLst/>
          </a:prstGeom>
          <a:noFill/>
          <a:ln>
            <a:noFill/>
          </a:ln>
        </p:spPr>
        <p:txBody>
          <a:bodyPr wrap="square" lIns="0" tIns="0" rIns="0" bIns="0" anchor="t" anchorCtr="0">
            <a:spAutoFit/>
          </a:bodyPr>
          <a:lstStyle/>
          <a:p>
            <a:pPr marL="180000"/>
            <a:r>
              <a:rPr lang="en-US" altLang="ja-JP" sz="2200" b="1" dirty="0">
                <a:solidFill>
                  <a:schemeClr val="bg1"/>
                </a:solidFill>
                <a:latin typeface="BIZ UDPゴシック" panose="020B0400000000000000" pitchFamily="50" charset="-128"/>
                <a:ea typeface="BIZ UDPゴシック" panose="020B0400000000000000" pitchFamily="50" charset="-128"/>
              </a:rPr>
              <a:t>500</a:t>
            </a:r>
            <a:r>
              <a:rPr lang="ja-JP" altLang="en-US" sz="2200" b="1" dirty="0">
                <a:solidFill>
                  <a:schemeClr val="bg1"/>
                </a:solidFill>
                <a:latin typeface="BIZ UDPゴシック" panose="020B0400000000000000" pitchFamily="50" charset="-128"/>
                <a:ea typeface="BIZ UDPゴシック" panose="020B0400000000000000" pitchFamily="50" charset="-128"/>
              </a:rPr>
              <a:t>円</a:t>
            </a:r>
          </a:p>
        </p:txBody>
      </p:sp>
      <p:sp>
        <p:nvSpPr>
          <p:cNvPr id="36" name="四角形: 角を丸くする 35">
            <a:extLst>
              <a:ext uri="{FF2B5EF4-FFF2-40B4-BE49-F238E27FC236}">
                <a16:creationId xmlns:a16="http://schemas.microsoft.com/office/drawing/2014/main" id="{3448FDEB-6B8C-BC7E-9765-2275BEA9C5E8}"/>
              </a:ext>
            </a:extLst>
          </p:cNvPr>
          <p:cNvSpPr/>
          <p:nvPr/>
        </p:nvSpPr>
        <p:spPr>
          <a:xfrm>
            <a:off x="4111842" y="2213956"/>
            <a:ext cx="2196000" cy="6120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グループ化 36">
            <a:extLst>
              <a:ext uri="{FF2B5EF4-FFF2-40B4-BE49-F238E27FC236}">
                <a16:creationId xmlns:a16="http://schemas.microsoft.com/office/drawing/2014/main" id="{5E6B157D-4B63-997F-EF3F-80D140A4D8DE}"/>
              </a:ext>
            </a:extLst>
          </p:cNvPr>
          <p:cNvGrpSpPr/>
          <p:nvPr/>
        </p:nvGrpSpPr>
        <p:grpSpPr>
          <a:xfrm>
            <a:off x="4303405" y="2319901"/>
            <a:ext cx="1812874" cy="400110"/>
            <a:chOff x="3165770" y="2186498"/>
            <a:chExt cx="1812874" cy="400110"/>
          </a:xfrm>
        </p:grpSpPr>
        <p:sp>
          <p:nvSpPr>
            <p:cNvPr id="38" name="テキスト ボックス 37">
              <a:extLst>
                <a:ext uri="{FF2B5EF4-FFF2-40B4-BE49-F238E27FC236}">
                  <a16:creationId xmlns:a16="http://schemas.microsoft.com/office/drawing/2014/main" id="{1B8966BE-2A16-A753-4DEF-BB04206A69FB}"/>
                </a:ext>
              </a:extLst>
            </p:cNvPr>
            <p:cNvSpPr txBox="1"/>
            <p:nvPr/>
          </p:nvSpPr>
          <p:spPr>
            <a:xfrm>
              <a:off x="3165770" y="2186498"/>
              <a:ext cx="506017" cy="400110"/>
            </a:xfrm>
            <a:prstGeom prst="rect">
              <a:avLst/>
            </a:prstGeom>
            <a:noFill/>
            <a:ln>
              <a:noFill/>
            </a:ln>
          </p:spPr>
          <p:txBody>
            <a:bodyPr wrap="square" lIns="0" tIns="0" rIns="0" bIns="0" anchor="t" anchorCtr="0">
              <a:spAutoFit/>
            </a:bodyPr>
            <a:lstStyle/>
            <a:p>
              <a:pPr algn="ctr"/>
              <a:r>
                <a:rPr lang="ja-JP" altLang="en-US" sz="2600" b="1" dirty="0">
                  <a:solidFill>
                    <a:schemeClr val="bg1"/>
                  </a:solidFill>
                  <a:latin typeface="ＭＳ Ｐゴシック" panose="020B0600070205080204" pitchFamily="50" charset="-128"/>
                  <a:ea typeface="ＭＳ Ｐゴシック" panose="020B0600070205080204" pitchFamily="50" charset="-128"/>
                </a:rPr>
                <a:t>Ⓑ</a:t>
              </a:r>
              <a:endParaRPr lang="ja-JP" altLang="en-US" sz="2600" b="1" dirty="0">
                <a:solidFill>
                  <a:schemeClr val="bg1"/>
                </a:solidFill>
                <a:latin typeface="BIZ UDPゴシック" panose="020B0400000000000000" pitchFamily="50" charset="-128"/>
                <a:ea typeface="BIZ UDPゴシック" panose="020B0400000000000000" pitchFamily="50" charset="-128"/>
              </a:endParaRPr>
            </a:p>
          </p:txBody>
        </p:sp>
        <p:sp>
          <p:nvSpPr>
            <p:cNvPr id="39" name="テキスト ボックス 38">
              <a:extLst>
                <a:ext uri="{FF2B5EF4-FFF2-40B4-BE49-F238E27FC236}">
                  <a16:creationId xmlns:a16="http://schemas.microsoft.com/office/drawing/2014/main" id="{D5B02D91-A64C-7860-1247-79ABF3C6ECD7}"/>
                </a:ext>
              </a:extLst>
            </p:cNvPr>
            <p:cNvSpPr txBox="1"/>
            <p:nvPr/>
          </p:nvSpPr>
          <p:spPr>
            <a:xfrm>
              <a:off x="3671787" y="2232664"/>
              <a:ext cx="1306857" cy="307777"/>
            </a:xfrm>
            <a:prstGeom prst="rect">
              <a:avLst/>
            </a:prstGeom>
            <a:noFill/>
            <a:ln>
              <a:noFill/>
            </a:ln>
          </p:spPr>
          <p:txBody>
            <a:bodyPr wrap="square" lIns="0" tIns="0" rIns="0" bIns="0" anchor="t" anchorCtr="0">
              <a:spAutoFit/>
            </a:bodyPr>
            <a:lstStyle/>
            <a:p>
              <a:pPr marL="180000"/>
              <a:r>
                <a:rPr lang="en-US" altLang="ja-JP" sz="2000" b="1">
                  <a:solidFill>
                    <a:schemeClr val="bg1"/>
                  </a:solidFill>
                  <a:latin typeface="BIZ UDPゴシック" panose="020B0400000000000000" pitchFamily="50" charset="-128"/>
                  <a:ea typeface="BIZ UDPゴシック" panose="020B0400000000000000" pitchFamily="50" charset="-128"/>
                </a:rPr>
                <a:t>1,500</a:t>
              </a:r>
              <a:r>
                <a:rPr lang="ja-JP" altLang="en-US" sz="2000" b="1" dirty="0">
                  <a:solidFill>
                    <a:schemeClr val="bg1"/>
                  </a:solidFill>
                  <a:latin typeface="BIZ UDPゴシック" panose="020B0400000000000000" pitchFamily="50" charset="-128"/>
                  <a:ea typeface="BIZ UDPゴシック" panose="020B0400000000000000" pitchFamily="50" charset="-128"/>
                </a:rPr>
                <a:t>円</a:t>
              </a:r>
              <a:endParaRPr lang="en-US" altLang="ja-JP" sz="2000" b="1"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40" name="グループ化 39">
            <a:extLst>
              <a:ext uri="{FF2B5EF4-FFF2-40B4-BE49-F238E27FC236}">
                <a16:creationId xmlns:a16="http://schemas.microsoft.com/office/drawing/2014/main" id="{F1CD5634-8E56-9B44-F3C0-CA6DDD0AEC34}"/>
              </a:ext>
            </a:extLst>
          </p:cNvPr>
          <p:cNvGrpSpPr/>
          <p:nvPr/>
        </p:nvGrpSpPr>
        <p:grpSpPr>
          <a:xfrm>
            <a:off x="6567922" y="2213956"/>
            <a:ext cx="2196000" cy="612000"/>
            <a:chOff x="2641705" y="2099649"/>
            <a:chExt cx="2196000" cy="612000"/>
          </a:xfrm>
        </p:grpSpPr>
        <p:sp>
          <p:nvSpPr>
            <p:cNvPr id="41" name="四角形: 角を丸くする 40">
              <a:extLst>
                <a:ext uri="{FF2B5EF4-FFF2-40B4-BE49-F238E27FC236}">
                  <a16:creationId xmlns:a16="http://schemas.microsoft.com/office/drawing/2014/main" id="{0E312CE7-DDC5-B347-6CA6-41E1EAE957D6}"/>
                </a:ext>
              </a:extLst>
            </p:cNvPr>
            <p:cNvSpPr/>
            <p:nvPr/>
          </p:nvSpPr>
          <p:spPr>
            <a:xfrm>
              <a:off x="2641705" y="2099649"/>
              <a:ext cx="2196000" cy="6120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14E21823-EC94-A1DE-EAE4-885B3E4064A1}"/>
                </a:ext>
              </a:extLst>
            </p:cNvPr>
            <p:cNvGrpSpPr/>
            <p:nvPr/>
          </p:nvGrpSpPr>
          <p:grpSpPr>
            <a:xfrm>
              <a:off x="2833268" y="2205594"/>
              <a:ext cx="1812874" cy="400110"/>
              <a:chOff x="3165770" y="2186498"/>
              <a:chExt cx="1812874" cy="400110"/>
            </a:xfrm>
          </p:grpSpPr>
          <p:sp>
            <p:nvSpPr>
              <p:cNvPr id="43" name="テキスト ボックス 42">
                <a:extLst>
                  <a:ext uri="{FF2B5EF4-FFF2-40B4-BE49-F238E27FC236}">
                    <a16:creationId xmlns:a16="http://schemas.microsoft.com/office/drawing/2014/main" id="{01035C58-71A6-18C1-CAC6-6C700C3B60F5}"/>
                  </a:ext>
                </a:extLst>
              </p:cNvPr>
              <p:cNvSpPr txBox="1"/>
              <p:nvPr/>
            </p:nvSpPr>
            <p:spPr>
              <a:xfrm>
                <a:off x="3165770" y="2186498"/>
                <a:ext cx="506017" cy="400110"/>
              </a:xfrm>
              <a:prstGeom prst="rect">
                <a:avLst/>
              </a:prstGeom>
              <a:noFill/>
              <a:ln>
                <a:noFill/>
              </a:ln>
            </p:spPr>
            <p:txBody>
              <a:bodyPr wrap="square" lIns="0" tIns="0" rIns="0" bIns="0" anchor="t" anchorCtr="0">
                <a:spAutoFit/>
              </a:bodyPr>
              <a:lstStyle/>
              <a:p>
                <a:pPr algn="ctr"/>
                <a:r>
                  <a:rPr lang="ja-JP" altLang="en-US" sz="2600" b="1" dirty="0">
                    <a:solidFill>
                      <a:schemeClr val="bg1"/>
                    </a:solidFill>
                    <a:latin typeface="ＭＳ Ｐゴシック" panose="020B0600070205080204" pitchFamily="50" charset="-128"/>
                    <a:ea typeface="ＭＳ Ｐゴシック" panose="020B0600070205080204" pitchFamily="50" charset="-128"/>
                  </a:rPr>
                  <a:t>Ⓒ</a:t>
                </a:r>
                <a:endParaRPr lang="ja-JP" altLang="en-US" sz="2600" b="1" dirty="0">
                  <a:solidFill>
                    <a:schemeClr val="bg1"/>
                  </a:solidFill>
                  <a:latin typeface="BIZ UDPゴシック" panose="020B0400000000000000" pitchFamily="50" charset="-128"/>
                  <a:ea typeface="BIZ UDPゴシック" panose="020B0400000000000000" pitchFamily="50" charset="-128"/>
                </a:endParaRPr>
              </a:p>
            </p:txBody>
          </p:sp>
          <p:sp>
            <p:nvSpPr>
              <p:cNvPr id="44" name="テキスト ボックス 43">
                <a:extLst>
                  <a:ext uri="{FF2B5EF4-FFF2-40B4-BE49-F238E27FC236}">
                    <a16:creationId xmlns:a16="http://schemas.microsoft.com/office/drawing/2014/main" id="{4AC1F033-99F0-A958-0A8B-7A7FBC757DFA}"/>
                  </a:ext>
                </a:extLst>
              </p:cNvPr>
              <p:cNvSpPr txBox="1"/>
              <p:nvPr/>
            </p:nvSpPr>
            <p:spPr>
              <a:xfrm>
                <a:off x="3671787" y="2232664"/>
                <a:ext cx="1306857" cy="307777"/>
              </a:xfrm>
              <a:prstGeom prst="rect">
                <a:avLst/>
              </a:prstGeom>
              <a:noFill/>
              <a:ln>
                <a:noFill/>
              </a:ln>
            </p:spPr>
            <p:txBody>
              <a:bodyPr wrap="square" lIns="0" tIns="0" rIns="0" bIns="0" anchor="t" anchorCtr="0">
                <a:spAutoFit/>
              </a:bodyPr>
              <a:lstStyle/>
              <a:p>
                <a:pPr marL="180000"/>
                <a:r>
                  <a:rPr lang="en-US" altLang="ja-JP" sz="2000" b="1" dirty="0">
                    <a:solidFill>
                      <a:schemeClr val="bg1"/>
                    </a:solidFill>
                    <a:latin typeface="BIZ UDPゴシック" panose="020B0400000000000000" pitchFamily="50" charset="-128"/>
                    <a:ea typeface="BIZ UDPゴシック" panose="020B0400000000000000" pitchFamily="50" charset="-128"/>
                  </a:rPr>
                  <a:t>2,000</a:t>
                </a:r>
                <a:r>
                  <a:rPr lang="ja-JP" altLang="en-US" sz="2000" b="1" dirty="0">
                    <a:solidFill>
                      <a:schemeClr val="bg1"/>
                    </a:solidFill>
                    <a:latin typeface="BIZ UDPゴシック" panose="020B0400000000000000" pitchFamily="50" charset="-128"/>
                    <a:ea typeface="BIZ UDPゴシック" panose="020B0400000000000000" pitchFamily="50" charset="-128"/>
                  </a:rPr>
                  <a:t>円</a:t>
                </a:r>
                <a:endParaRPr lang="en-US" altLang="ja-JP" sz="2000" b="1" dirty="0">
                  <a:solidFill>
                    <a:schemeClr val="bg1"/>
                  </a:solidFill>
                  <a:latin typeface="BIZ UDPゴシック" panose="020B0400000000000000" pitchFamily="50" charset="-128"/>
                  <a:ea typeface="BIZ UDPゴシック" panose="020B0400000000000000" pitchFamily="50" charset="-128"/>
                </a:endParaRPr>
              </a:p>
            </p:txBody>
          </p:sp>
        </p:grpSp>
      </p:grpSp>
      <p:grpSp>
        <p:nvGrpSpPr>
          <p:cNvPr id="75" name="グループ化 74">
            <a:extLst>
              <a:ext uri="{FF2B5EF4-FFF2-40B4-BE49-F238E27FC236}">
                <a16:creationId xmlns:a16="http://schemas.microsoft.com/office/drawing/2014/main" id="{5C735E6E-6028-8742-8AAE-54C9A705B8FC}"/>
              </a:ext>
            </a:extLst>
          </p:cNvPr>
          <p:cNvGrpSpPr/>
          <p:nvPr/>
        </p:nvGrpSpPr>
        <p:grpSpPr>
          <a:xfrm>
            <a:off x="1642922" y="3593369"/>
            <a:ext cx="2196000" cy="612000"/>
            <a:chOff x="2641705" y="2099649"/>
            <a:chExt cx="2196000" cy="612000"/>
          </a:xfrm>
        </p:grpSpPr>
        <p:sp>
          <p:nvSpPr>
            <p:cNvPr id="76" name="四角形: 角を丸くする 75">
              <a:extLst>
                <a:ext uri="{FF2B5EF4-FFF2-40B4-BE49-F238E27FC236}">
                  <a16:creationId xmlns:a16="http://schemas.microsoft.com/office/drawing/2014/main" id="{D665036E-3AD9-7A15-EA07-2D3C5D5B9C81}"/>
                </a:ext>
              </a:extLst>
            </p:cNvPr>
            <p:cNvSpPr/>
            <p:nvPr/>
          </p:nvSpPr>
          <p:spPr>
            <a:xfrm>
              <a:off x="2641705" y="2099649"/>
              <a:ext cx="2196000" cy="6120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a:extLst>
                <a:ext uri="{FF2B5EF4-FFF2-40B4-BE49-F238E27FC236}">
                  <a16:creationId xmlns:a16="http://schemas.microsoft.com/office/drawing/2014/main" id="{6A066236-8F49-EC1C-380B-0CE5593941D4}"/>
                </a:ext>
              </a:extLst>
            </p:cNvPr>
            <p:cNvGrpSpPr/>
            <p:nvPr/>
          </p:nvGrpSpPr>
          <p:grpSpPr>
            <a:xfrm>
              <a:off x="2833268" y="2205594"/>
              <a:ext cx="1812874" cy="400110"/>
              <a:chOff x="3165770" y="2186498"/>
              <a:chExt cx="1812874" cy="400110"/>
            </a:xfrm>
          </p:grpSpPr>
          <p:sp>
            <p:nvSpPr>
              <p:cNvPr id="78" name="テキスト ボックス 77">
                <a:extLst>
                  <a:ext uri="{FF2B5EF4-FFF2-40B4-BE49-F238E27FC236}">
                    <a16:creationId xmlns:a16="http://schemas.microsoft.com/office/drawing/2014/main" id="{731BD8E8-23A8-8F33-B342-7A4D39717A40}"/>
                  </a:ext>
                </a:extLst>
              </p:cNvPr>
              <p:cNvSpPr txBox="1"/>
              <p:nvPr/>
            </p:nvSpPr>
            <p:spPr>
              <a:xfrm>
                <a:off x="3165770" y="2186498"/>
                <a:ext cx="506017" cy="400110"/>
              </a:xfrm>
              <a:prstGeom prst="rect">
                <a:avLst/>
              </a:prstGeom>
              <a:noFill/>
              <a:ln>
                <a:noFill/>
              </a:ln>
            </p:spPr>
            <p:txBody>
              <a:bodyPr wrap="square" lIns="0" tIns="0" rIns="0" bIns="0" anchor="t" anchorCtr="0">
                <a:spAutoFit/>
              </a:bodyPr>
              <a:lstStyle/>
              <a:p>
                <a:pPr algn="ctr"/>
                <a:r>
                  <a:rPr lang="ja-JP" altLang="en-US" sz="2600" b="1" dirty="0">
                    <a:solidFill>
                      <a:schemeClr val="bg1"/>
                    </a:solidFill>
                    <a:latin typeface="ＭＳ Ｐゴシック" panose="020B0600070205080204" pitchFamily="50" charset="-128"/>
                    <a:ea typeface="ＭＳ Ｐゴシック" panose="020B0600070205080204" pitchFamily="50" charset="-128"/>
                  </a:rPr>
                  <a:t>Ⓐ</a:t>
                </a:r>
                <a:endParaRPr lang="ja-JP" altLang="en-US" sz="2600" b="1" dirty="0">
                  <a:solidFill>
                    <a:schemeClr val="bg1"/>
                  </a:solidFill>
                  <a:latin typeface="BIZ UDPゴシック" panose="020B0400000000000000" pitchFamily="50" charset="-128"/>
                  <a:ea typeface="BIZ UDPゴシック" panose="020B0400000000000000" pitchFamily="50" charset="-128"/>
                </a:endParaRPr>
              </a:p>
            </p:txBody>
          </p:sp>
          <p:sp>
            <p:nvSpPr>
              <p:cNvPr id="79" name="テキスト ボックス 78">
                <a:extLst>
                  <a:ext uri="{FF2B5EF4-FFF2-40B4-BE49-F238E27FC236}">
                    <a16:creationId xmlns:a16="http://schemas.microsoft.com/office/drawing/2014/main" id="{11403ADE-0B04-07D2-7FA9-A042840E00C5}"/>
                  </a:ext>
                </a:extLst>
              </p:cNvPr>
              <p:cNvSpPr txBox="1"/>
              <p:nvPr/>
            </p:nvSpPr>
            <p:spPr>
              <a:xfrm>
                <a:off x="3671787" y="2232664"/>
                <a:ext cx="1306857" cy="307777"/>
              </a:xfrm>
              <a:prstGeom prst="rect">
                <a:avLst/>
              </a:prstGeom>
              <a:noFill/>
              <a:ln>
                <a:noFill/>
              </a:ln>
            </p:spPr>
            <p:txBody>
              <a:bodyPr wrap="square" lIns="0" tIns="0" rIns="0" bIns="0" anchor="t" anchorCtr="0">
                <a:spAutoFit/>
              </a:bodyPr>
              <a:lstStyle/>
              <a:p>
                <a:pPr marL="180000"/>
                <a:r>
                  <a:rPr lang="en-US" altLang="ja-JP" sz="2000" b="1" dirty="0">
                    <a:solidFill>
                      <a:schemeClr val="bg1"/>
                    </a:solidFill>
                    <a:latin typeface="BIZ UDPゴシック" panose="020B0400000000000000" pitchFamily="50" charset="-128"/>
                    <a:ea typeface="BIZ UDPゴシック" panose="020B0400000000000000" pitchFamily="50" charset="-128"/>
                  </a:rPr>
                  <a:t>500</a:t>
                </a:r>
                <a:r>
                  <a:rPr lang="ja-JP" altLang="en-US" sz="2000" b="1" dirty="0">
                    <a:solidFill>
                      <a:schemeClr val="bg1"/>
                    </a:solidFill>
                    <a:latin typeface="BIZ UDPゴシック" panose="020B0400000000000000" pitchFamily="50" charset="-128"/>
                    <a:ea typeface="BIZ UDPゴシック" panose="020B0400000000000000" pitchFamily="50" charset="-128"/>
                  </a:rPr>
                  <a:t>円</a:t>
                </a:r>
                <a:endParaRPr lang="en-US" altLang="ja-JP" sz="2000" b="1" dirty="0">
                  <a:solidFill>
                    <a:schemeClr val="bg1"/>
                  </a:solidFill>
                  <a:latin typeface="BIZ UDPゴシック" panose="020B0400000000000000" pitchFamily="50" charset="-128"/>
                  <a:ea typeface="BIZ UDPゴシック" panose="020B0400000000000000" pitchFamily="50" charset="-128"/>
                </a:endParaRPr>
              </a:p>
            </p:txBody>
          </p:sp>
        </p:grpSp>
      </p:grpSp>
      <p:grpSp>
        <p:nvGrpSpPr>
          <p:cNvPr id="80" name="グループ化 79">
            <a:extLst>
              <a:ext uri="{FF2B5EF4-FFF2-40B4-BE49-F238E27FC236}">
                <a16:creationId xmlns:a16="http://schemas.microsoft.com/office/drawing/2014/main" id="{46C9EA9A-80F1-1F1D-D6BC-17CB6AF9FCEE}"/>
              </a:ext>
            </a:extLst>
          </p:cNvPr>
          <p:cNvGrpSpPr/>
          <p:nvPr/>
        </p:nvGrpSpPr>
        <p:grpSpPr>
          <a:xfrm>
            <a:off x="4099001" y="3593369"/>
            <a:ext cx="2196000" cy="612000"/>
            <a:chOff x="2641705" y="2099649"/>
            <a:chExt cx="2196000" cy="612000"/>
          </a:xfrm>
        </p:grpSpPr>
        <p:sp>
          <p:nvSpPr>
            <p:cNvPr id="81" name="四角形: 角を丸くする 80">
              <a:extLst>
                <a:ext uri="{FF2B5EF4-FFF2-40B4-BE49-F238E27FC236}">
                  <a16:creationId xmlns:a16="http://schemas.microsoft.com/office/drawing/2014/main" id="{70EC1EDC-48BB-F437-4BC0-1DF4544BDE6B}"/>
                </a:ext>
              </a:extLst>
            </p:cNvPr>
            <p:cNvSpPr/>
            <p:nvPr/>
          </p:nvSpPr>
          <p:spPr>
            <a:xfrm>
              <a:off x="2641705" y="2099649"/>
              <a:ext cx="2196000" cy="6120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2" name="グループ化 81">
              <a:extLst>
                <a:ext uri="{FF2B5EF4-FFF2-40B4-BE49-F238E27FC236}">
                  <a16:creationId xmlns:a16="http://schemas.microsoft.com/office/drawing/2014/main" id="{015F2CE5-4088-C071-918D-95C6CEA0CAB9}"/>
                </a:ext>
              </a:extLst>
            </p:cNvPr>
            <p:cNvGrpSpPr/>
            <p:nvPr/>
          </p:nvGrpSpPr>
          <p:grpSpPr>
            <a:xfrm>
              <a:off x="2833268" y="2205594"/>
              <a:ext cx="1812874" cy="400110"/>
              <a:chOff x="3165770" y="2186498"/>
              <a:chExt cx="1812874" cy="400110"/>
            </a:xfrm>
          </p:grpSpPr>
          <p:sp>
            <p:nvSpPr>
              <p:cNvPr id="83" name="テキスト ボックス 82">
                <a:extLst>
                  <a:ext uri="{FF2B5EF4-FFF2-40B4-BE49-F238E27FC236}">
                    <a16:creationId xmlns:a16="http://schemas.microsoft.com/office/drawing/2014/main" id="{2D7EE16A-E8F4-C088-1CF8-0D714C52A2A6}"/>
                  </a:ext>
                </a:extLst>
              </p:cNvPr>
              <p:cNvSpPr txBox="1"/>
              <p:nvPr/>
            </p:nvSpPr>
            <p:spPr>
              <a:xfrm>
                <a:off x="3165770" y="2186498"/>
                <a:ext cx="506017" cy="400110"/>
              </a:xfrm>
              <a:prstGeom prst="rect">
                <a:avLst/>
              </a:prstGeom>
              <a:noFill/>
              <a:ln>
                <a:noFill/>
              </a:ln>
            </p:spPr>
            <p:txBody>
              <a:bodyPr wrap="square" lIns="0" tIns="0" rIns="0" bIns="0" anchor="t" anchorCtr="0">
                <a:spAutoFit/>
              </a:bodyPr>
              <a:lstStyle/>
              <a:p>
                <a:pPr algn="ctr"/>
                <a:r>
                  <a:rPr lang="ja-JP" altLang="en-US" sz="2600" b="1" dirty="0">
                    <a:solidFill>
                      <a:schemeClr val="bg1"/>
                    </a:solidFill>
                    <a:latin typeface="ＭＳ Ｐゴシック" panose="020B0600070205080204" pitchFamily="50" charset="-128"/>
                    <a:ea typeface="ＭＳ Ｐゴシック" panose="020B0600070205080204" pitchFamily="50" charset="-128"/>
                  </a:rPr>
                  <a:t>Ⓑ</a:t>
                </a:r>
                <a:endParaRPr lang="ja-JP" altLang="en-US" sz="2600" b="1" dirty="0">
                  <a:solidFill>
                    <a:schemeClr val="bg1"/>
                  </a:solidFill>
                  <a:latin typeface="BIZ UDPゴシック" panose="020B0400000000000000" pitchFamily="50" charset="-128"/>
                  <a:ea typeface="BIZ UDPゴシック" panose="020B0400000000000000" pitchFamily="50" charset="-128"/>
                </a:endParaRPr>
              </a:p>
            </p:txBody>
          </p:sp>
          <p:sp>
            <p:nvSpPr>
              <p:cNvPr id="84" name="テキスト ボックス 83">
                <a:extLst>
                  <a:ext uri="{FF2B5EF4-FFF2-40B4-BE49-F238E27FC236}">
                    <a16:creationId xmlns:a16="http://schemas.microsoft.com/office/drawing/2014/main" id="{E01D8529-5D95-93FD-A4DB-F4144B8A8E8B}"/>
                  </a:ext>
                </a:extLst>
              </p:cNvPr>
              <p:cNvSpPr txBox="1"/>
              <p:nvPr/>
            </p:nvSpPr>
            <p:spPr>
              <a:xfrm>
                <a:off x="3671787" y="2232664"/>
                <a:ext cx="1306857" cy="307777"/>
              </a:xfrm>
              <a:prstGeom prst="rect">
                <a:avLst/>
              </a:prstGeom>
              <a:noFill/>
              <a:ln>
                <a:noFill/>
              </a:ln>
            </p:spPr>
            <p:txBody>
              <a:bodyPr wrap="square" lIns="0" tIns="0" rIns="0" bIns="0" anchor="t" anchorCtr="0">
                <a:spAutoFit/>
              </a:bodyPr>
              <a:lstStyle/>
              <a:p>
                <a:pPr marL="180000"/>
                <a:r>
                  <a:rPr lang="en-US" altLang="ja-JP" sz="2000" b="1" dirty="0">
                    <a:solidFill>
                      <a:schemeClr val="bg1"/>
                    </a:solidFill>
                    <a:latin typeface="BIZ UDPゴシック" panose="020B0400000000000000" pitchFamily="50" charset="-128"/>
                    <a:ea typeface="BIZ UDPゴシック" panose="020B0400000000000000" pitchFamily="50" charset="-128"/>
                  </a:rPr>
                  <a:t>3,500</a:t>
                </a:r>
                <a:r>
                  <a:rPr lang="ja-JP" altLang="en-US" sz="2000" b="1" dirty="0">
                    <a:solidFill>
                      <a:schemeClr val="bg1"/>
                    </a:solidFill>
                    <a:latin typeface="BIZ UDPゴシック" panose="020B0400000000000000" pitchFamily="50" charset="-128"/>
                    <a:ea typeface="BIZ UDPゴシック" panose="020B0400000000000000" pitchFamily="50" charset="-128"/>
                  </a:rPr>
                  <a:t>円</a:t>
                </a:r>
                <a:endParaRPr lang="en-US" altLang="ja-JP" sz="2000" b="1" dirty="0">
                  <a:solidFill>
                    <a:schemeClr val="bg1"/>
                  </a:solidFill>
                  <a:latin typeface="BIZ UDPゴシック" panose="020B0400000000000000" pitchFamily="50" charset="-128"/>
                  <a:ea typeface="BIZ UDPゴシック" panose="020B0400000000000000" pitchFamily="50" charset="-128"/>
                </a:endParaRPr>
              </a:p>
            </p:txBody>
          </p:sp>
        </p:grpSp>
      </p:grpSp>
      <p:grpSp>
        <p:nvGrpSpPr>
          <p:cNvPr id="85" name="グループ化 84">
            <a:extLst>
              <a:ext uri="{FF2B5EF4-FFF2-40B4-BE49-F238E27FC236}">
                <a16:creationId xmlns:a16="http://schemas.microsoft.com/office/drawing/2014/main" id="{F951E44B-C5BF-DD40-B100-953F0BF5A609}"/>
              </a:ext>
            </a:extLst>
          </p:cNvPr>
          <p:cNvGrpSpPr/>
          <p:nvPr/>
        </p:nvGrpSpPr>
        <p:grpSpPr>
          <a:xfrm>
            <a:off x="6555081" y="3593369"/>
            <a:ext cx="2196000" cy="612000"/>
            <a:chOff x="2641705" y="2099649"/>
            <a:chExt cx="2196000" cy="612000"/>
          </a:xfrm>
        </p:grpSpPr>
        <p:sp>
          <p:nvSpPr>
            <p:cNvPr id="86" name="四角形: 角を丸くする 85">
              <a:extLst>
                <a:ext uri="{FF2B5EF4-FFF2-40B4-BE49-F238E27FC236}">
                  <a16:creationId xmlns:a16="http://schemas.microsoft.com/office/drawing/2014/main" id="{F6A53625-59AF-1097-34DD-116546C76F8D}"/>
                </a:ext>
              </a:extLst>
            </p:cNvPr>
            <p:cNvSpPr/>
            <p:nvPr/>
          </p:nvSpPr>
          <p:spPr>
            <a:xfrm>
              <a:off x="2641705" y="2099649"/>
              <a:ext cx="2196000" cy="6120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7" name="グループ化 86">
              <a:extLst>
                <a:ext uri="{FF2B5EF4-FFF2-40B4-BE49-F238E27FC236}">
                  <a16:creationId xmlns:a16="http://schemas.microsoft.com/office/drawing/2014/main" id="{CAC2BD98-09A5-7F9D-ED4B-1C8D8A222F40}"/>
                </a:ext>
              </a:extLst>
            </p:cNvPr>
            <p:cNvGrpSpPr/>
            <p:nvPr/>
          </p:nvGrpSpPr>
          <p:grpSpPr>
            <a:xfrm>
              <a:off x="2833268" y="2205594"/>
              <a:ext cx="1812874" cy="400110"/>
              <a:chOff x="3165770" y="2186498"/>
              <a:chExt cx="1812874" cy="400110"/>
            </a:xfrm>
          </p:grpSpPr>
          <p:sp>
            <p:nvSpPr>
              <p:cNvPr id="88" name="テキスト ボックス 87">
                <a:extLst>
                  <a:ext uri="{FF2B5EF4-FFF2-40B4-BE49-F238E27FC236}">
                    <a16:creationId xmlns:a16="http://schemas.microsoft.com/office/drawing/2014/main" id="{6802BA9B-6BDC-EF7D-6A05-1B5BA7C97AA5}"/>
                  </a:ext>
                </a:extLst>
              </p:cNvPr>
              <p:cNvSpPr txBox="1"/>
              <p:nvPr/>
            </p:nvSpPr>
            <p:spPr>
              <a:xfrm>
                <a:off x="3165770" y="2186498"/>
                <a:ext cx="506017" cy="400110"/>
              </a:xfrm>
              <a:prstGeom prst="rect">
                <a:avLst/>
              </a:prstGeom>
              <a:noFill/>
              <a:ln>
                <a:noFill/>
              </a:ln>
            </p:spPr>
            <p:txBody>
              <a:bodyPr wrap="square" lIns="0" tIns="0" rIns="0" bIns="0" anchor="t" anchorCtr="0">
                <a:spAutoFit/>
              </a:bodyPr>
              <a:lstStyle/>
              <a:p>
                <a:pPr algn="ctr"/>
                <a:r>
                  <a:rPr lang="ja-JP" altLang="en-US" sz="2600" b="1" dirty="0">
                    <a:solidFill>
                      <a:schemeClr val="bg1"/>
                    </a:solidFill>
                    <a:latin typeface="ＭＳ Ｐゴシック" panose="020B0600070205080204" pitchFamily="50" charset="-128"/>
                    <a:ea typeface="ＭＳ Ｐゴシック" panose="020B0600070205080204" pitchFamily="50" charset="-128"/>
                  </a:rPr>
                  <a:t>Ⓒ</a:t>
                </a:r>
                <a:endParaRPr lang="ja-JP" altLang="en-US" sz="2600" b="1" dirty="0">
                  <a:solidFill>
                    <a:schemeClr val="bg1"/>
                  </a:solidFill>
                  <a:latin typeface="BIZ UDPゴシック" panose="020B0400000000000000" pitchFamily="50" charset="-128"/>
                  <a:ea typeface="BIZ UDPゴシック" panose="020B0400000000000000" pitchFamily="50" charset="-128"/>
                </a:endParaRPr>
              </a:p>
            </p:txBody>
          </p:sp>
          <p:sp>
            <p:nvSpPr>
              <p:cNvPr id="89" name="テキスト ボックス 88">
                <a:extLst>
                  <a:ext uri="{FF2B5EF4-FFF2-40B4-BE49-F238E27FC236}">
                    <a16:creationId xmlns:a16="http://schemas.microsoft.com/office/drawing/2014/main" id="{55C27D7E-135F-2205-5C3D-236AE1F5B468}"/>
                  </a:ext>
                </a:extLst>
              </p:cNvPr>
              <p:cNvSpPr txBox="1"/>
              <p:nvPr/>
            </p:nvSpPr>
            <p:spPr>
              <a:xfrm>
                <a:off x="3671787" y="2232664"/>
                <a:ext cx="1306857" cy="307777"/>
              </a:xfrm>
              <a:prstGeom prst="rect">
                <a:avLst/>
              </a:prstGeom>
              <a:noFill/>
              <a:ln>
                <a:noFill/>
              </a:ln>
            </p:spPr>
            <p:txBody>
              <a:bodyPr wrap="square" lIns="0" tIns="0" rIns="0" bIns="0" anchor="t" anchorCtr="0">
                <a:spAutoFit/>
              </a:bodyPr>
              <a:lstStyle/>
              <a:p>
                <a:pPr marL="180000"/>
                <a:r>
                  <a:rPr lang="en-US" altLang="ja-JP" sz="2000" b="1" dirty="0">
                    <a:solidFill>
                      <a:schemeClr val="bg1"/>
                    </a:solidFill>
                    <a:latin typeface="BIZ UDPゴシック" panose="020B0400000000000000" pitchFamily="50" charset="-128"/>
                    <a:ea typeface="BIZ UDPゴシック" panose="020B0400000000000000" pitchFamily="50" charset="-128"/>
                  </a:rPr>
                  <a:t>4,000</a:t>
                </a:r>
                <a:r>
                  <a:rPr lang="ja-JP" altLang="en-US" sz="2000" b="1" dirty="0">
                    <a:solidFill>
                      <a:schemeClr val="bg1"/>
                    </a:solidFill>
                    <a:latin typeface="BIZ UDPゴシック" panose="020B0400000000000000" pitchFamily="50" charset="-128"/>
                    <a:ea typeface="BIZ UDPゴシック" panose="020B0400000000000000" pitchFamily="50" charset="-128"/>
                  </a:rPr>
                  <a:t>円</a:t>
                </a:r>
                <a:endParaRPr lang="en-US" altLang="ja-JP" sz="2000" b="1" dirty="0">
                  <a:solidFill>
                    <a:schemeClr val="bg1"/>
                  </a:solidFill>
                  <a:latin typeface="BIZ UDPゴシック" panose="020B0400000000000000" pitchFamily="50" charset="-128"/>
                  <a:ea typeface="BIZ UDPゴシック" panose="020B0400000000000000" pitchFamily="50" charset="-128"/>
                </a:endParaRPr>
              </a:p>
            </p:txBody>
          </p:sp>
        </p:grpSp>
      </p:grpSp>
      <p:grpSp>
        <p:nvGrpSpPr>
          <p:cNvPr id="90" name="グループ化 89">
            <a:extLst>
              <a:ext uri="{FF2B5EF4-FFF2-40B4-BE49-F238E27FC236}">
                <a16:creationId xmlns:a16="http://schemas.microsoft.com/office/drawing/2014/main" id="{D111329D-F68E-3FED-F44B-FDA4567FC889}"/>
              </a:ext>
            </a:extLst>
          </p:cNvPr>
          <p:cNvGrpSpPr/>
          <p:nvPr/>
        </p:nvGrpSpPr>
        <p:grpSpPr>
          <a:xfrm>
            <a:off x="1642922" y="4972781"/>
            <a:ext cx="2196000" cy="612000"/>
            <a:chOff x="2641705" y="2099649"/>
            <a:chExt cx="2196000" cy="612000"/>
          </a:xfrm>
        </p:grpSpPr>
        <p:sp>
          <p:nvSpPr>
            <p:cNvPr id="91" name="四角形: 角を丸くする 90">
              <a:extLst>
                <a:ext uri="{FF2B5EF4-FFF2-40B4-BE49-F238E27FC236}">
                  <a16:creationId xmlns:a16="http://schemas.microsoft.com/office/drawing/2014/main" id="{232D383A-1085-0772-5C9F-83CE0EC9151B}"/>
                </a:ext>
              </a:extLst>
            </p:cNvPr>
            <p:cNvSpPr/>
            <p:nvPr/>
          </p:nvSpPr>
          <p:spPr>
            <a:xfrm>
              <a:off x="2641705" y="2099649"/>
              <a:ext cx="2196000" cy="6120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2" name="グループ化 91">
              <a:extLst>
                <a:ext uri="{FF2B5EF4-FFF2-40B4-BE49-F238E27FC236}">
                  <a16:creationId xmlns:a16="http://schemas.microsoft.com/office/drawing/2014/main" id="{6301E95D-9368-E670-F781-21AFBB350F9C}"/>
                </a:ext>
              </a:extLst>
            </p:cNvPr>
            <p:cNvGrpSpPr/>
            <p:nvPr/>
          </p:nvGrpSpPr>
          <p:grpSpPr>
            <a:xfrm>
              <a:off x="2833268" y="2205594"/>
              <a:ext cx="1812874" cy="400110"/>
              <a:chOff x="3165770" y="2186498"/>
              <a:chExt cx="1812874" cy="400110"/>
            </a:xfrm>
          </p:grpSpPr>
          <p:sp>
            <p:nvSpPr>
              <p:cNvPr id="93" name="テキスト ボックス 92">
                <a:extLst>
                  <a:ext uri="{FF2B5EF4-FFF2-40B4-BE49-F238E27FC236}">
                    <a16:creationId xmlns:a16="http://schemas.microsoft.com/office/drawing/2014/main" id="{72AAC3D4-82FC-94E6-26DF-CCF3C4B57F6E}"/>
                  </a:ext>
                </a:extLst>
              </p:cNvPr>
              <p:cNvSpPr txBox="1"/>
              <p:nvPr/>
            </p:nvSpPr>
            <p:spPr>
              <a:xfrm>
                <a:off x="3165770" y="2186498"/>
                <a:ext cx="506017" cy="400110"/>
              </a:xfrm>
              <a:prstGeom prst="rect">
                <a:avLst/>
              </a:prstGeom>
              <a:noFill/>
              <a:ln>
                <a:noFill/>
              </a:ln>
            </p:spPr>
            <p:txBody>
              <a:bodyPr wrap="square" lIns="0" tIns="0" rIns="0" bIns="0" anchor="t" anchorCtr="0">
                <a:spAutoFit/>
              </a:bodyPr>
              <a:lstStyle/>
              <a:p>
                <a:pPr algn="ctr"/>
                <a:r>
                  <a:rPr lang="ja-JP" altLang="en-US" sz="2600" b="1" dirty="0">
                    <a:solidFill>
                      <a:schemeClr val="bg1"/>
                    </a:solidFill>
                    <a:latin typeface="ＭＳ Ｐゴシック" panose="020B0600070205080204" pitchFamily="50" charset="-128"/>
                    <a:ea typeface="ＭＳ Ｐゴシック" panose="020B0600070205080204" pitchFamily="50" charset="-128"/>
                  </a:rPr>
                  <a:t>Ⓐ</a:t>
                </a:r>
                <a:endParaRPr lang="ja-JP" altLang="en-US" sz="2600" b="1" dirty="0">
                  <a:solidFill>
                    <a:schemeClr val="bg1"/>
                  </a:solidFill>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A67F53FB-FEFE-7284-7DD6-CE54F8F38BF1}"/>
                  </a:ext>
                </a:extLst>
              </p:cNvPr>
              <p:cNvSpPr txBox="1"/>
              <p:nvPr/>
            </p:nvSpPr>
            <p:spPr>
              <a:xfrm>
                <a:off x="3671787" y="2232664"/>
                <a:ext cx="1306857" cy="307777"/>
              </a:xfrm>
              <a:prstGeom prst="rect">
                <a:avLst/>
              </a:prstGeom>
              <a:noFill/>
              <a:ln>
                <a:noFill/>
              </a:ln>
            </p:spPr>
            <p:txBody>
              <a:bodyPr wrap="square" lIns="0" tIns="0" rIns="0" bIns="0" anchor="t" anchorCtr="0">
                <a:spAutoFit/>
              </a:bodyPr>
              <a:lstStyle/>
              <a:p>
                <a:pPr marL="180000"/>
                <a:r>
                  <a:rPr lang="en-US" altLang="ja-JP" sz="2000" b="1" dirty="0">
                    <a:solidFill>
                      <a:schemeClr val="bg1"/>
                    </a:solidFill>
                    <a:latin typeface="BIZ UDPゴシック" panose="020B0400000000000000" pitchFamily="50" charset="-128"/>
                    <a:ea typeface="BIZ UDPゴシック" panose="020B0400000000000000" pitchFamily="50" charset="-128"/>
                  </a:rPr>
                  <a:t>500</a:t>
                </a:r>
                <a:r>
                  <a:rPr lang="ja-JP" altLang="en-US" sz="2000" b="1" dirty="0">
                    <a:solidFill>
                      <a:schemeClr val="bg1"/>
                    </a:solidFill>
                    <a:latin typeface="BIZ UDPゴシック" panose="020B0400000000000000" pitchFamily="50" charset="-128"/>
                    <a:ea typeface="BIZ UDPゴシック" panose="020B0400000000000000" pitchFamily="50" charset="-128"/>
                  </a:rPr>
                  <a:t>円</a:t>
                </a:r>
                <a:endParaRPr lang="en-US" altLang="ja-JP" sz="2000" b="1" dirty="0">
                  <a:solidFill>
                    <a:schemeClr val="bg1"/>
                  </a:solidFill>
                  <a:latin typeface="BIZ UDPゴシック" panose="020B0400000000000000" pitchFamily="50" charset="-128"/>
                  <a:ea typeface="BIZ UDPゴシック" panose="020B0400000000000000" pitchFamily="50" charset="-128"/>
                </a:endParaRPr>
              </a:p>
            </p:txBody>
          </p:sp>
        </p:grpSp>
      </p:grpSp>
      <p:grpSp>
        <p:nvGrpSpPr>
          <p:cNvPr id="95" name="グループ化 94">
            <a:extLst>
              <a:ext uri="{FF2B5EF4-FFF2-40B4-BE49-F238E27FC236}">
                <a16:creationId xmlns:a16="http://schemas.microsoft.com/office/drawing/2014/main" id="{FC230D37-1863-C745-4933-84C4FB7AA57F}"/>
              </a:ext>
            </a:extLst>
          </p:cNvPr>
          <p:cNvGrpSpPr/>
          <p:nvPr/>
        </p:nvGrpSpPr>
        <p:grpSpPr>
          <a:xfrm>
            <a:off x="4099001" y="4972781"/>
            <a:ext cx="2196000" cy="612000"/>
            <a:chOff x="2641705" y="2099649"/>
            <a:chExt cx="2196000" cy="612000"/>
          </a:xfrm>
        </p:grpSpPr>
        <p:sp>
          <p:nvSpPr>
            <p:cNvPr id="96" name="四角形: 角を丸くする 95">
              <a:extLst>
                <a:ext uri="{FF2B5EF4-FFF2-40B4-BE49-F238E27FC236}">
                  <a16:creationId xmlns:a16="http://schemas.microsoft.com/office/drawing/2014/main" id="{718FAFE7-0C97-ED29-3793-6AE9035E2AC3}"/>
                </a:ext>
              </a:extLst>
            </p:cNvPr>
            <p:cNvSpPr/>
            <p:nvPr/>
          </p:nvSpPr>
          <p:spPr>
            <a:xfrm>
              <a:off x="2641705" y="2099649"/>
              <a:ext cx="2196000" cy="6120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7" name="グループ化 96">
              <a:extLst>
                <a:ext uri="{FF2B5EF4-FFF2-40B4-BE49-F238E27FC236}">
                  <a16:creationId xmlns:a16="http://schemas.microsoft.com/office/drawing/2014/main" id="{7059B7D9-BD77-7255-DEB0-45FE599832FD}"/>
                </a:ext>
              </a:extLst>
            </p:cNvPr>
            <p:cNvGrpSpPr/>
            <p:nvPr/>
          </p:nvGrpSpPr>
          <p:grpSpPr>
            <a:xfrm>
              <a:off x="2833268" y="2205594"/>
              <a:ext cx="1812874" cy="400110"/>
              <a:chOff x="3165770" y="2186498"/>
              <a:chExt cx="1812874" cy="400110"/>
            </a:xfrm>
          </p:grpSpPr>
          <p:sp>
            <p:nvSpPr>
              <p:cNvPr id="98" name="テキスト ボックス 97">
                <a:extLst>
                  <a:ext uri="{FF2B5EF4-FFF2-40B4-BE49-F238E27FC236}">
                    <a16:creationId xmlns:a16="http://schemas.microsoft.com/office/drawing/2014/main" id="{A870053B-0753-D8E0-1D54-B0F69AEBF75D}"/>
                  </a:ext>
                </a:extLst>
              </p:cNvPr>
              <p:cNvSpPr txBox="1"/>
              <p:nvPr/>
            </p:nvSpPr>
            <p:spPr>
              <a:xfrm>
                <a:off x="3165770" y="2186498"/>
                <a:ext cx="506017" cy="400110"/>
              </a:xfrm>
              <a:prstGeom prst="rect">
                <a:avLst/>
              </a:prstGeom>
              <a:noFill/>
              <a:ln>
                <a:noFill/>
              </a:ln>
            </p:spPr>
            <p:txBody>
              <a:bodyPr wrap="square" lIns="0" tIns="0" rIns="0" bIns="0" anchor="t" anchorCtr="0">
                <a:spAutoFit/>
              </a:bodyPr>
              <a:lstStyle/>
              <a:p>
                <a:pPr algn="ctr"/>
                <a:r>
                  <a:rPr lang="ja-JP" altLang="en-US" sz="2600" b="1" dirty="0">
                    <a:solidFill>
                      <a:schemeClr val="bg1"/>
                    </a:solidFill>
                    <a:latin typeface="ＭＳ Ｐゴシック" panose="020B0600070205080204" pitchFamily="50" charset="-128"/>
                    <a:ea typeface="ＭＳ Ｐゴシック" panose="020B0600070205080204" pitchFamily="50" charset="-128"/>
                  </a:rPr>
                  <a:t>Ⓑ</a:t>
                </a:r>
                <a:endParaRPr lang="ja-JP" altLang="en-US" sz="2600" b="1" dirty="0">
                  <a:solidFill>
                    <a:schemeClr val="bg1"/>
                  </a:solidFill>
                  <a:latin typeface="BIZ UDPゴシック" panose="020B0400000000000000" pitchFamily="50" charset="-128"/>
                  <a:ea typeface="BIZ UDPゴシック" panose="020B0400000000000000" pitchFamily="50" charset="-128"/>
                </a:endParaRPr>
              </a:p>
            </p:txBody>
          </p:sp>
          <p:sp>
            <p:nvSpPr>
              <p:cNvPr id="99" name="テキスト ボックス 98">
                <a:extLst>
                  <a:ext uri="{FF2B5EF4-FFF2-40B4-BE49-F238E27FC236}">
                    <a16:creationId xmlns:a16="http://schemas.microsoft.com/office/drawing/2014/main" id="{6CABEA76-8E79-E96A-4992-72C270AC7C46}"/>
                  </a:ext>
                </a:extLst>
              </p:cNvPr>
              <p:cNvSpPr txBox="1"/>
              <p:nvPr/>
            </p:nvSpPr>
            <p:spPr>
              <a:xfrm>
                <a:off x="3671787" y="2232664"/>
                <a:ext cx="1306857" cy="307777"/>
              </a:xfrm>
              <a:prstGeom prst="rect">
                <a:avLst/>
              </a:prstGeom>
              <a:noFill/>
              <a:ln>
                <a:noFill/>
              </a:ln>
            </p:spPr>
            <p:txBody>
              <a:bodyPr wrap="square" lIns="0" tIns="0" rIns="0" bIns="0" anchor="t" anchorCtr="0">
                <a:spAutoFit/>
              </a:bodyPr>
              <a:lstStyle/>
              <a:p>
                <a:pPr marL="180000"/>
                <a:r>
                  <a:rPr lang="en-US" altLang="ja-JP" sz="2000" b="1" dirty="0">
                    <a:solidFill>
                      <a:schemeClr val="bg1"/>
                    </a:solidFill>
                    <a:latin typeface="BIZ UDPゴシック" panose="020B0400000000000000" pitchFamily="50" charset="-128"/>
                    <a:ea typeface="BIZ UDPゴシック" panose="020B0400000000000000" pitchFamily="50" charset="-128"/>
                  </a:rPr>
                  <a:t>3,500</a:t>
                </a:r>
                <a:r>
                  <a:rPr lang="ja-JP" altLang="en-US" sz="2000" b="1" dirty="0">
                    <a:solidFill>
                      <a:schemeClr val="bg1"/>
                    </a:solidFill>
                    <a:latin typeface="BIZ UDPゴシック" panose="020B0400000000000000" pitchFamily="50" charset="-128"/>
                    <a:ea typeface="BIZ UDPゴシック" panose="020B0400000000000000" pitchFamily="50" charset="-128"/>
                  </a:rPr>
                  <a:t>円</a:t>
                </a:r>
                <a:endParaRPr lang="en-US" altLang="ja-JP" sz="2000" b="1" dirty="0">
                  <a:solidFill>
                    <a:schemeClr val="bg1"/>
                  </a:solidFill>
                  <a:latin typeface="BIZ UDPゴシック" panose="020B0400000000000000" pitchFamily="50" charset="-128"/>
                  <a:ea typeface="BIZ UDPゴシック" panose="020B0400000000000000" pitchFamily="50" charset="-128"/>
                </a:endParaRPr>
              </a:p>
            </p:txBody>
          </p:sp>
        </p:grpSp>
      </p:grpSp>
      <p:grpSp>
        <p:nvGrpSpPr>
          <p:cNvPr id="100" name="グループ化 99">
            <a:extLst>
              <a:ext uri="{FF2B5EF4-FFF2-40B4-BE49-F238E27FC236}">
                <a16:creationId xmlns:a16="http://schemas.microsoft.com/office/drawing/2014/main" id="{075A96DC-6FF6-2716-63B3-6ACCFCAB134C}"/>
              </a:ext>
            </a:extLst>
          </p:cNvPr>
          <p:cNvGrpSpPr/>
          <p:nvPr/>
        </p:nvGrpSpPr>
        <p:grpSpPr>
          <a:xfrm>
            <a:off x="6555081" y="4972781"/>
            <a:ext cx="2196000" cy="612000"/>
            <a:chOff x="2641705" y="2099649"/>
            <a:chExt cx="2196000" cy="612000"/>
          </a:xfrm>
        </p:grpSpPr>
        <p:sp>
          <p:nvSpPr>
            <p:cNvPr id="101" name="四角形: 角を丸くする 100">
              <a:extLst>
                <a:ext uri="{FF2B5EF4-FFF2-40B4-BE49-F238E27FC236}">
                  <a16:creationId xmlns:a16="http://schemas.microsoft.com/office/drawing/2014/main" id="{0388D6FC-307F-91A1-77C8-A94EF075C1C3}"/>
                </a:ext>
              </a:extLst>
            </p:cNvPr>
            <p:cNvSpPr/>
            <p:nvPr/>
          </p:nvSpPr>
          <p:spPr>
            <a:xfrm>
              <a:off x="2641705" y="2099649"/>
              <a:ext cx="2196000" cy="6120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2" name="グループ化 101">
              <a:extLst>
                <a:ext uri="{FF2B5EF4-FFF2-40B4-BE49-F238E27FC236}">
                  <a16:creationId xmlns:a16="http://schemas.microsoft.com/office/drawing/2014/main" id="{17DCE3A4-A753-B606-1086-46F017E4EF01}"/>
                </a:ext>
              </a:extLst>
            </p:cNvPr>
            <p:cNvGrpSpPr/>
            <p:nvPr/>
          </p:nvGrpSpPr>
          <p:grpSpPr>
            <a:xfrm>
              <a:off x="2833268" y="2205594"/>
              <a:ext cx="1812874" cy="400110"/>
              <a:chOff x="3165770" y="2186498"/>
              <a:chExt cx="1812874" cy="400110"/>
            </a:xfrm>
          </p:grpSpPr>
          <p:sp>
            <p:nvSpPr>
              <p:cNvPr id="103" name="テキスト ボックス 102">
                <a:extLst>
                  <a:ext uri="{FF2B5EF4-FFF2-40B4-BE49-F238E27FC236}">
                    <a16:creationId xmlns:a16="http://schemas.microsoft.com/office/drawing/2014/main" id="{3783C910-670F-461F-12B3-B50BF12251E3}"/>
                  </a:ext>
                </a:extLst>
              </p:cNvPr>
              <p:cNvSpPr txBox="1"/>
              <p:nvPr/>
            </p:nvSpPr>
            <p:spPr>
              <a:xfrm>
                <a:off x="3165770" y="2186498"/>
                <a:ext cx="506017" cy="400110"/>
              </a:xfrm>
              <a:prstGeom prst="rect">
                <a:avLst/>
              </a:prstGeom>
              <a:noFill/>
              <a:ln>
                <a:noFill/>
              </a:ln>
            </p:spPr>
            <p:txBody>
              <a:bodyPr wrap="square" lIns="0" tIns="0" rIns="0" bIns="0" anchor="t" anchorCtr="0">
                <a:spAutoFit/>
              </a:bodyPr>
              <a:lstStyle/>
              <a:p>
                <a:pPr algn="ctr"/>
                <a:r>
                  <a:rPr lang="ja-JP" altLang="en-US" sz="2600" b="1" dirty="0">
                    <a:solidFill>
                      <a:schemeClr val="bg1"/>
                    </a:solidFill>
                    <a:latin typeface="ＭＳ Ｐゴシック" panose="020B0600070205080204" pitchFamily="50" charset="-128"/>
                    <a:ea typeface="ＭＳ Ｐゴシック" panose="020B0600070205080204" pitchFamily="50" charset="-128"/>
                  </a:rPr>
                  <a:t>Ⓒ</a:t>
                </a:r>
                <a:endParaRPr lang="ja-JP" altLang="en-US" sz="2600" b="1" dirty="0">
                  <a:solidFill>
                    <a:schemeClr val="bg1"/>
                  </a:solidFill>
                  <a:latin typeface="BIZ UDPゴシック" panose="020B0400000000000000" pitchFamily="50" charset="-128"/>
                  <a:ea typeface="BIZ UDPゴシック" panose="020B0400000000000000" pitchFamily="50" charset="-128"/>
                </a:endParaRPr>
              </a:p>
            </p:txBody>
          </p:sp>
          <p:sp>
            <p:nvSpPr>
              <p:cNvPr id="104" name="テキスト ボックス 103">
                <a:extLst>
                  <a:ext uri="{FF2B5EF4-FFF2-40B4-BE49-F238E27FC236}">
                    <a16:creationId xmlns:a16="http://schemas.microsoft.com/office/drawing/2014/main" id="{54EA089C-2846-7362-C162-9F8440F115F1}"/>
                  </a:ext>
                </a:extLst>
              </p:cNvPr>
              <p:cNvSpPr txBox="1"/>
              <p:nvPr/>
            </p:nvSpPr>
            <p:spPr>
              <a:xfrm>
                <a:off x="3671787" y="2232664"/>
                <a:ext cx="1306857" cy="307777"/>
              </a:xfrm>
              <a:prstGeom prst="rect">
                <a:avLst/>
              </a:prstGeom>
              <a:noFill/>
              <a:ln>
                <a:noFill/>
              </a:ln>
            </p:spPr>
            <p:txBody>
              <a:bodyPr wrap="square" lIns="0" tIns="0" rIns="0" bIns="0" anchor="t" anchorCtr="0">
                <a:spAutoFit/>
              </a:bodyPr>
              <a:lstStyle/>
              <a:p>
                <a:pPr marL="180000"/>
                <a:r>
                  <a:rPr lang="en-US" altLang="ja-JP" sz="2000" b="1" dirty="0">
                    <a:solidFill>
                      <a:schemeClr val="bg1"/>
                    </a:solidFill>
                    <a:latin typeface="BIZ UDPゴシック" panose="020B0400000000000000" pitchFamily="50" charset="-128"/>
                    <a:ea typeface="BIZ UDPゴシック" panose="020B0400000000000000" pitchFamily="50" charset="-128"/>
                  </a:rPr>
                  <a:t>4,000</a:t>
                </a:r>
                <a:r>
                  <a:rPr lang="ja-JP" altLang="en-US" sz="2000" b="1" dirty="0">
                    <a:solidFill>
                      <a:schemeClr val="bg1"/>
                    </a:solidFill>
                    <a:latin typeface="BIZ UDPゴシック" panose="020B0400000000000000" pitchFamily="50" charset="-128"/>
                    <a:ea typeface="BIZ UDPゴシック" panose="020B0400000000000000" pitchFamily="50" charset="-128"/>
                  </a:rPr>
                  <a:t>円</a:t>
                </a:r>
                <a:endParaRPr lang="en-US" altLang="ja-JP" sz="2000" b="1" dirty="0">
                  <a:solidFill>
                    <a:schemeClr val="bg1"/>
                  </a:solidFill>
                  <a:latin typeface="BIZ UDPゴシック" panose="020B0400000000000000" pitchFamily="50" charset="-128"/>
                  <a:ea typeface="BIZ UDPゴシック" panose="020B0400000000000000" pitchFamily="50" charset="-128"/>
                </a:endParaRPr>
              </a:p>
            </p:txBody>
          </p:sp>
        </p:grpSp>
      </p:grpSp>
      <p:graphicFrame>
        <p:nvGraphicFramePr>
          <p:cNvPr id="6" name="表 5">
            <a:extLst>
              <a:ext uri="{FF2B5EF4-FFF2-40B4-BE49-F238E27FC236}">
                <a16:creationId xmlns:a16="http://schemas.microsoft.com/office/drawing/2014/main" id="{652B9B83-7F19-1497-AB8C-93AAC87F3824}"/>
              </a:ext>
            </a:extLst>
          </p:cNvPr>
          <p:cNvGraphicFramePr>
            <a:graphicFrameLocks noGrp="1"/>
          </p:cNvGraphicFramePr>
          <p:nvPr>
            <p:extLst>
              <p:ext uri="{D42A27DB-BD31-4B8C-83A1-F6EECF244321}">
                <p14:modId xmlns:p14="http://schemas.microsoft.com/office/powerpoint/2010/main" val="53640117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00401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1C149-8DE9-1AB2-D429-3BFD795A50A3}"/>
            </a:ext>
          </a:extLst>
        </p:cNvPr>
        <p:cNvGrpSpPr/>
        <p:nvPr/>
      </p:nvGrpSpPr>
      <p:grpSpPr>
        <a:xfrm>
          <a:off x="0" y="0"/>
          <a:ext cx="0" cy="0"/>
          <a:chOff x="0" y="0"/>
          <a:chExt cx="0" cy="0"/>
        </a:xfrm>
      </p:grpSpPr>
      <p:pic>
        <p:nvPicPr>
          <p:cNvPr id="2" name="図 1" descr="テーブル&#10;&#10;自動的に生成された説明">
            <a:extLst>
              <a:ext uri="{FF2B5EF4-FFF2-40B4-BE49-F238E27FC236}">
                <a16:creationId xmlns:a16="http://schemas.microsoft.com/office/drawing/2014/main" id="{D1484B93-44AD-9158-1A84-37E5F8ED0D04}"/>
              </a:ext>
            </a:extLst>
          </p:cNvPr>
          <p:cNvPicPr>
            <a:picLocks noChangeAspect="1"/>
          </p:cNvPicPr>
          <p:nvPr/>
        </p:nvPicPr>
        <p:blipFill rotWithShape="1">
          <a:blip r:embed="rId2">
            <a:extLst>
              <a:ext uri="{28A0092B-C50C-407E-A947-70E740481C1C}">
                <a14:useLocalDpi xmlns:a14="http://schemas.microsoft.com/office/drawing/2010/main" val="0"/>
              </a:ext>
            </a:extLst>
          </a:blip>
          <a:srcRect l="5593" t="27497" r="4806" b="55818"/>
          <a:stretch/>
        </p:blipFill>
        <p:spPr>
          <a:xfrm>
            <a:off x="1340200" y="1919662"/>
            <a:ext cx="6463600" cy="2154621"/>
          </a:xfrm>
          <a:prstGeom prst="rect">
            <a:avLst/>
          </a:prstGeom>
        </p:spPr>
      </p:pic>
      <p:graphicFrame>
        <p:nvGraphicFramePr>
          <p:cNvPr id="7" name="表 6">
            <a:extLst>
              <a:ext uri="{FF2B5EF4-FFF2-40B4-BE49-F238E27FC236}">
                <a16:creationId xmlns:a16="http://schemas.microsoft.com/office/drawing/2014/main" id="{CB843B60-C136-C8E8-EC79-28D12BF83165}"/>
              </a:ext>
            </a:extLst>
          </p:cNvPr>
          <p:cNvGraphicFramePr>
            <a:graphicFrameLocks noGrp="1"/>
          </p:cNvGraphicFramePr>
          <p:nvPr>
            <p:extLst>
              <p:ext uri="{D42A27DB-BD31-4B8C-83A1-F6EECF244321}">
                <p14:modId xmlns:p14="http://schemas.microsoft.com/office/powerpoint/2010/main" val="1194821011"/>
              </p:ext>
            </p:extLst>
          </p:nvPr>
        </p:nvGraphicFramePr>
        <p:xfrm>
          <a:off x="365125" y="649242"/>
          <a:ext cx="8455026" cy="936000"/>
        </p:xfrm>
        <a:graphic>
          <a:graphicData uri="http://schemas.openxmlformats.org/drawingml/2006/table">
            <a:tbl>
              <a:tblPr firstRow="1" bandRow="1"/>
              <a:tblGrid>
                <a:gridCol w="968375">
                  <a:extLst>
                    <a:ext uri="{9D8B030D-6E8A-4147-A177-3AD203B41FA5}">
                      <a16:colId xmlns:a16="http://schemas.microsoft.com/office/drawing/2014/main" val="20001"/>
                    </a:ext>
                  </a:extLst>
                </a:gridCol>
                <a:gridCol w="7486651">
                  <a:extLst>
                    <a:ext uri="{9D8B030D-6E8A-4147-A177-3AD203B41FA5}">
                      <a16:colId xmlns:a16="http://schemas.microsoft.com/office/drawing/2014/main" val="775584477"/>
                    </a:ext>
                  </a:extLst>
                </a:gridCol>
              </a:tblGrid>
              <a:tr h="936000">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答え</a:t>
                      </a:r>
                      <a:r>
                        <a:rPr kumimoji="1" lang="en-US" altLang="ja-JP" sz="2200" b="1" dirty="0">
                          <a:solidFill>
                            <a:schemeClr val="tx1"/>
                          </a:solidFill>
                          <a:latin typeface="Meiryo UI" panose="020B0604030504040204" pitchFamily="50" charset="-128"/>
                          <a:ea typeface="Meiryo UI" panose="020B0604030504040204" pitchFamily="50" charset="-128"/>
                        </a:rPr>
                        <a:t>▕ </a:t>
                      </a:r>
                      <a:endParaRPr kumimoji="1" lang="ja-JP" altLang="en-US" sz="2200" b="1" dirty="0">
                        <a:solidFill>
                          <a:schemeClr val="tx1"/>
                        </a:solidFill>
                        <a:latin typeface="BIZ UDPゴシック" panose="020B0400000000000000" pitchFamily="50" charset="-128"/>
                        <a:ea typeface="BIZ UDPゴシック" panose="020B0400000000000000" pitchFamily="50" charset="-128"/>
                      </a:endParaRPr>
                    </a:p>
                  </a:txBody>
                  <a:tcPr marL="72000" marR="72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初回 　　　　　　　　　　、２回目、５回目は各回</a:t>
                      </a:r>
                    </a:p>
                  </a:txBody>
                  <a:tcPr marL="36000" marR="72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16" name="グループ化 15">
            <a:extLst>
              <a:ext uri="{FF2B5EF4-FFF2-40B4-BE49-F238E27FC236}">
                <a16:creationId xmlns:a16="http://schemas.microsoft.com/office/drawing/2014/main" id="{5C45578D-7316-389C-0DB2-F0BC12307080}"/>
              </a:ext>
            </a:extLst>
          </p:cNvPr>
          <p:cNvGrpSpPr/>
          <p:nvPr/>
        </p:nvGrpSpPr>
        <p:grpSpPr>
          <a:xfrm>
            <a:off x="1954371" y="861145"/>
            <a:ext cx="1800000" cy="504000"/>
            <a:chOff x="2120886" y="830838"/>
            <a:chExt cx="1800000" cy="504000"/>
          </a:xfrm>
        </p:grpSpPr>
        <p:sp>
          <p:nvSpPr>
            <p:cNvPr id="9" name="四角形: 角を丸くする 8">
              <a:extLst>
                <a:ext uri="{FF2B5EF4-FFF2-40B4-BE49-F238E27FC236}">
                  <a16:creationId xmlns:a16="http://schemas.microsoft.com/office/drawing/2014/main" id="{BD0D1AA6-9846-3830-5A8D-1AEB4F745B53}"/>
                </a:ext>
              </a:extLst>
            </p:cNvPr>
            <p:cNvSpPr/>
            <p:nvPr/>
          </p:nvSpPr>
          <p:spPr>
            <a:xfrm>
              <a:off x="2120886" y="830838"/>
              <a:ext cx="1800000" cy="504000"/>
            </a:xfrm>
            <a:prstGeom prst="roundRect">
              <a:avLst>
                <a:gd name="adj" fmla="val 4496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F460A7FD-48D3-F1AF-D78F-541F1C20DCFB}"/>
                </a:ext>
              </a:extLst>
            </p:cNvPr>
            <p:cNvGrpSpPr/>
            <p:nvPr/>
          </p:nvGrpSpPr>
          <p:grpSpPr>
            <a:xfrm>
              <a:off x="2255378" y="928950"/>
              <a:ext cx="1531017" cy="307777"/>
              <a:chOff x="2312449" y="936783"/>
              <a:chExt cx="1531017" cy="307777"/>
            </a:xfrm>
          </p:grpSpPr>
          <p:sp>
            <p:nvSpPr>
              <p:cNvPr id="11" name="テキスト ボックス 10">
                <a:extLst>
                  <a:ext uri="{FF2B5EF4-FFF2-40B4-BE49-F238E27FC236}">
                    <a16:creationId xmlns:a16="http://schemas.microsoft.com/office/drawing/2014/main" id="{0C1C2439-5003-025C-6049-1378EBACB8D6}"/>
                  </a:ext>
                </a:extLst>
              </p:cNvPr>
              <p:cNvSpPr txBox="1"/>
              <p:nvPr/>
            </p:nvSpPr>
            <p:spPr>
              <a:xfrm>
                <a:off x="2312449" y="936783"/>
                <a:ext cx="506017" cy="307777"/>
              </a:xfrm>
              <a:prstGeom prst="rect">
                <a:avLst/>
              </a:prstGeom>
              <a:noFill/>
              <a:ln>
                <a:noFill/>
              </a:ln>
            </p:spPr>
            <p:txBody>
              <a:bodyPr wrap="square" lIns="0" tIns="0" rIns="0" bIns="0" anchor="t" anchorCtr="0">
                <a:spAutoFit/>
              </a:bodyPr>
              <a:lstStyle/>
              <a:p>
                <a:pPr algn="ctr"/>
                <a:r>
                  <a:rPr lang="ja-JP" altLang="en-US" sz="2000" b="1" dirty="0">
                    <a:solidFill>
                      <a:schemeClr val="bg1"/>
                    </a:solidFill>
                    <a:latin typeface="ＭＳ Ｐゴシック" panose="020B0600070205080204" pitchFamily="50" charset="-128"/>
                    <a:ea typeface="ＭＳ Ｐゴシック" panose="020B0600070205080204" pitchFamily="50" charset="-128"/>
                  </a:rPr>
                  <a:t>Ⓒ</a:t>
                </a:r>
                <a:endParaRPr lang="ja-JP" altLang="en-US" sz="2000" b="1" dirty="0">
                  <a:solidFill>
                    <a:schemeClr val="bg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C589B222-8146-3E7F-397C-A0CC3B481DD5}"/>
                  </a:ext>
                </a:extLst>
              </p:cNvPr>
              <p:cNvSpPr txBox="1"/>
              <p:nvPr/>
            </p:nvSpPr>
            <p:spPr>
              <a:xfrm>
                <a:off x="2691466" y="967561"/>
                <a:ext cx="1152000" cy="246221"/>
              </a:xfrm>
              <a:prstGeom prst="rect">
                <a:avLst/>
              </a:prstGeom>
              <a:noFill/>
              <a:ln>
                <a:noFill/>
              </a:ln>
            </p:spPr>
            <p:txBody>
              <a:bodyPr wrap="square" lIns="0" tIns="0" rIns="0" bIns="0" anchor="t" anchorCtr="0">
                <a:spAutoFit/>
              </a:bodyPr>
              <a:lstStyle/>
              <a:p>
                <a:pPr marL="180000"/>
                <a:r>
                  <a:rPr lang="en-US" altLang="ja-JP" sz="1600" b="1" dirty="0">
                    <a:solidFill>
                      <a:schemeClr val="bg1"/>
                    </a:solidFill>
                    <a:latin typeface="BIZ UDPゴシック" panose="020B0400000000000000" pitchFamily="50" charset="-128"/>
                    <a:ea typeface="BIZ UDPゴシック" panose="020B0400000000000000" pitchFamily="50" charset="-128"/>
                  </a:rPr>
                  <a:t>2,000</a:t>
                </a:r>
                <a:r>
                  <a:rPr lang="ja-JP" altLang="en-US" sz="1600" b="1" dirty="0">
                    <a:solidFill>
                      <a:schemeClr val="bg1"/>
                    </a:solidFill>
                    <a:latin typeface="BIZ UDPゴシック" panose="020B0400000000000000" pitchFamily="50" charset="-128"/>
                    <a:ea typeface="BIZ UDPゴシック" panose="020B0400000000000000" pitchFamily="50" charset="-128"/>
                  </a:rPr>
                  <a:t>円</a:t>
                </a:r>
                <a:endParaRPr lang="en-US" altLang="ja-JP" sz="1600" b="1" dirty="0">
                  <a:solidFill>
                    <a:schemeClr val="bg1"/>
                  </a:solidFill>
                  <a:latin typeface="BIZ UDPゴシック" panose="020B0400000000000000" pitchFamily="50" charset="-128"/>
                  <a:ea typeface="BIZ UDPゴシック" panose="020B0400000000000000" pitchFamily="50" charset="-128"/>
                </a:endParaRPr>
              </a:p>
            </p:txBody>
          </p:sp>
        </p:grpSp>
      </p:grpSp>
      <p:grpSp>
        <p:nvGrpSpPr>
          <p:cNvPr id="17" name="グループ化 16">
            <a:extLst>
              <a:ext uri="{FF2B5EF4-FFF2-40B4-BE49-F238E27FC236}">
                <a16:creationId xmlns:a16="http://schemas.microsoft.com/office/drawing/2014/main" id="{93FD0986-4CD2-AB7F-669C-FC0B51383C82}"/>
              </a:ext>
            </a:extLst>
          </p:cNvPr>
          <p:cNvGrpSpPr/>
          <p:nvPr/>
        </p:nvGrpSpPr>
        <p:grpSpPr>
          <a:xfrm>
            <a:off x="6681900" y="861145"/>
            <a:ext cx="1800000" cy="504000"/>
            <a:chOff x="2120886" y="830838"/>
            <a:chExt cx="1800000" cy="504000"/>
          </a:xfrm>
        </p:grpSpPr>
        <p:sp>
          <p:nvSpPr>
            <p:cNvPr id="19" name="四角形: 角を丸くする 18">
              <a:extLst>
                <a:ext uri="{FF2B5EF4-FFF2-40B4-BE49-F238E27FC236}">
                  <a16:creationId xmlns:a16="http://schemas.microsoft.com/office/drawing/2014/main" id="{74B2393E-17BE-89B4-4BEB-9D1FAA646CAB}"/>
                </a:ext>
              </a:extLst>
            </p:cNvPr>
            <p:cNvSpPr/>
            <p:nvPr/>
          </p:nvSpPr>
          <p:spPr>
            <a:xfrm>
              <a:off x="2120886" y="830838"/>
              <a:ext cx="1800000" cy="504000"/>
            </a:xfrm>
            <a:prstGeom prst="roundRect">
              <a:avLst>
                <a:gd name="adj" fmla="val 4496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943BADCB-0F7F-1A99-1D5F-7CB4616FAB7C}"/>
                </a:ext>
              </a:extLst>
            </p:cNvPr>
            <p:cNvGrpSpPr/>
            <p:nvPr/>
          </p:nvGrpSpPr>
          <p:grpSpPr>
            <a:xfrm>
              <a:off x="2255378" y="928950"/>
              <a:ext cx="1531017" cy="307777"/>
              <a:chOff x="2312449" y="936783"/>
              <a:chExt cx="1531017" cy="307777"/>
            </a:xfrm>
          </p:grpSpPr>
          <p:sp>
            <p:nvSpPr>
              <p:cNvPr id="21" name="テキスト ボックス 20">
                <a:extLst>
                  <a:ext uri="{FF2B5EF4-FFF2-40B4-BE49-F238E27FC236}">
                    <a16:creationId xmlns:a16="http://schemas.microsoft.com/office/drawing/2014/main" id="{ED901A85-6522-0537-B502-6030ABFC67D7}"/>
                  </a:ext>
                </a:extLst>
              </p:cNvPr>
              <p:cNvSpPr txBox="1"/>
              <p:nvPr/>
            </p:nvSpPr>
            <p:spPr>
              <a:xfrm>
                <a:off x="2312449" y="936783"/>
                <a:ext cx="506017" cy="307777"/>
              </a:xfrm>
              <a:prstGeom prst="rect">
                <a:avLst/>
              </a:prstGeom>
              <a:noFill/>
              <a:ln>
                <a:noFill/>
              </a:ln>
            </p:spPr>
            <p:txBody>
              <a:bodyPr wrap="square" lIns="0" tIns="0" rIns="0" bIns="0" anchor="t" anchorCtr="0">
                <a:spAutoFit/>
              </a:bodyPr>
              <a:lstStyle/>
              <a:p>
                <a:pPr algn="ctr"/>
                <a:r>
                  <a:rPr lang="ja-JP" altLang="en-US" sz="2000" b="1" dirty="0">
                    <a:solidFill>
                      <a:schemeClr val="bg1"/>
                    </a:solidFill>
                    <a:latin typeface="ＭＳ Ｐゴシック" panose="020B0600070205080204" pitchFamily="50" charset="-128"/>
                    <a:ea typeface="ＭＳ Ｐゴシック" panose="020B0600070205080204" pitchFamily="50" charset="-128"/>
                  </a:rPr>
                  <a:t>Ⓒ</a:t>
                </a:r>
                <a:endParaRPr lang="ja-JP" altLang="en-US" sz="2000" b="1" dirty="0">
                  <a:solidFill>
                    <a:schemeClr val="bg1"/>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FDF342A3-30EE-F5AB-6FD6-AE8E0F04D9F3}"/>
                  </a:ext>
                </a:extLst>
              </p:cNvPr>
              <p:cNvSpPr txBox="1"/>
              <p:nvPr/>
            </p:nvSpPr>
            <p:spPr>
              <a:xfrm>
                <a:off x="2691466" y="967561"/>
                <a:ext cx="1152000" cy="246221"/>
              </a:xfrm>
              <a:prstGeom prst="rect">
                <a:avLst/>
              </a:prstGeom>
              <a:noFill/>
              <a:ln>
                <a:noFill/>
              </a:ln>
            </p:spPr>
            <p:txBody>
              <a:bodyPr wrap="square" lIns="0" tIns="0" rIns="0" bIns="0" anchor="t" anchorCtr="0">
                <a:spAutoFit/>
              </a:bodyPr>
              <a:lstStyle/>
              <a:p>
                <a:pPr marL="180000"/>
                <a:r>
                  <a:rPr lang="ja-JP" altLang="en-US" sz="1600" b="1" dirty="0">
                    <a:solidFill>
                      <a:schemeClr val="bg1"/>
                    </a:solidFill>
                    <a:latin typeface="BIZ UDPゴシック" panose="020B0400000000000000" pitchFamily="50" charset="-128"/>
                    <a:ea typeface="BIZ UDPゴシック" panose="020B0400000000000000" pitchFamily="50" charset="-128"/>
                  </a:rPr>
                  <a:t>４</a:t>
                </a:r>
                <a:r>
                  <a:rPr lang="en-US" altLang="ja-JP" sz="1600" b="1" dirty="0">
                    <a:solidFill>
                      <a:schemeClr val="bg1"/>
                    </a:solidFill>
                    <a:latin typeface="BIZ UDPゴシック" panose="020B0400000000000000" pitchFamily="50" charset="-128"/>
                    <a:ea typeface="BIZ UDPゴシック" panose="020B0400000000000000" pitchFamily="50" charset="-128"/>
                  </a:rPr>
                  <a:t>,000</a:t>
                </a:r>
                <a:r>
                  <a:rPr lang="ja-JP" altLang="en-US" sz="1600" b="1" dirty="0">
                    <a:solidFill>
                      <a:schemeClr val="bg1"/>
                    </a:solidFill>
                    <a:latin typeface="BIZ UDPゴシック" panose="020B0400000000000000" pitchFamily="50" charset="-128"/>
                    <a:ea typeface="BIZ UDPゴシック" panose="020B0400000000000000" pitchFamily="50" charset="-128"/>
                  </a:rPr>
                  <a:t>円</a:t>
                </a:r>
                <a:endParaRPr lang="en-US" altLang="ja-JP" sz="1600" b="1" dirty="0">
                  <a:solidFill>
                    <a:schemeClr val="bg1"/>
                  </a:solidFill>
                  <a:latin typeface="BIZ UDPゴシック" panose="020B0400000000000000" pitchFamily="50" charset="-128"/>
                  <a:ea typeface="BIZ UDPゴシック" panose="020B0400000000000000" pitchFamily="50" charset="-128"/>
                </a:endParaRPr>
              </a:p>
            </p:txBody>
          </p:sp>
        </p:grpSp>
      </p:grpSp>
      <p:sp>
        <p:nvSpPr>
          <p:cNvPr id="29" name="テキスト ボックス 28">
            <a:extLst>
              <a:ext uri="{FF2B5EF4-FFF2-40B4-BE49-F238E27FC236}">
                <a16:creationId xmlns:a16="http://schemas.microsoft.com/office/drawing/2014/main" id="{1E911DCF-40C8-B984-0AE3-FC5DD85FC177}"/>
              </a:ext>
            </a:extLst>
          </p:cNvPr>
          <p:cNvSpPr txBox="1"/>
          <p:nvPr/>
        </p:nvSpPr>
        <p:spPr>
          <a:xfrm>
            <a:off x="391319" y="4038959"/>
            <a:ext cx="8361363" cy="1993270"/>
          </a:xfrm>
          <a:prstGeom prst="rect">
            <a:avLst/>
          </a:prstGeom>
          <a:noFill/>
        </p:spPr>
        <p:txBody>
          <a:bodyPr wrap="square" lIns="36000" tIns="252000" rIns="0" bIns="0" anchor="t" anchorCtr="0">
            <a:spAutoFit/>
          </a:bodyPr>
          <a:lstStyle/>
          <a:p>
            <a:pPr algn="just">
              <a:lnSpc>
                <a:spcPts val="2800"/>
              </a:lnSpc>
            </a:pPr>
            <a:r>
              <a:rPr lang="ja-JP" altLang="en-US" spc="40" dirty="0">
                <a:latin typeface="BIZ UDPゴシック" panose="020B0400000000000000" pitchFamily="50" charset="-128"/>
                <a:ea typeface="BIZ UDPゴシック" panose="020B0400000000000000" pitchFamily="50" charset="-128"/>
              </a:rPr>
              <a:t>上記の表の初回金額、２回目、５回目の金額に１回あたりの送料を加算した金額が支払総額になります。</a:t>
            </a:r>
          </a:p>
          <a:p>
            <a:pPr algn="just">
              <a:lnSpc>
                <a:spcPts val="2800"/>
              </a:lnSpc>
            </a:pPr>
            <a:r>
              <a:rPr lang="ja-JP" altLang="en-US" spc="40" dirty="0">
                <a:latin typeface="BIZ UDPゴシック" panose="020B0400000000000000" pitchFamily="50" charset="-128"/>
                <a:ea typeface="BIZ UDPゴシック" panose="020B0400000000000000" pitchFamily="50" charset="-128"/>
              </a:rPr>
              <a:t>安いのは初回だけ、といったケースがあります。</a:t>
            </a:r>
          </a:p>
          <a:p>
            <a:pPr algn="just">
              <a:lnSpc>
                <a:spcPts val="2800"/>
              </a:lnSpc>
            </a:pPr>
            <a:r>
              <a:rPr lang="en-US" altLang="ja-JP" b="1" spc="40" dirty="0">
                <a:solidFill>
                  <a:srgbClr val="FF6600"/>
                </a:solidFill>
                <a:latin typeface="BIZ UDPゴシック" panose="020B0400000000000000" pitchFamily="50" charset="-128"/>
                <a:ea typeface="BIZ UDPゴシック" panose="020B0400000000000000" pitchFamily="50" charset="-128"/>
              </a:rPr>
              <a:t>2</a:t>
            </a:r>
            <a:r>
              <a:rPr lang="ja-JP" altLang="en-US" b="1" spc="40" dirty="0">
                <a:solidFill>
                  <a:srgbClr val="FF6600"/>
                </a:solidFill>
                <a:latin typeface="BIZ UDPゴシック" panose="020B0400000000000000" pitchFamily="50" charset="-128"/>
                <a:ea typeface="BIZ UDPゴシック" panose="020B0400000000000000" pitchFamily="50" charset="-128"/>
              </a:rPr>
              <a:t>回目以降の金額を確認すること、合計の支払総額を確認すること</a:t>
            </a:r>
            <a:r>
              <a:rPr lang="ja-JP" altLang="en-US" spc="40" dirty="0">
                <a:latin typeface="BIZ UDPゴシック" panose="020B0400000000000000" pitchFamily="50" charset="-128"/>
                <a:ea typeface="BIZ UDPゴシック" panose="020B0400000000000000" pitchFamily="50" charset="-128"/>
              </a:rPr>
              <a:t>が大切です。</a:t>
            </a:r>
          </a:p>
          <a:p>
            <a:pPr algn="just">
              <a:lnSpc>
                <a:spcPts val="2800"/>
              </a:lnSpc>
            </a:pPr>
            <a:r>
              <a:rPr lang="ja-JP" altLang="en-US" spc="40" dirty="0">
                <a:latin typeface="BIZ UDPゴシック" panose="020B0400000000000000" pitchFamily="50" charset="-128"/>
                <a:ea typeface="BIZ UDPゴシック" panose="020B0400000000000000" pitchFamily="50" charset="-128"/>
              </a:rPr>
              <a:t>また、送料の有無等もあわせて確認しましょう。</a:t>
            </a:r>
          </a:p>
        </p:txBody>
      </p:sp>
      <p:graphicFrame>
        <p:nvGraphicFramePr>
          <p:cNvPr id="8" name="表 7">
            <a:extLst>
              <a:ext uri="{FF2B5EF4-FFF2-40B4-BE49-F238E27FC236}">
                <a16:creationId xmlns:a16="http://schemas.microsoft.com/office/drawing/2014/main" id="{BBA79202-B6D1-9B68-C400-2AADA6816887}"/>
              </a:ext>
            </a:extLst>
          </p:cNvPr>
          <p:cNvGraphicFramePr>
            <a:graphicFrameLocks noGrp="1"/>
          </p:cNvGraphicFramePr>
          <p:nvPr>
            <p:extLst>
              <p:ext uri="{D42A27DB-BD31-4B8C-83A1-F6EECF244321}">
                <p14:modId xmlns:p14="http://schemas.microsoft.com/office/powerpoint/2010/main" val="3395336566"/>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22067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33B9F-81C1-1664-EBC7-6D1D3122132B}"/>
            </a:ext>
          </a:extLst>
        </p:cNvPr>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FA1359DE-7704-7872-BE88-ADBB19E2EF64}"/>
              </a:ext>
            </a:extLst>
          </p:cNvPr>
          <p:cNvGraphicFramePr>
            <a:graphicFrameLocks noGrp="1"/>
          </p:cNvGraphicFramePr>
          <p:nvPr>
            <p:extLst>
              <p:ext uri="{D42A27DB-BD31-4B8C-83A1-F6EECF244321}">
                <p14:modId xmlns:p14="http://schemas.microsoft.com/office/powerpoint/2010/main" val="3910322189"/>
              </p:ext>
            </p:extLst>
          </p:nvPr>
        </p:nvGraphicFramePr>
        <p:xfrm>
          <a:off x="365125" y="649242"/>
          <a:ext cx="8455025" cy="936000"/>
        </p:xfrm>
        <a:graphic>
          <a:graphicData uri="http://schemas.openxmlformats.org/drawingml/2006/table">
            <a:tbl>
              <a:tblPr firstRow="1" bandRow="1"/>
              <a:tblGrid>
                <a:gridCol w="8455025">
                  <a:extLst>
                    <a:ext uri="{9D8B030D-6E8A-4147-A177-3AD203B41FA5}">
                      <a16:colId xmlns:a16="http://schemas.microsoft.com/office/drawing/2014/main" val="20001"/>
                    </a:ext>
                  </a:extLst>
                </a:gridCol>
              </a:tblGrid>
              <a:tr h="936000">
                <a:tc>
                  <a:txBody>
                    <a:bodyPr/>
                    <a:lstStyle/>
                    <a:p>
                      <a:pPr algn="ctr">
                        <a:lnSpc>
                          <a:spcPts val="3300"/>
                        </a:lnSpc>
                      </a:pPr>
                      <a:r>
                        <a:rPr kumimoji="1" lang="ja-JP" altLang="en-US" sz="22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通販サイトの「注文ボタン」をクリックする前に内容を確認してみよう</a:t>
                      </a:r>
                    </a:p>
                  </a:txBody>
                  <a:tcPr marL="72000" marR="72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8" name="表 7">
            <a:extLst>
              <a:ext uri="{FF2B5EF4-FFF2-40B4-BE49-F238E27FC236}">
                <a16:creationId xmlns:a16="http://schemas.microsoft.com/office/drawing/2014/main" id="{6E8F4D82-0608-4713-A054-446F2F1E0736}"/>
              </a:ext>
            </a:extLst>
          </p:cNvPr>
          <p:cNvGraphicFramePr>
            <a:graphicFrameLocks noGrp="1"/>
          </p:cNvGraphicFramePr>
          <p:nvPr>
            <p:extLst>
              <p:ext uri="{D42A27DB-BD31-4B8C-83A1-F6EECF244321}">
                <p14:modId xmlns:p14="http://schemas.microsoft.com/office/powerpoint/2010/main" val="3650529621"/>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問</a:t>
                      </a: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2</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　３回目以降を解約したいときは、いつまでに連絡する</a:t>
                      </a: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3" name="図 2" descr="テーブル&#10;&#10;自動的に生成された説明">
            <a:extLst>
              <a:ext uri="{FF2B5EF4-FFF2-40B4-BE49-F238E27FC236}">
                <a16:creationId xmlns:a16="http://schemas.microsoft.com/office/drawing/2014/main" id="{49B05962-7B66-C8D8-E228-AB728C733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828" y="1702912"/>
            <a:ext cx="2614345" cy="4680000"/>
          </a:xfrm>
          <a:prstGeom prst="rect">
            <a:avLst/>
          </a:prstGeom>
        </p:spPr>
      </p:pic>
    </p:spTree>
    <p:extLst>
      <p:ext uri="{BB962C8B-B14F-4D97-AF65-F5344CB8AC3E}">
        <p14:creationId xmlns:p14="http://schemas.microsoft.com/office/powerpoint/2010/main" val="3106480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273C7-A3D0-D410-E6B1-BB839342DC5D}"/>
            </a:ext>
          </a:extLst>
        </p:cNvPr>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ACF8BE3F-080C-6B0D-96F3-ECB9B196DFEB}"/>
              </a:ext>
            </a:extLst>
          </p:cNvPr>
          <p:cNvGraphicFramePr>
            <a:graphicFrameLocks noGrp="1"/>
          </p:cNvGraphicFramePr>
          <p:nvPr>
            <p:extLst>
              <p:ext uri="{D42A27DB-BD31-4B8C-83A1-F6EECF244321}">
                <p14:modId xmlns:p14="http://schemas.microsoft.com/office/powerpoint/2010/main" val="3429235688"/>
              </p:ext>
            </p:extLst>
          </p:nvPr>
        </p:nvGraphicFramePr>
        <p:xfrm>
          <a:off x="365125" y="649242"/>
          <a:ext cx="8455026" cy="936000"/>
        </p:xfrm>
        <a:graphic>
          <a:graphicData uri="http://schemas.openxmlformats.org/drawingml/2006/table">
            <a:tbl>
              <a:tblPr firstRow="1" bandRow="1"/>
              <a:tblGrid>
                <a:gridCol w="968375">
                  <a:extLst>
                    <a:ext uri="{9D8B030D-6E8A-4147-A177-3AD203B41FA5}">
                      <a16:colId xmlns:a16="http://schemas.microsoft.com/office/drawing/2014/main" val="20001"/>
                    </a:ext>
                  </a:extLst>
                </a:gridCol>
                <a:gridCol w="7486651">
                  <a:extLst>
                    <a:ext uri="{9D8B030D-6E8A-4147-A177-3AD203B41FA5}">
                      <a16:colId xmlns:a16="http://schemas.microsoft.com/office/drawing/2014/main" val="775584477"/>
                    </a:ext>
                  </a:extLst>
                </a:gridCol>
              </a:tblGrid>
              <a:tr h="936000">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問２</a:t>
                      </a:r>
                      <a:r>
                        <a:rPr kumimoji="1" lang="en-US" altLang="ja-JP" sz="2200" b="1" dirty="0">
                          <a:solidFill>
                            <a:schemeClr val="tx1"/>
                          </a:solidFill>
                          <a:latin typeface="Meiryo UI" panose="020B0604030504040204" pitchFamily="50" charset="-128"/>
                          <a:ea typeface="Meiryo UI" panose="020B0604030504040204" pitchFamily="50" charset="-128"/>
                        </a:rPr>
                        <a:t>▕</a:t>
                      </a:r>
                      <a:endParaRPr kumimoji="1" lang="ja-JP" altLang="en-US" sz="2200" b="1" dirty="0">
                        <a:solidFill>
                          <a:schemeClr val="tx1"/>
                        </a:solidFill>
                        <a:latin typeface="BIZ UDPゴシック" panose="020B0400000000000000" pitchFamily="50" charset="-128"/>
                        <a:ea typeface="BIZ UDPゴシック" panose="020B0400000000000000" pitchFamily="50" charset="-128"/>
                      </a:endParaRPr>
                    </a:p>
                  </a:txBody>
                  <a:tcPr marL="72000" marR="72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３回目以降を解約したいときは、いつまでに連絡する</a:t>
                      </a:r>
                      <a:r>
                        <a:rPr kumimoji="1" lang="en-US" altLang="ja-JP" sz="22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2200" b="1" dirty="0">
                        <a:solidFill>
                          <a:schemeClr val="tx1"/>
                        </a:solidFill>
                        <a:latin typeface="BIZ UDPゴシック" panose="020B0400000000000000" pitchFamily="50" charset="-128"/>
                        <a:ea typeface="BIZ UDPゴシック" panose="020B0400000000000000" pitchFamily="50" charset="-128"/>
                      </a:endParaRPr>
                    </a:p>
                  </a:txBody>
                  <a:tcPr marL="36000" marR="72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48" name="グループ化 47">
            <a:extLst>
              <a:ext uri="{FF2B5EF4-FFF2-40B4-BE49-F238E27FC236}">
                <a16:creationId xmlns:a16="http://schemas.microsoft.com/office/drawing/2014/main" id="{C86080BA-1B3E-D1E5-C98A-4FDF858BE1B9}"/>
              </a:ext>
            </a:extLst>
          </p:cNvPr>
          <p:cNvGrpSpPr/>
          <p:nvPr/>
        </p:nvGrpSpPr>
        <p:grpSpPr>
          <a:xfrm>
            <a:off x="1782000" y="2215334"/>
            <a:ext cx="5580000" cy="800100"/>
            <a:chOff x="1962000" y="2215334"/>
            <a:chExt cx="5580000" cy="800100"/>
          </a:xfrm>
        </p:grpSpPr>
        <p:sp>
          <p:nvSpPr>
            <p:cNvPr id="10" name="四角形: 角を丸くする 9">
              <a:extLst>
                <a:ext uri="{FF2B5EF4-FFF2-40B4-BE49-F238E27FC236}">
                  <a16:creationId xmlns:a16="http://schemas.microsoft.com/office/drawing/2014/main" id="{FA825980-8845-E066-C830-06D3A2155809}"/>
                </a:ext>
              </a:extLst>
            </p:cNvPr>
            <p:cNvSpPr/>
            <p:nvPr/>
          </p:nvSpPr>
          <p:spPr>
            <a:xfrm>
              <a:off x="1962000" y="2215334"/>
              <a:ext cx="5580000" cy="8001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44">
              <a:extLst>
                <a:ext uri="{FF2B5EF4-FFF2-40B4-BE49-F238E27FC236}">
                  <a16:creationId xmlns:a16="http://schemas.microsoft.com/office/drawing/2014/main" id="{99A4DE3A-8ECF-53E3-35AB-147427FB5A8B}"/>
                </a:ext>
              </a:extLst>
            </p:cNvPr>
            <p:cNvGrpSpPr/>
            <p:nvPr/>
          </p:nvGrpSpPr>
          <p:grpSpPr>
            <a:xfrm>
              <a:off x="2248992" y="2399941"/>
              <a:ext cx="5006017" cy="430887"/>
              <a:chOff x="2232470" y="2399941"/>
              <a:chExt cx="5006017" cy="430887"/>
            </a:xfrm>
          </p:grpSpPr>
          <p:sp>
            <p:nvSpPr>
              <p:cNvPr id="12" name="テキスト ボックス 11">
                <a:extLst>
                  <a:ext uri="{FF2B5EF4-FFF2-40B4-BE49-F238E27FC236}">
                    <a16:creationId xmlns:a16="http://schemas.microsoft.com/office/drawing/2014/main" id="{1ECC947A-C77E-0936-5A16-B2840F518788}"/>
                  </a:ext>
                </a:extLst>
              </p:cNvPr>
              <p:cNvSpPr txBox="1"/>
              <p:nvPr/>
            </p:nvSpPr>
            <p:spPr>
              <a:xfrm>
                <a:off x="2232470" y="2399941"/>
                <a:ext cx="506017" cy="430887"/>
              </a:xfrm>
              <a:prstGeom prst="rect">
                <a:avLst/>
              </a:prstGeom>
              <a:noFill/>
              <a:ln>
                <a:noFill/>
              </a:ln>
            </p:spPr>
            <p:txBody>
              <a:bodyPr wrap="square" lIns="0" tIns="0" rIns="0" bIns="0" anchor="t" anchorCtr="0">
                <a:spAutoFit/>
              </a:bodyPr>
              <a:lstStyle/>
              <a:p>
                <a:pPr algn="ctr"/>
                <a:r>
                  <a:rPr lang="ja-JP" altLang="en-US" sz="2800" b="1" dirty="0">
                    <a:solidFill>
                      <a:schemeClr val="bg1"/>
                    </a:solidFill>
                    <a:latin typeface="ＭＳ Ｐゴシック" panose="020B0600070205080204" pitchFamily="50" charset="-128"/>
                    <a:ea typeface="ＭＳ Ｐゴシック" panose="020B0600070205080204" pitchFamily="50" charset="-128"/>
                  </a:rPr>
                  <a:t>Ⓐ</a:t>
                </a:r>
                <a:endParaRPr lang="ja-JP" altLang="en-US" sz="2200" b="1" dirty="0">
                  <a:solidFill>
                    <a:schemeClr val="bg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BEF35677-CA51-CFB5-0D89-86A0C1FAEC25}"/>
                  </a:ext>
                </a:extLst>
              </p:cNvPr>
              <p:cNvSpPr txBox="1"/>
              <p:nvPr/>
            </p:nvSpPr>
            <p:spPr>
              <a:xfrm>
                <a:off x="2738487" y="2446107"/>
                <a:ext cx="4500000" cy="338554"/>
              </a:xfrm>
              <a:prstGeom prst="rect">
                <a:avLst/>
              </a:prstGeom>
              <a:noFill/>
              <a:ln>
                <a:noFill/>
              </a:ln>
            </p:spPr>
            <p:txBody>
              <a:bodyPr wrap="square" lIns="0" tIns="0" rIns="0" bIns="0" anchor="t" anchorCtr="0">
                <a:spAutoFit/>
              </a:bodyPr>
              <a:lstStyle/>
              <a:p>
                <a:pPr marL="180000"/>
                <a:r>
                  <a:rPr lang="en-US" altLang="ja-JP" sz="2200" b="1" dirty="0">
                    <a:solidFill>
                      <a:schemeClr val="bg1"/>
                    </a:solidFill>
                    <a:latin typeface="BIZ UDPゴシック" panose="020B0400000000000000" pitchFamily="50" charset="-128"/>
                    <a:ea typeface="BIZ UDPゴシック" panose="020B0400000000000000" pitchFamily="50" charset="-128"/>
                  </a:rPr>
                  <a:t>2</a:t>
                </a:r>
                <a:r>
                  <a:rPr lang="ja-JP" altLang="en-US" sz="2200" b="1" dirty="0">
                    <a:solidFill>
                      <a:schemeClr val="bg1"/>
                    </a:solidFill>
                    <a:latin typeface="BIZ UDPゴシック" panose="020B0400000000000000" pitchFamily="50" charset="-128"/>
                    <a:ea typeface="BIZ UDPゴシック" panose="020B0400000000000000" pitchFamily="50" charset="-128"/>
                  </a:rPr>
                  <a:t>回目の商品発送の５日前まで</a:t>
                </a:r>
              </a:p>
            </p:txBody>
          </p:sp>
        </p:grpSp>
      </p:grpSp>
      <p:grpSp>
        <p:nvGrpSpPr>
          <p:cNvPr id="49" name="グループ化 48">
            <a:extLst>
              <a:ext uri="{FF2B5EF4-FFF2-40B4-BE49-F238E27FC236}">
                <a16:creationId xmlns:a16="http://schemas.microsoft.com/office/drawing/2014/main" id="{E6ABE4DA-35F5-1793-E074-2D9A78373EA8}"/>
              </a:ext>
            </a:extLst>
          </p:cNvPr>
          <p:cNvGrpSpPr/>
          <p:nvPr/>
        </p:nvGrpSpPr>
        <p:grpSpPr>
          <a:xfrm>
            <a:off x="1782000" y="3562530"/>
            <a:ext cx="5580000" cy="800100"/>
            <a:chOff x="1962000" y="3562530"/>
            <a:chExt cx="5580000" cy="800100"/>
          </a:xfrm>
        </p:grpSpPr>
        <p:sp>
          <p:nvSpPr>
            <p:cNvPr id="16" name="四角形: 角を丸くする 15">
              <a:extLst>
                <a:ext uri="{FF2B5EF4-FFF2-40B4-BE49-F238E27FC236}">
                  <a16:creationId xmlns:a16="http://schemas.microsoft.com/office/drawing/2014/main" id="{4ABBEBD8-F24F-4C70-F9D9-84EF61A4940A}"/>
                </a:ext>
              </a:extLst>
            </p:cNvPr>
            <p:cNvSpPr/>
            <p:nvPr/>
          </p:nvSpPr>
          <p:spPr>
            <a:xfrm>
              <a:off x="1962000" y="3562530"/>
              <a:ext cx="5580000" cy="8001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グループ化 45">
              <a:extLst>
                <a:ext uri="{FF2B5EF4-FFF2-40B4-BE49-F238E27FC236}">
                  <a16:creationId xmlns:a16="http://schemas.microsoft.com/office/drawing/2014/main" id="{E2EC62C7-527D-4A3D-0243-00C8DE3D900F}"/>
                </a:ext>
              </a:extLst>
            </p:cNvPr>
            <p:cNvGrpSpPr/>
            <p:nvPr/>
          </p:nvGrpSpPr>
          <p:grpSpPr>
            <a:xfrm>
              <a:off x="2248992" y="3747137"/>
              <a:ext cx="5006017" cy="430887"/>
              <a:chOff x="2232470" y="3747137"/>
              <a:chExt cx="5006017" cy="430887"/>
            </a:xfrm>
          </p:grpSpPr>
          <p:sp>
            <p:nvSpPr>
              <p:cNvPr id="19" name="テキスト ボックス 18">
                <a:extLst>
                  <a:ext uri="{FF2B5EF4-FFF2-40B4-BE49-F238E27FC236}">
                    <a16:creationId xmlns:a16="http://schemas.microsoft.com/office/drawing/2014/main" id="{EEED5175-6175-3C8B-214A-73093E73938D}"/>
                  </a:ext>
                </a:extLst>
              </p:cNvPr>
              <p:cNvSpPr txBox="1"/>
              <p:nvPr/>
            </p:nvSpPr>
            <p:spPr>
              <a:xfrm>
                <a:off x="2232470" y="3747137"/>
                <a:ext cx="506017" cy="430887"/>
              </a:xfrm>
              <a:prstGeom prst="rect">
                <a:avLst/>
              </a:prstGeom>
              <a:noFill/>
              <a:ln>
                <a:noFill/>
              </a:ln>
            </p:spPr>
            <p:txBody>
              <a:bodyPr wrap="square" lIns="0" tIns="0" rIns="0" bIns="0" anchor="t" anchorCtr="0">
                <a:spAutoFit/>
              </a:bodyPr>
              <a:lstStyle/>
              <a:p>
                <a:pPr algn="ctr"/>
                <a:r>
                  <a:rPr lang="ja-JP" altLang="en-US" sz="2800" b="1" dirty="0">
                    <a:solidFill>
                      <a:schemeClr val="bg1"/>
                    </a:solidFill>
                    <a:latin typeface="ＭＳ Ｐゴシック" panose="020B0600070205080204" pitchFamily="50" charset="-128"/>
                    <a:ea typeface="ＭＳ Ｐゴシック" panose="020B0600070205080204" pitchFamily="50" charset="-128"/>
                  </a:rPr>
                  <a:t>Ⓑ</a:t>
                </a:r>
                <a:endParaRPr lang="ja-JP" altLang="en-US" sz="2200" b="1" dirty="0">
                  <a:solidFill>
                    <a:schemeClr val="bg1"/>
                  </a:solidFill>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78C8CB38-8A83-F85B-5DA2-6DE939345BD9}"/>
                  </a:ext>
                </a:extLst>
              </p:cNvPr>
              <p:cNvSpPr txBox="1"/>
              <p:nvPr/>
            </p:nvSpPr>
            <p:spPr>
              <a:xfrm>
                <a:off x="2738487" y="3793303"/>
                <a:ext cx="4500000" cy="338554"/>
              </a:xfrm>
              <a:prstGeom prst="rect">
                <a:avLst/>
              </a:prstGeom>
              <a:noFill/>
              <a:ln>
                <a:noFill/>
              </a:ln>
            </p:spPr>
            <p:txBody>
              <a:bodyPr wrap="square" lIns="0" tIns="0" rIns="0" bIns="0" anchor="t" anchorCtr="0">
                <a:spAutoFit/>
              </a:bodyPr>
              <a:lstStyle/>
              <a:p>
                <a:pPr marL="180000"/>
                <a:r>
                  <a:rPr lang="ja-JP" altLang="en-US" sz="2200" b="1" dirty="0">
                    <a:solidFill>
                      <a:schemeClr val="bg1"/>
                    </a:solidFill>
                    <a:latin typeface="BIZ UDPゴシック" panose="020B0400000000000000" pitchFamily="50" charset="-128"/>
                    <a:ea typeface="BIZ UDPゴシック" panose="020B0400000000000000" pitchFamily="50" charset="-128"/>
                  </a:rPr>
                  <a:t>３回目の商品発送の</a:t>
                </a:r>
                <a:r>
                  <a:rPr lang="en-US" altLang="ja-JP" sz="2200" b="1" dirty="0">
                    <a:solidFill>
                      <a:schemeClr val="bg1"/>
                    </a:solidFill>
                    <a:latin typeface="BIZ UDPゴシック" panose="020B0400000000000000" pitchFamily="50" charset="-128"/>
                    <a:ea typeface="BIZ UDPゴシック" panose="020B0400000000000000" pitchFamily="50" charset="-128"/>
                  </a:rPr>
                  <a:t>5</a:t>
                </a:r>
                <a:r>
                  <a:rPr lang="ja-JP" altLang="en-US" sz="2200" b="1" dirty="0">
                    <a:solidFill>
                      <a:schemeClr val="bg1"/>
                    </a:solidFill>
                    <a:latin typeface="BIZ UDPゴシック" panose="020B0400000000000000" pitchFamily="50" charset="-128"/>
                    <a:ea typeface="BIZ UDPゴシック" panose="020B0400000000000000" pitchFamily="50" charset="-128"/>
                  </a:rPr>
                  <a:t>日前まで</a:t>
                </a:r>
              </a:p>
            </p:txBody>
          </p:sp>
        </p:grpSp>
      </p:grpSp>
      <p:grpSp>
        <p:nvGrpSpPr>
          <p:cNvPr id="50" name="グループ化 49">
            <a:extLst>
              <a:ext uri="{FF2B5EF4-FFF2-40B4-BE49-F238E27FC236}">
                <a16:creationId xmlns:a16="http://schemas.microsoft.com/office/drawing/2014/main" id="{05183A86-AA76-E5A1-E0D7-345D0DB8FBE0}"/>
              </a:ext>
            </a:extLst>
          </p:cNvPr>
          <p:cNvGrpSpPr/>
          <p:nvPr/>
        </p:nvGrpSpPr>
        <p:grpSpPr>
          <a:xfrm>
            <a:off x="1782000" y="4909726"/>
            <a:ext cx="5580000" cy="800100"/>
            <a:chOff x="1962000" y="4909726"/>
            <a:chExt cx="5580000" cy="800100"/>
          </a:xfrm>
        </p:grpSpPr>
        <p:sp>
          <p:nvSpPr>
            <p:cNvPr id="22" name="四角形: 角を丸くする 21">
              <a:extLst>
                <a:ext uri="{FF2B5EF4-FFF2-40B4-BE49-F238E27FC236}">
                  <a16:creationId xmlns:a16="http://schemas.microsoft.com/office/drawing/2014/main" id="{017C01CE-2405-B065-0004-638D7A891C6B}"/>
                </a:ext>
              </a:extLst>
            </p:cNvPr>
            <p:cNvSpPr/>
            <p:nvPr/>
          </p:nvSpPr>
          <p:spPr>
            <a:xfrm>
              <a:off x="1962000" y="4909726"/>
              <a:ext cx="5580000" cy="8001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a:extLst>
                <a:ext uri="{FF2B5EF4-FFF2-40B4-BE49-F238E27FC236}">
                  <a16:creationId xmlns:a16="http://schemas.microsoft.com/office/drawing/2014/main" id="{61C7335D-4F00-B4E1-854B-E3A5EDD473F7}"/>
                </a:ext>
              </a:extLst>
            </p:cNvPr>
            <p:cNvGrpSpPr/>
            <p:nvPr/>
          </p:nvGrpSpPr>
          <p:grpSpPr>
            <a:xfrm>
              <a:off x="2248992" y="5094333"/>
              <a:ext cx="5006017" cy="430887"/>
              <a:chOff x="2232470" y="5094333"/>
              <a:chExt cx="5006017" cy="430887"/>
            </a:xfrm>
          </p:grpSpPr>
          <p:sp>
            <p:nvSpPr>
              <p:cNvPr id="27" name="テキスト ボックス 26">
                <a:extLst>
                  <a:ext uri="{FF2B5EF4-FFF2-40B4-BE49-F238E27FC236}">
                    <a16:creationId xmlns:a16="http://schemas.microsoft.com/office/drawing/2014/main" id="{6551CBD2-A5BC-C4E8-C482-82D1703DFD33}"/>
                  </a:ext>
                </a:extLst>
              </p:cNvPr>
              <p:cNvSpPr txBox="1"/>
              <p:nvPr/>
            </p:nvSpPr>
            <p:spPr>
              <a:xfrm>
                <a:off x="2232470" y="5094333"/>
                <a:ext cx="506017" cy="430887"/>
              </a:xfrm>
              <a:prstGeom prst="rect">
                <a:avLst/>
              </a:prstGeom>
              <a:noFill/>
              <a:ln>
                <a:noFill/>
              </a:ln>
            </p:spPr>
            <p:txBody>
              <a:bodyPr wrap="square" lIns="0" tIns="0" rIns="0" bIns="0" anchor="t" anchorCtr="0">
                <a:spAutoFit/>
              </a:bodyPr>
              <a:lstStyle/>
              <a:p>
                <a:pPr algn="ctr"/>
                <a:r>
                  <a:rPr lang="ja-JP" altLang="en-US" sz="2800" b="1" dirty="0">
                    <a:solidFill>
                      <a:schemeClr val="bg1"/>
                    </a:solidFill>
                    <a:latin typeface="ＭＳ Ｐゴシック" panose="020B0600070205080204" pitchFamily="50" charset="-128"/>
                    <a:ea typeface="ＭＳ Ｐゴシック" panose="020B0600070205080204" pitchFamily="50" charset="-128"/>
                  </a:rPr>
                  <a:t>Ⓒ</a:t>
                </a:r>
                <a:endParaRPr lang="ja-JP" altLang="en-US" sz="2200" b="1" dirty="0">
                  <a:solidFill>
                    <a:schemeClr val="bg1"/>
                  </a:solidFill>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7FC5F261-1EDE-F947-BEA9-640DDF619F74}"/>
                  </a:ext>
                </a:extLst>
              </p:cNvPr>
              <p:cNvSpPr txBox="1"/>
              <p:nvPr/>
            </p:nvSpPr>
            <p:spPr>
              <a:xfrm>
                <a:off x="2738487" y="5140499"/>
                <a:ext cx="4500000" cy="338554"/>
              </a:xfrm>
              <a:prstGeom prst="rect">
                <a:avLst/>
              </a:prstGeom>
              <a:noFill/>
              <a:ln>
                <a:noFill/>
              </a:ln>
            </p:spPr>
            <p:txBody>
              <a:bodyPr wrap="square" lIns="0" tIns="0" rIns="0" bIns="0" anchor="t" anchorCtr="0">
                <a:spAutoFit/>
              </a:bodyPr>
              <a:lstStyle/>
              <a:p>
                <a:pPr marL="180000"/>
                <a:r>
                  <a:rPr lang="ja-JP" altLang="en-US" sz="2200" b="1" dirty="0">
                    <a:solidFill>
                      <a:schemeClr val="bg1"/>
                    </a:solidFill>
                    <a:latin typeface="BIZ UDPゴシック" panose="020B0400000000000000" pitchFamily="50" charset="-128"/>
                    <a:ea typeface="BIZ UDPゴシック" panose="020B0400000000000000" pitchFamily="50" charset="-128"/>
                  </a:rPr>
                  <a:t>３回目の受け取り後から１週間以内</a:t>
                </a:r>
              </a:p>
            </p:txBody>
          </p:sp>
        </p:grpSp>
      </p:grpSp>
      <p:graphicFrame>
        <p:nvGraphicFramePr>
          <p:cNvPr id="2" name="表 1">
            <a:extLst>
              <a:ext uri="{FF2B5EF4-FFF2-40B4-BE49-F238E27FC236}">
                <a16:creationId xmlns:a16="http://schemas.microsoft.com/office/drawing/2014/main" id="{814316F9-D751-BED3-C10A-B2E92CCED347}"/>
              </a:ext>
            </a:extLst>
          </p:cNvPr>
          <p:cNvGraphicFramePr>
            <a:graphicFrameLocks noGrp="1"/>
          </p:cNvGraphicFramePr>
          <p:nvPr>
            <p:extLst>
              <p:ext uri="{D42A27DB-BD31-4B8C-83A1-F6EECF244321}">
                <p14:modId xmlns:p14="http://schemas.microsoft.com/office/powerpoint/2010/main" val="3993182691"/>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07378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91490-3510-07E6-8019-120DB0452FD8}"/>
            </a:ext>
          </a:extLst>
        </p:cNvPr>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F6F37298-1885-8AEF-F06A-91EF3A4B567E}"/>
              </a:ext>
            </a:extLst>
          </p:cNvPr>
          <p:cNvGraphicFramePr>
            <a:graphicFrameLocks noGrp="1"/>
          </p:cNvGraphicFramePr>
          <p:nvPr>
            <p:extLst>
              <p:ext uri="{D42A27DB-BD31-4B8C-83A1-F6EECF244321}">
                <p14:modId xmlns:p14="http://schemas.microsoft.com/office/powerpoint/2010/main" val="448989632"/>
              </p:ext>
            </p:extLst>
          </p:nvPr>
        </p:nvGraphicFramePr>
        <p:xfrm>
          <a:off x="365125" y="649242"/>
          <a:ext cx="8455026" cy="936000"/>
        </p:xfrm>
        <a:graphic>
          <a:graphicData uri="http://schemas.openxmlformats.org/drawingml/2006/table">
            <a:tbl>
              <a:tblPr firstRow="1" bandRow="1"/>
              <a:tblGrid>
                <a:gridCol w="968375">
                  <a:extLst>
                    <a:ext uri="{9D8B030D-6E8A-4147-A177-3AD203B41FA5}">
                      <a16:colId xmlns:a16="http://schemas.microsoft.com/office/drawing/2014/main" val="20001"/>
                    </a:ext>
                  </a:extLst>
                </a:gridCol>
                <a:gridCol w="7486651">
                  <a:extLst>
                    <a:ext uri="{9D8B030D-6E8A-4147-A177-3AD203B41FA5}">
                      <a16:colId xmlns:a16="http://schemas.microsoft.com/office/drawing/2014/main" val="775584477"/>
                    </a:ext>
                  </a:extLst>
                </a:gridCol>
              </a:tblGrid>
              <a:tr h="936000">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答え</a:t>
                      </a:r>
                      <a:r>
                        <a:rPr kumimoji="1" lang="en-US" altLang="ja-JP" sz="2200" b="1" dirty="0">
                          <a:solidFill>
                            <a:schemeClr val="tx1"/>
                          </a:solidFill>
                          <a:latin typeface="Meiryo UI" panose="020B0604030504040204" pitchFamily="50" charset="-128"/>
                          <a:ea typeface="Meiryo UI" panose="020B0604030504040204" pitchFamily="50" charset="-128"/>
                        </a:rPr>
                        <a:t>▕ </a:t>
                      </a:r>
                      <a:endParaRPr kumimoji="1" lang="ja-JP" altLang="en-US" sz="2200" b="1" dirty="0">
                        <a:solidFill>
                          <a:schemeClr val="tx1"/>
                        </a:solidFill>
                        <a:latin typeface="BIZ UDPゴシック" panose="020B0400000000000000" pitchFamily="50" charset="-128"/>
                        <a:ea typeface="BIZ UDPゴシック" panose="020B0400000000000000" pitchFamily="50" charset="-128"/>
                      </a:endParaRPr>
                    </a:p>
                  </a:txBody>
                  <a:tcPr marL="72000" marR="72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3300"/>
                        </a:lnSpc>
                        <a:spcBef>
                          <a:spcPts val="0"/>
                        </a:spcBef>
                        <a:spcAft>
                          <a:spcPts val="0"/>
                        </a:spcAft>
                        <a:buClrTx/>
                        <a:buSzTx/>
                        <a:buFontTx/>
                        <a:buNone/>
                        <a:tabLst/>
                        <a:defRPr/>
                      </a:pPr>
                      <a:endParaRPr kumimoji="1" lang="ja-JP" altLang="en-US" sz="2200" b="1" dirty="0">
                        <a:solidFill>
                          <a:schemeClr val="tx1"/>
                        </a:solidFill>
                        <a:latin typeface="BIZ UDPゴシック" panose="020B0400000000000000" pitchFamily="50" charset="-128"/>
                        <a:ea typeface="BIZ UDPゴシック" panose="020B0400000000000000" pitchFamily="50" charset="-128"/>
                      </a:endParaRPr>
                    </a:p>
                  </a:txBody>
                  <a:tcPr marL="36000" marR="72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9" name="テキスト ボックス 28">
            <a:extLst>
              <a:ext uri="{FF2B5EF4-FFF2-40B4-BE49-F238E27FC236}">
                <a16:creationId xmlns:a16="http://schemas.microsoft.com/office/drawing/2014/main" id="{313FFD70-6246-4368-77D0-0C8950F256CD}"/>
              </a:ext>
            </a:extLst>
          </p:cNvPr>
          <p:cNvSpPr txBox="1"/>
          <p:nvPr/>
        </p:nvSpPr>
        <p:spPr>
          <a:xfrm>
            <a:off x="391319" y="3591284"/>
            <a:ext cx="8361363" cy="1634198"/>
          </a:xfrm>
          <a:prstGeom prst="rect">
            <a:avLst/>
          </a:prstGeom>
          <a:noFill/>
        </p:spPr>
        <p:txBody>
          <a:bodyPr wrap="square" lIns="36000" tIns="252000" rIns="0" bIns="0" anchor="t" anchorCtr="0">
            <a:spAutoFit/>
          </a:bodyPr>
          <a:lstStyle/>
          <a:p>
            <a:pPr algn="just">
              <a:lnSpc>
                <a:spcPts val="2800"/>
              </a:lnSpc>
            </a:pPr>
            <a:r>
              <a:rPr lang="ja-JP" altLang="en-US" b="1" spc="40" dirty="0">
                <a:solidFill>
                  <a:srgbClr val="FF6600"/>
                </a:solidFill>
                <a:latin typeface="BIZ UDPゴシック" panose="020B0400000000000000" pitchFamily="50" charset="-128"/>
                <a:ea typeface="BIZ UDPゴシック" panose="020B0400000000000000" pitchFamily="50" charset="-128"/>
              </a:rPr>
              <a:t>必ず、記載内容は最終確認画面まで確認</a:t>
            </a:r>
            <a:r>
              <a:rPr lang="ja-JP" altLang="en-US" spc="40" dirty="0">
                <a:latin typeface="BIZ UDPゴシック" panose="020B0400000000000000" pitchFamily="50" charset="-128"/>
                <a:ea typeface="BIZ UDPゴシック" panose="020B0400000000000000" pitchFamily="50" charset="-128"/>
              </a:rPr>
              <a:t>しましょう。</a:t>
            </a:r>
          </a:p>
          <a:p>
            <a:pPr algn="just">
              <a:lnSpc>
                <a:spcPts val="2800"/>
              </a:lnSpc>
            </a:pPr>
            <a:r>
              <a:rPr lang="ja-JP" altLang="en-US" spc="40" dirty="0">
                <a:latin typeface="BIZ UDPゴシック" panose="020B0400000000000000" pitchFamily="50" charset="-128"/>
                <a:ea typeface="BIZ UDPゴシック" panose="020B0400000000000000" pitchFamily="50" charset="-128"/>
              </a:rPr>
              <a:t>この問題の事例は、解約の申出は電話連絡で受け付ける旨の記載があります。</a:t>
            </a:r>
          </a:p>
          <a:p>
            <a:pPr algn="just">
              <a:lnSpc>
                <a:spcPts val="2800"/>
              </a:lnSpc>
            </a:pPr>
            <a:r>
              <a:rPr lang="ja-JP" altLang="en-US" spc="40" dirty="0">
                <a:latin typeface="BIZ UDPゴシック" panose="020B0400000000000000" pitchFamily="50" charset="-128"/>
                <a:ea typeface="BIZ UDPゴシック" panose="020B0400000000000000" pitchFamily="50" charset="-128"/>
              </a:rPr>
              <a:t>事業者へ電話を掛けたがつながらない、といった相談もあるので、</a:t>
            </a:r>
            <a:r>
              <a:rPr lang="ja-JP" altLang="en-US" b="1" spc="40" dirty="0">
                <a:solidFill>
                  <a:srgbClr val="FF6600"/>
                </a:solidFill>
                <a:latin typeface="BIZ UDPゴシック" panose="020B0400000000000000" pitchFamily="50" charset="-128"/>
                <a:ea typeface="BIZ UDPゴシック" panose="020B0400000000000000" pitchFamily="50" charset="-128"/>
              </a:rPr>
              <a:t>申込ボタンを</a:t>
            </a:r>
            <a:br>
              <a:rPr lang="en-US" altLang="ja-JP" b="1" spc="40" dirty="0">
                <a:solidFill>
                  <a:srgbClr val="FF6600"/>
                </a:solidFill>
                <a:latin typeface="BIZ UDPゴシック" panose="020B0400000000000000" pitchFamily="50" charset="-128"/>
                <a:ea typeface="BIZ UDPゴシック" panose="020B0400000000000000" pitchFamily="50" charset="-128"/>
              </a:rPr>
            </a:br>
            <a:r>
              <a:rPr lang="ja-JP" altLang="en-US" b="1" spc="40" dirty="0">
                <a:solidFill>
                  <a:srgbClr val="FF6600"/>
                </a:solidFill>
                <a:latin typeface="BIZ UDPゴシック" panose="020B0400000000000000" pitchFamily="50" charset="-128"/>
                <a:ea typeface="BIZ UDPゴシック" panose="020B0400000000000000" pitchFamily="50" charset="-128"/>
              </a:rPr>
              <a:t>押す前に記載の連絡先へ電話がつながるかどうかを確認することも大事</a:t>
            </a:r>
            <a:r>
              <a:rPr lang="ja-JP" altLang="en-US" spc="40" dirty="0">
                <a:latin typeface="BIZ UDPゴシック" panose="020B0400000000000000" pitchFamily="50" charset="-128"/>
                <a:ea typeface="BIZ UDPゴシック" panose="020B0400000000000000" pitchFamily="50" charset="-128"/>
              </a:rPr>
              <a:t>です。</a:t>
            </a:r>
          </a:p>
        </p:txBody>
      </p:sp>
      <p:grpSp>
        <p:nvGrpSpPr>
          <p:cNvPr id="31" name="グループ化 30">
            <a:extLst>
              <a:ext uri="{FF2B5EF4-FFF2-40B4-BE49-F238E27FC236}">
                <a16:creationId xmlns:a16="http://schemas.microsoft.com/office/drawing/2014/main" id="{99E14419-D97A-912B-457E-3B124CE98B97}"/>
              </a:ext>
            </a:extLst>
          </p:cNvPr>
          <p:cNvGrpSpPr/>
          <p:nvPr/>
        </p:nvGrpSpPr>
        <p:grpSpPr>
          <a:xfrm>
            <a:off x="2522638" y="847242"/>
            <a:ext cx="4140000" cy="540000"/>
            <a:chOff x="1782000" y="3562530"/>
            <a:chExt cx="4140000" cy="540000"/>
          </a:xfrm>
        </p:grpSpPr>
        <p:sp>
          <p:nvSpPr>
            <p:cNvPr id="24" name="四角形: 角を丸くする 23">
              <a:extLst>
                <a:ext uri="{FF2B5EF4-FFF2-40B4-BE49-F238E27FC236}">
                  <a16:creationId xmlns:a16="http://schemas.microsoft.com/office/drawing/2014/main" id="{8E95887B-F179-0A2B-1855-0F01C45BA397}"/>
                </a:ext>
              </a:extLst>
            </p:cNvPr>
            <p:cNvSpPr/>
            <p:nvPr/>
          </p:nvSpPr>
          <p:spPr>
            <a:xfrm>
              <a:off x="1782000" y="3562530"/>
              <a:ext cx="4140000" cy="5400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6C3DF23F-A1A4-8214-40BE-9B310A50CEDE}"/>
                </a:ext>
              </a:extLst>
            </p:cNvPr>
            <p:cNvGrpSpPr/>
            <p:nvPr/>
          </p:nvGrpSpPr>
          <p:grpSpPr>
            <a:xfrm>
              <a:off x="1909934" y="3669106"/>
              <a:ext cx="3884133" cy="307777"/>
              <a:chOff x="2068992" y="3754831"/>
              <a:chExt cx="3884133" cy="307777"/>
            </a:xfrm>
          </p:grpSpPr>
          <p:sp>
            <p:nvSpPr>
              <p:cNvPr id="26" name="テキスト ボックス 25">
                <a:extLst>
                  <a:ext uri="{FF2B5EF4-FFF2-40B4-BE49-F238E27FC236}">
                    <a16:creationId xmlns:a16="http://schemas.microsoft.com/office/drawing/2014/main" id="{24BC9030-E770-F29C-4BF5-8F13EC02B3B6}"/>
                  </a:ext>
                </a:extLst>
              </p:cNvPr>
              <p:cNvSpPr txBox="1"/>
              <p:nvPr/>
            </p:nvSpPr>
            <p:spPr>
              <a:xfrm>
                <a:off x="2068992" y="3754831"/>
                <a:ext cx="506017" cy="307777"/>
              </a:xfrm>
              <a:prstGeom prst="rect">
                <a:avLst/>
              </a:prstGeom>
              <a:noFill/>
              <a:ln>
                <a:noFill/>
              </a:ln>
            </p:spPr>
            <p:txBody>
              <a:bodyPr wrap="square" lIns="0" tIns="0" rIns="0" bIns="0" anchor="t" anchorCtr="0">
                <a:spAutoFit/>
              </a:bodyPr>
              <a:lstStyle/>
              <a:p>
                <a:pPr algn="ctr"/>
                <a:r>
                  <a:rPr lang="ja-JP" altLang="en-US" sz="2000" b="1" dirty="0">
                    <a:solidFill>
                      <a:schemeClr val="bg1"/>
                    </a:solidFill>
                    <a:latin typeface="ＭＳ Ｐゴシック" panose="020B0600070205080204" pitchFamily="50" charset="-128"/>
                    <a:ea typeface="ＭＳ Ｐゴシック" panose="020B0600070205080204" pitchFamily="50" charset="-128"/>
                  </a:rPr>
                  <a:t>Ⓑ</a:t>
                </a:r>
                <a:endParaRPr lang="ja-JP" altLang="en-US" sz="2000" b="1" dirty="0">
                  <a:solidFill>
                    <a:schemeClr val="bg1"/>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3A151D65-C506-F97F-84F8-A8B4FF343681}"/>
                  </a:ext>
                </a:extLst>
              </p:cNvPr>
              <p:cNvSpPr txBox="1"/>
              <p:nvPr/>
            </p:nvSpPr>
            <p:spPr>
              <a:xfrm>
                <a:off x="2394034" y="3770220"/>
                <a:ext cx="3559091" cy="276999"/>
              </a:xfrm>
              <a:prstGeom prst="rect">
                <a:avLst/>
              </a:prstGeom>
              <a:noFill/>
              <a:ln>
                <a:noFill/>
              </a:ln>
            </p:spPr>
            <p:txBody>
              <a:bodyPr wrap="square" lIns="0" tIns="0" rIns="0" bIns="0" anchor="t" anchorCtr="0">
                <a:spAutoFit/>
              </a:bodyPr>
              <a:lstStyle/>
              <a:p>
                <a:pPr marL="180000"/>
                <a:r>
                  <a:rPr lang="ja-JP" altLang="en-US" b="1" dirty="0">
                    <a:solidFill>
                      <a:schemeClr val="bg1"/>
                    </a:solidFill>
                    <a:latin typeface="BIZ UDPゴシック" panose="020B0400000000000000" pitchFamily="50" charset="-128"/>
                    <a:ea typeface="BIZ UDPゴシック" panose="020B0400000000000000" pitchFamily="50" charset="-128"/>
                  </a:rPr>
                  <a:t>３回目の商品発送の</a:t>
                </a:r>
                <a:r>
                  <a:rPr lang="en-US" altLang="ja-JP" b="1" dirty="0">
                    <a:solidFill>
                      <a:schemeClr val="bg1"/>
                    </a:solidFill>
                    <a:latin typeface="BIZ UDPゴシック" panose="020B0400000000000000" pitchFamily="50" charset="-128"/>
                    <a:ea typeface="BIZ UDPゴシック" panose="020B0400000000000000" pitchFamily="50" charset="-128"/>
                  </a:rPr>
                  <a:t>5</a:t>
                </a:r>
                <a:r>
                  <a:rPr lang="ja-JP" altLang="en-US" b="1" dirty="0">
                    <a:solidFill>
                      <a:schemeClr val="bg1"/>
                    </a:solidFill>
                    <a:latin typeface="BIZ UDPゴシック" panose="020B0400000000000000" pitchFamily="50" charset="-128"/>
                    <a:ea typeface="BIZ UDPゴシック" panose="020B0400000000000000" pitchFamily="50" charset="-128"/>
                  </a:rPr>
                  <a:t>日前まで</a:t>
                </a:r>
              </a:p>
            </p:txBody>
          </p:sp>
        </p:grpSp>
      </p:grpSp>
      <p:graphicFrame>
        <p:nvGraphicFramePr>
          <p:cNvPr id="8" name="表 7">
            <a:extLst>
              <a:ext uri="{FF2B5EF4-FFF2-40B4-BE49-F238E27FC236}">
                <a16:creationId xmlns:a16="http://schemas.microsoft.com/office/drawing/2014/main" id="{85A0FA89-CB29-BE47-78D0-837082E8EB93}"/>
              </a:ext>
            </a:extLst>
          </p:cNvPr>
          <p:cNvGraphicFramePr>
            <a:graphicFrameLocks noGrp="1"/>
          </p:cNvGraphicFramePr>
          <p:nvPr>
            <p:extLst>
              <p:ext uri="{D42A27DB-BD31-4B8C-83A1-F6EECF244321}">
                <p14:modId xmlns:p14="http://schemas.microsoft.com/office/powerpoint/2010/main" val="4045161104"/>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図 1" descr="テーブル&#10;&#10;自動的に生成された説明">
            <a:extLst>
              <a:ext uri="{FF2B5EF4-FFF2-40B4-BE49-F238E27FC236}">
                <a16:creationId xmlns:a16="http://schemas.microsoft.com/office/drawing/2014/main" id="{F601B9AC-5DFD-6FE9-DE34-FA9E4AA4BFFE}"/>
              </a:ext>
            </a:extLst>
          </p:cNvPr>
          <p:cNvPicPr>
            <a:picLocks noChangeAspect="1"/>
          </p:cNvPicPr>
          <p:nvPr/>
        </p:nvPicPr>
        <p:blipFill rotWithShape="1">
          <a:blip r:embed="rId2">
            <a:extLst>
              <a:ext uri="{28A0092B-C50C-407E-A947-70E740481C1C}">
                <a14:useLocalDpi xmlns:a14="http://schemas.microsoft.com/office/drawing/2010/main" val="0"/>
              </a:ext>
            </a:extLst>
          </a:blip>
          <a:srcRect l="4386" t="75215" r="4806" b="12693"/>
          <a:stretch/>
        </p:blipFill>
        <p:spPr>
          <a:xfrm>
            <a:off x="1177562" y="1962466"/>
            <a:ext cx="6788876" cy="1618285"/>
          </a:xfrm>
          <a:prstGeom prst="rect">
            <a:avLst/>
          </a:prstGeom>
          <a:ln>
            <a:solidFill>
              <a:schemeClr val="bg1">
                <a:lumMod val="50000"/>
              </a:schemeClr>
            </a:solidFill>
          </a:ln>
        </p:spPr>
      </p:pic>
    </p:spTree>
    <p:extLst>
      <p:ext uri="{BB962C8B-B14F-4D97-AF65-F5344CB8AC3E}">
        <p14:creationId xmlns:p14="http://schemas.microsoft.com/office/powerpoint/2010/main" val="3000799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ACA8653F-4253-FABF-11B7-AA369CEB2CEE}"/>
              </a:ext>
            </a:extLst>
          </p:cNvPr>
          <p:cNvGraphicFramePr>
            <a:graphicFrameLocks noGrp="1"/>
          </p:cNvGraphicFramePr>
          <p:nvPr>
            <p:extLst>
              <p:ext uri="{D42A27DB-BD31-4B8C-83A1-F6EECF244321}">
                <p14:modId xmlns:p14="http://schemas.microsoft.com/office/powerpoint/2010/main" val="343995124"/>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3/9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7" name="図 6" descr="ダイアグラム&#10;&#10;自動的に生成された説明">
            <a:extLst>
              <a:ext uri="{FF2B5EF4-FFF2-40B4-BE49-F238E27FC236}">
                <a16:creationId xmlns:a16="http://schemas.microsoft.com/office/drawing/2014/main" id="{E0B08DAB-299E-EB28-0829-5BADCD4A9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3548902"/>
          </a:xfrm>
          <a:prstGeom prst="rect">
            <a:avLst/>
          </a:prstGeom>
        </p:spPr>
      </p:pic>
    </p:spTree>
    <p:extLst>
      <p:ext uri="{BB962C8B-B14F-4D97-AF65-F5344CB8AC3E}">
        <p14:creationId xmlns:p14="http://schemas.microsoft.com/office/powerpoint/2010/main" val="3688783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774B5950-1FC3-E2B5-0CDE-F37E22438A30}"/>
              </a:ext>
            </a:extLst>
          </p:cNvPr>
          <p:cNvGraphicFramePr>
            <a:graphicFrameLocks noGrp="1"/>
          </p:cNvGraphicFramePr>
          <p:nvPr>
            <p:extLst>
              <p:ext uri="{D42A27DB-BD31-4B8C-83A1-F6EECF244321}">
                <p14:modId xmlns:p14="http://schemas.microsoft.com/office/powerpoint/2010/main" val="3265704927"/>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4/9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descr="テキスト が含まれている画像&#10;&#10;自動的に生成された説明">
            <a:extLst>
              <a:ext uri="{FF2B5EF4-FFF2-40B4-BE49-F238E27FC236}">
                <a16:creationId xmlns:a16="http://schemas.microsoft.com/office/drawing/2014/main" id="{F05491AD-B591-2003-7EBF-D1D0F78E0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3195033"/>
          </a:xfrm>
          <a:prstGeom prst="rect">
            <a:avLst/>
          </a:prstGeom>
        </p:spPr>
      </p:pic>
    </p:spTree>
    <p:extLst>
      <p:ext uri="{BB962C8B-B14F-4D97-AF65-F5344CB8AC3E}">
        <p14:creationId xmlns:p14="http://schemas.microsoft.com/office/powerpoint/2010/main" val="221044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B47245C5-2036-6154-B86C-D0E09763582F}"/>
              </a:ext>
            </a:extLst>
          </p:cNvPr>
          <p:cNvGraphicFramePr>
            <a:graphicFrameLocks noGrp="1"/>
          </p:cNvGraphicFramePr>
          <p:nvPr>
            <p:extLst>
              <p:ext uri="{D42A27DB-BD31-4B8C-83A1-F6EECF244321}">
                <p14:modId xmlns:p14="http://schemas.microsoft.com/office/powerpoint/2010/main" val="701566934"/>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5/9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descr="ダイアグラム&#10;&#10;自動的に生成された説明">
            <a:extLst>
              <a:ext uri="{FF2B5EF4-FFF2-40B4-BE49-F238E27FC236}">
                <a16:creationId xmlns:a16="http://schemas.microsoft.com/office/drawing/2014/main" id="{646BB4A7-3397-C627-F852-32867EFD8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2970399"/>
          </a:xfrm>
          <a:prstGeom prst="rect">
            <a:avLst/>
          </a:prstGeom>
        </p:spPr>
      </p:pic>
    </p:spTree>
    <p:extLst>
      <p:ext uri="{BB962C8B-B14F-4D97-AF65-F5344CB8AC3E}">
        <p14:creationId xmlns:p14="http://schemas.microsoft.com/office/powerpoint/2010/main" val="1533848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9A2F0DCE-B72A-00AA-FBEB-AD59277791B8}"/>
              </a:ext>
            </a:extLst>
          </p:cNvPr>
          <p:cNvGraphicFramePr>
            <a:graphicFrameLocks noGrp="1"/>
          </p:cNvGraphicFramePr>
          <p:nvPr>
            <p:extLst>
              <p:ext uri="{D42A27DB-BD31-4B8C-83A1-F6EECF244321}">
                <p14:modId xmlns:p14="http://schemas.microsoft.com/office/powerpoint/2010/main" val="1729017859"/>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6/9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descr="テキスト が含まれている画像&#10;&#10;自動的に生成された説明">
            <a:extLst>
              <a:ext uri="{FF2B5EF4-FFF2-40B4-BE49-F238E27FC236}">
                <a16:creationId xmlns:a16="http://schemas.microsoft.com/office/drawing/2014/main" id="{44654574-078D-73F1-BA39-CA9A00A52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3758464"/>
          </a:xfrm>
          <a:prstGeom prst="rect">
            <a:avLst/>
          </a:prstGeom>
        </p:spPr>
      </p:pic>
    </p:spTree>
    <p:extLst>
      <p:ext uri="{BB962C8B-B14F-4D97-AF65-F5344CB8AC3E}">
        <p14:creationId xmlns:p14="http://schemas.microsoft.com/office/powerpoint/2010/main" val="3901482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DF62D762-D07D-858B-14AB-FF604715F0B1}"/>
              </a:ext>
            </a:extLst>
          </p:cNvPr>
          <p:cNvGraphicFramePr>
            <a:graphicFrameLocks noGrp="1"/>
          </p:cNvGraphicFramePr>
          <p:nvPr>
            <p:extLst>
              <p:ext uri="{D42A27DB-BD31-4B8C-83A1-F6EECF244321}">
                <p14:modId xmlns:p14="http://schemas.microsoft.com/office/powerpoint/2010/main" val="3379721484"/>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定期購入</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7/9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descr="ダイアグラム&#10;&#10;自動的に生成された説明">
            <a:extLst>
              <a:ext uri="{FF2B5EF4-FFF2-40B4-BE49-F238E27FC236}">
                <a16:creationId xmlns:a16="http://schemas.microsoft.com/office/drawing/2014/main" id="{2754EF2C-9DF1-A8FB-0DE5-89FCDA9F0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2524347"/>
          </a:xfrm>
          <a:prstGeom prst="rect">
            <a:avLst/>
          </a:prstGeom>
        </p:spPr>
      </p:pic>
    </p:spTree>
    <p:extLst>
      <p:ext uri="{BB962C8B-B14F-4D97-AF65-F5344CB8AC3E}">
        <p14:creationId xmlns:p14="http://schemas.microsoft.com/office/powerpoint/2010/main" val="3575721210"/>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DD8260ADBB959D46AC6D81730F23702D" ma:contentTypeVersion="5" ma:contentTypeDescription="新しいドキュメントを作成します。" ma:contentTypeScope="" ma:versionID="0d6c78c157adcad0269484e6f4679bd8">
  <xsd:schema xmlns:xsd="http://www.w3.org/2001/XMLSchema" xmlns:xs="http://www.w3.org/2001/XMLSchema" xmlns:p="http://schemas.microsoft.com/office/2006/metadata/properties" xmlns:ns3="2df06ef0-b8e3-4299-a963-1b3ec9fc1c82" targetNamespace="http://schemas.microsoft.com/office/2006/metadata/properties" ma:root="true" ma:fieldsID="3063c17de1ebe035902acdd2e05df2b8" ns3:_="">
    <xsd:import namespace="2df06ef0-b8e3-4299-a963-1b3ec9fc1c8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f06ef0-b8e3-4299-a963-1b3ec9fc1c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df06ef0-b8e3-4299-a963-1b3ec9fc1c82" xsi:nil="true"/>
  </documentManagement>
</p:properties>
</file>

<file path=customXml/itemProps1.xml><?xml version="1.0" encoding="utf-8"?>
<ds:datastoreItem xmlns:ds="http://schemas.openxmlformats.org/officeDocument/2006/customXml" ds:itemID="{7C980FE7-15FB-4D7F-89EA-AEF34CCC09B9}">
  <ds:schemaRefs>
    <ds:schemaRef ds:uri="http://schemas.microsoft.com/sharepoint/v3/contenttype/forms"/>
  </ds:schemaRefs>
</ds:datastoreItem>
</file>

<file path=customXml/itemProps2.xml><?xml version="1.0" encoding="utf-8"?>
<ds:datastoreItem xmlns:ds="http://schemas.openxmlformats.org/officeDocument/2006/customXml" ds:itemID="{937A708B-93C7-4BFB-AF2E-C16A46338C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f06ef0-b8e3-4299-a963-1b3ec9fc1c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9FD8C6-80D3-4AEA-A9B7-84F457F6B1E3}">
  <ds:schemaRefs>
    <ds:schemaRef ds:uri="http://purl.org/dc/terms/"/>
    <ds:schemaRef ds:uri="http://purl.org/dc/dcmitype/"/>
    <ds:schemaRef ds:uri="http://schemas.microsoft.com/office/infopath/2007/PartnerControls"/>
    <ds:schemaRef ds:uri="http://www.w3.org/XML/1998/namespace"/>
    <ds:schemaRef ds:uri="2df06ef0-b8e3-4299-a963-1b3ec9fc1c82"/>
    <ds:schemaRef ds:uri="http://schemas.microsoft.com/office/2006/documentManagement/type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3573</TotalTime>
  <Words>3842</Words>
  <PresentationFormat>画面に合わせる (4:3)</PresentationFormat>
  <Paragraphs>412</Paragraphs>
  <Slides>46</Slides>
  <Notes>14</Notes>
  <HiddenSlides>0</HiddenSlides>
  <MMClips>0</MMClips>
  <ScaleCrop>false</ScaleCrop>
  <HeadingPairs>
    <vt:vector size="6" baseType="variant">
      <vt:variant>
        <vt:lpstr>使用されているフォント</vt:lpstr>
      </vt:variant>
      <vt:variant>
        <vt:i4>7</vt:i4>
      </vt:variant>
      <vt:variant>
        <vt:lpstr>テーマ</vt:lpstr>
      </vt:variant>
      <vt:variant>
        <vt:i4>3</vt:i4>
      </vt:variant>
      <vt:variant>
        <vt:lpstr>スライド タイトル</vt:lpstr>
      </vt:variant>
      <vt:variant>
        <vt:i4>46</vt:i4>
      </vt:variant>
    </vt:vector>
  </HeadingPairs>
  <TitlesOfParts>
    <vt:vector size="56" baseType="lpstr">
      <vt:lpstr>BIZ UDPゴシック</vt:lpstr>
      <vt:lpstr>HGPｺﾞｼｯｸE</vt:lpstr>
      <vt:lpstr>Meiryo UI</vt:lpstr>
      <vt:lpstr>ＭＳ Ｐゴシック</vt:lpstr>
      <vt:lpstr>游ゴシック</vt:lpstr>
      <vt:lpstr>Arial</vt:lpstr>
      <vt:lpstr>Wingdings</vt:lpstr>
      <vt:lpstr>デザインの設定</vt:lpstr>
      <vt:lpstr>1_デザインの設定</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
  <dc:creator/>
  <cp:keywords/>
  <dc:description/>
  <cp:lastPrinted>2024-02-21T09:20:09Z</cp:lastPrinted>
  <dcterms:created xsi:type="dcterms:W3CDTF">2020-08-21T08:47:09Z</dcterms:created>
  <dcterms:modified xsi:type="dcterms:W3CDTF">2024-03-25T03:57:41Z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0x010100DD8260ADBB959D46AC6D81730F23702D</vt:lpwstr>
  </property>
</Properties>
</file>