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64" r:id="rId4"/>
    <p:sldMasterId id="2147483679" r:id="rId5"/>
    <p:sldMasterId id="2147483740" r:id="rId6"/>
  </p:sldMasterIdLst>
  <p:notesMasterIdLst>
    <p:notesMasterId r:id="rId53"/>
  </p:notesMasterIdLst>
  <p:sldIdLst>
    <p:sldId id="317" r:id="rId7"/>
    <p:sldId id="289" r:id="rId8"/>
    <p:sldId id="268" r:id="rId9"/>
    <p:sldId id="337" r:id="rId10"/>
    <p:sldId id="338" r:id="rId11"/>
    <p:sldId id="285" r:id="rId12"/>
    <p:sldId id="339" r:id="rId13"/>
    <p:sldId id="340" r:id="rId14"/>
    <p:sldId id="286" r:id="rId15"/>
    <p:sldId id="341" r:id="rId16"/>
    <p:sldId id="342" r:id="rId17"/>
    <p:sldId id="287" r:id="rId18"/>
    <p:sldId id="288" r:id="rId19"/>
    <p:sldId id="290" r:id="rId20"/>
    <p:sldId id="294" r:id="rId21"/>
    <p:sldId id="324" r:id="rId22"/>
    <p:sldId id="301" r:id="rId23"/>
    <p:sldId id="325" r:id="rId24"/>
    <p:sldId id="292" r:id="rId25"/>
    <p:sldId id="326" r:id="rId26"/>
    <p:sldId id="327" r:id="rId27"/>
    <p:sldId id="293" r:id="rId28"/>
    <p:sldId id="298" r:id="rId29"/>
    <p:sldId id="297" r:id="rId30"/>
    <p:sldId id="328" r:id="rId31"/>
    <p:sldId id="329" r:id="rId32"/>
    <p:sldId id="303" r:id="rId33"/>
    <p:sldId id="304" r:id="rId34"/>
    <p:sldId id="330" r:id="rId35"/>
    <p:sldId id="306" r:id="rId36"/>
    <p:sldId id="307" r:id="rId37"/>
    <p:sldId id="309" r:id="rId38"/>
    <p:sldId id="331" r:id="rId39"/>
    <p:sldId id="332" r:id="rId40"/>
    <p:sldId id="333" r:id="rId41"/>
    <p:sldId id="335" r:id="rId42"/>
    <p:sldId id="334" r:id="rId43"/>
    <p:sldId id="310" r:id="rId44"/>
    <p:sldId id="315" r:id="rId45"/>
    <p:sldId id="318" r:id="rId46"/>
    <p:sldId id="319" r:id="rId47"/>
    <p:sldId id="320" r:id="rId48"/>
    <p:sldId id="336" r:id="rId49"/>
    <p:sldId id="321" r:id="rId50"/>
    <p:sldId id="322" r:id="rId51"/>
    <p:sldId id="323" r:id="rId5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95F3"/>
    <a:srgbClr val="E287F1"/>
    <a:srgbClr val="DF7CF0"/>
    <a:srgbClr val="D963ED"/>
    <a:srgbClr val="155CAF"/>
    <a:srgbClr val="57BD63"/>
    <a:srgbClr val="008000"/>
    <a:srgbClr val="F08761"/>
    <a:srgbClr val="F0D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1837" autoAdjust="0"/>
  </p:normalViewPr>
  <p:slideViewPr>
    <p:cSldViewPr snapToGrid="0" showGuides="1">
      <p:cViewPr varScale="1">
        <p:scale>
          <a:sx n="117" d="100"/>
          <a:sy n="117" d="100"/>
        </p:scale>
        <p:origin x="2376"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4074" y="54"/>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3076363" cy="513507"/>
          </a:xfrm>
          <a:prstGeom prst="rect">
            <a:avLst/>
          </a:prstGeom>
        </p:spPr>
        <p:txBody>
          <a:bodyPr vert="horz" lIns="99018" tIns="49510" rIns="99018" bIns="4951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8" y="3"/>
            <a:ext cx="3076363" cy="513507"/>
          </a:xfrm>
          <a:prstGeom prst="rect">
            <a:avLst/>
          </a:prstGeom>
        </p:spPr>
        <p:txBody>
          <a:bodyPr vert="horz" lIns="99018" tIns="49510" rIns="99018" bIns="49510" rtlCol="0"/>
          <a:lstStyle>
            <a:lvl1pPr algn="r">
              <a:defRPr sz="1200"/>
            </a:lvl1pPr>
          </a:lstStyle>
          <a:p>
            <a:fld id="{0F4F8169-28DE-4F09-A6CA-E213F46047D9}"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18" tIns="49510" rIns="99018" bIns="49510" rtlCol="0" anchor="ctr"/>
          <a:lstStyle/>
          <a:p>
            <a:endParaRPr lang="ja-JP" altLang="en-US"/>
          </a:p>
        </p:txBody>
      </p:sp>
      <p:sp>
        <p:nvSpPr>
          <p:cNvPr id="5" name="ノート プレースホルダー 4"/>
          <p:cNvSpPr>
            <a:spLocks noGrp="1"/>
          </p:cNvSpPr>
          <p:nvPr>
            <p:ph type="body" sz="quarter" idx="3"/>
          </p:nvPr>
        </p:nvSpPr>
        <p:spPr>
          <a:xfrm>
            <a:off x="709930" y="4925412"/>
            <a:ext cx="5679440" cy="4029879"/>
          </a:xfrm>
          <a:prstGeom prst="rect">
            <a:avLst/>
          </a:prstGeom>
        </p:spPr>
        <p:txBody>
          <a:bodyPr vert="horz" lIns="99018" tIns="49510" rIns="99018" bIns="495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10"/>
            <a:ext cx="3076363" cy="513507"/>
          </a:xfrm>
          <a:prstGeom prst="rect">
            <a:avLst/>
          </a:prstGeom>
        </p:spPr>
        <p:txBody>
          <a:bodyPr vert="horz" lIns="99018" tIns="49510" rIns="99018" bIns="495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8" y="9721110"/>
            <a:ext cx="3076363" cy="513507"/>
          </a:xfrm>
          <a:prstGeom prst="rect">
            <a:avLst/>
          </a:prstGeom>
        </p:spPr>
        <p:txBody>
          <a:bodyPr vert="horz" lIns="99018" tIns="49510" rIns="99018" bIns="49510" rtlCol="0" anchor="b"/>
          <a:lstStyle>
            <a:lvl1pPr algn="r">
              <a:defRPr sz="1200"/>
            </a:lvl1pPr>
          </a:lstStyle>
          <a:p>
            <a:fld id="{A7A0DE74-9FCA-4082-8ABA-73C9EA963DF7}" type="slidenum">
              <a:rPr kumimoji="1" lang="ja-JP" altLang="en-US" smtClean="0"/>
              <a:t>‹#›</a:t>
            </a:fld>
            <a:endParaRPr kumimoji="1" lang="ja-JP" altLang="en-US"/>
          </a:p>
        </p:txBody>
      </p:sp>
    </p:spTree>
    <p:extLst>
      <p:ext uri="{BB962C8B-B14F-4D97-AF65-F5344CB8AC3E}">
        <p14:creationId xmlns:p14="http://schemas.microsoft.com/office/powerpoint/2010/main" val="29556964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5"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a:t>
            </a:fld>
            <a:endParaRPr kumimoji="1" lang="ja-JP" altLang="en-US"/>
          </a:p>
        </p:txBody>
      </p:sp>
    </p:spTree>
    <p:extLst>
      <p:ext uri="{BB962C8B-B14F-4D97-AF65-F5344CB8AC3E}">
        <p14:creationId xmlns:p14="http://schemas.microsoft.com/office/powerpoint/2010/main" val="24837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11</a:t>
            </a:fld>
            <a:endParaRPr kumimoji="1" lang="ja-JP" altLang="en-US"/>
          </a:p>
        </p:txBody>
      </p:sp>
    </p:spTree>
    <p:extLst>
      <p:ext uri="{BB962C8B-B14F-4D97-AF65-F5344CB8AC3E}">
        <p14:creationId xmlns:p14="http://schemas.microsoft.com/office/powerpoint/2010/main" val="144887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12</a:t>
            </a:fld>
            <a:endParaRPr kumimoji="1" lang="ja-JP" altLang="en-US"/>
          </a:p>
        </p:txBody>
      </p:sp>
    </p:spTree>
    <p:extLst>
      <p:ext uri="{BB962C8B-B14F-4D97-AF65-F5344CB8AC3E}">
        <p14:creationId xmlns:p14="http://schemas.microsoft.com/office/powerpoint/2010/main" val="156740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23</a:t>
            </a:fld>
            <a:endParaRPr kumimoji="1" lang="ja-JP" altLang="en-US"/>
          </a:p>
        </p:txBody>
      </p:sp>
    </p:spTree>
    <p:extLst>
      <p:ext uri="{BB962C8B-B14F-4D97-AF65-F5344CB8AC3E}">
        <p14:creationId xmlns:p14="http://schemas.microsoft.com/office/powerpoint/2010/main" val="392847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38</a:t>
            </a:fld>
            <a:endParaRPr kumimoji="1" lang="ja-JP" altLang="en-US"/>
          </a:p>
        </p:txBody>
      </p:sp>
    </p:spTree>
    <p:extLst>
      <p:ext uri="{BB962C8B-B14F-4D97-AF65-F5344CB8AC3E}">
        <p14:creationId xmlns:p14="http://schemas.microsoft.com/office/powerpoint/2010/main" val="360718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40</a:t>
            </a:fld>
            <a:endParaRPr kumimoji="1" lang="ja-JP" altLang="en-US"/>
          </a:p>
        </p:txBody>
      </p:sp>
    </p:spTree>
    <p:extLst>
      <p:ext uri="{BB962C8B-B14F-4D97-AF65-F5344CB8AC3E}">
        <p14:creationId xmlns:p14="http://schemas.microsoft.com/office/powerpoint/2010/main" val="333256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C593-60C0-D64F-F5D1-B5EB514197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F114A0-F64A-1EDE-F122-712E3D163D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5AA161-80CB-BEE3-164A-B335FA65CB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63D5058-5830-3685-00F2-4FDA8206CFD0}"/>
              </a:ext>
            </a:extLst>
          </p:cNvPr>
          <p:cNvSpPr>
            <a:spLocks noGrp="1"/>
          </p:cNvSpPr>
          <p:nvPr>
            <p:ph type="sldNum" sz="quarter" idx="5"/>
          </p:nvPr>
        </p:nvSpPr>
        <p:spPr/>
        <p:txBody>
          <a:bodyPr/>
          <a:lstStyle/>
          <a:p>
            <a:fld id="{A7A0DE74-9FCA-4082-8ABA-73C9EA963DF7}" type="slidenum">
              <a:rPr kumimoji="1" lang="ja-JP" altLang="en-US" smtClean="0"/>
              <a:t>41</a:t>
            </a:fld>
            <a:endParaRPr kumimoji="1" lang="ja-JP" altLang="en-US"/>
          </a:p>
        </p:txBody>
      </p:sp>
    </p:spTree>
    <p:extLst>
      <p:ext uri="{BB962C8B-B14F-4D97-AF65-F5344CB8AC3E}">
        <p14:creationId xmlns:p14="http://schemas.microsoft.com/office/powerpoint/2010/main" val="118031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0FE8-2B4B-BEBB-B9BA-1AE3F60AC7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684678-2CB6-F087-2236-C951EB8802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063721-258B-2C9D-B620-B8E2F80579F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0CE4B5-4CAC-8777-8D22-08F5A04F8427}"/>
              </a:ext>
            </a:extLst>
          </p:cNvPr>
          <p:cNvSpPr>
            <a:spLocks noGrp="1"/>
          </p:cNvSpPr>
          <p:nvPr>
            <p:ph type="sldNum" sz="quarter" idx="5"/>
          </p:nvPr>
        </p:nvSpPr>
        <p:spPr/>
        <p:txBody>
          <a:bodyPr/>
          <a:lstStyle/>
          <a:p>
            <a:fld id="{A7A0DE74-9FCA-4082-8ABA-73C9EA963DF7}" type="slidenum">
              <a:rPr kumimoji="1" lang="ja-JP" altLang="en-US" smtClean="0"/>
              <a:t>42</a:t>
            </a:fld>
            <a:endParaRPr kumimoji="1" lang="ja-JP" altLang="en-US"/>
          </a:p>
        </p:txBody>
      </p:sp>
    </p:spTree>
    <p:extLst>
      <p:ext uri="{BB962C8B-B14F-4D97-AF65-F5344CB8AC3E}">
        <p14:creationId xmlns:p14="http://schemas.microsoft.com/office/powerpoint/2010/main" val="17098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B53D8-74DE-AD4E-E00E-4C2ADBE739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A49371-FB6B-84B3-5CB2-F4AF5E9D95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C19F8C-2948-AFD5-E0DD-EB0771335B6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E6D16A-4EEA-0E5C-C8D3-7DDE1D88357B}"/>
              </a:ext>
            </a:extLst>
          </p:cNvPr>
          <p:cNvSpPr>
            <a:spLocks noGrp="1"/>
          </p:cNvSpPr>
          <p:nvPr>
            <p:ph type="sldNum" sz="quarter" idx="5"/>
          </p:nvPr>
        </p:nvSpPr>
        <p:spPr/>
        <p:txBody>
          <a:bodyPr/>
          <a:lstStyle/>
          <a:p>
            <a:fld id="{A7A0DE74-9FCA-4082-8ABA-73C9EA963DF7}" type="slidenum">
              <a:rPr kumimoji="1" lang="ja-JP" altLang="en-US" smtClean="0"/>
              <a:t>44</a:t>
            </a:fld>
            <a:endParaRPr kumimoji="1" lang="ja-JP" altLang="en-US"/>
          </a:p>
        </p:txBody>
      </p:sp>
    </p:spTree>
    <p:extLst>
      <p:ext uri="{BB962C8B-B14F-4D97-AF65-F5344CB8AC3E}">
        <p14:creationId xmlns:p14="http://schemas.microsoft.com/office/powerpoint/2010/main" val="3760036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861-34F6-4E53-BB72-5789AA2B7A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53F6A2-47E7-98C8-5FE7-01D6D795C9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C307B6-03C3-97F5-FD25-006240557A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58418A-A968-532F-EA51-6C561A6A7B0B}"/>
              </a:ext>
            </a:extLst>
          </p:cNvPr>
          <p:cNvSpPr>
            <a:spLocks noGrp="1"/>
          </p:cNvSpPr>
          <p:nvPr>
            <p:ph type="sldNum" sz="quarter" idx="5"/>
          </p:nvPr>
        </p:nvSpPr>
        <p:spPr/>
        <p:txBody>
          <a:bodyPr/>
          <a:lstStyle/>
          <a:p>
            <a:fld id="{A7A0DE74-9FCA-4082-8ABA-73C9EA963DF7}" type="slidenum">
              <a:rPr kumimoji="1" lang="ja-JP" altLang="en-US" smtClean="0"/>
              <a:t>45</a:t>
            </a:fld>
            <a:endParaRPr kumimoji="1" lang="ja-JP" altLang="en-US"/>
          </a:p>
        </p:txBody>
      </p:sp>
    </p:spTree>
    <p:extLst>
      <p:ext uri="{BB962C8B-B14F-4D97-AF65-F5344CB8AC3E}">
        <p14:creationId xmlns:p14="http://schemas.microsoft.com/office/powerpoint/2010/main" val="23995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3</a:t>
            </a:fld>
            <a:endParaRPr kumimoji="1" lang="ja-JP" altLang="en-US"/>
          </a:p>
        </p:txBody>
      </p:sp>
    </p:spTree>
    <p:extLst>
      <p:ext uri="{BB962C8B-B14F-4D97-AF65-F5344CB8AC3E}">
        <p14:creationId xmlns:p14="http://schemas.microsoft.com/office/powerpoint/2010/main" val="149510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4</a:t>
            </a:fld>
            <a:endParaRPr kumimoji="1" lang="ja-JP" altLang="en-US"/>
          </a:p>
        </p:txBody>
      </p:sp>
    </p:spTree>
    <p:extLst>
      <p:ext uri="{BB962C8B-B14F-4D97-AF65-F5344CB8AC3E}">
        <p14:creationId xmlns:p14="http://schemas.microsoft.com/office/powerpoint/2010/main" val="104029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5</a:t>
            </a:fld>
            <a:endParaRPr kumimoji="1" lang="ja-JP" altLang="en-US"/>
          </a:p>
        </p:txBody>
      </p:sp>
    </p:spTree>
    <p:extLst>
      <p:ext uri="{BB962C8B-B14F-4D97-AF65-F5344CB8AC3E}">
        <p14:creationId xmlns:p14="http://schemas.microsoft.com/office/powerpoint/2010/main" val="209153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6</a:t>
            </a:fld>
            <a:endParaRPr kumimoji="1" lang="ja-JP" altLang="en-US"/>
          </a:p>
        </p:txBody>
      </p:sp>
    </p:spTree>
    <p:extLst>
      <p:ext uri="{BB962C8B-B14F-4D97-AF65-F5344CB8AC3E}">
        <p14:creationId xmlns:p14="http://schemas.microsoft.com/office/powerpoint/2010/main" val="285961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7</a:t>
            </a:fld>
            <a:endParaRPr kumimoji="1" lang="ja-JP" altLang="en-US"/>
          </a:p>
        </p:txBody>
      </p:sp>
    </p:spTree>
    <p:extLst>
      <p:ext uri="{BB962C8B-B14F-4D97-AF65-F5344CB8AC3E}">
        <p14:creationId xmlns:p14="http://schemas.microsoft.com/office/powerpoint/2010/main" val="159823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8</a:t>
            </a:fld>
            <a:endParaRPr kumimoji="1" lang="ja-JP" altLang="en-US"/>
          </a:p>
        </p:txBody>
      </p:sp>
    </p:spTree>
    <p:extLst>
      <p:ext uri="{BB962C8B-B14F-4D97-AF65-F5344CB8AC3E}">
        <p14:creationId xmlns:p14="http://schemas.microsoft.com/office/powerpoint/2010/main" val="331781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9</a:t>
            </a:fld>
            <a:endParaRPr kumimoji="1" lang="ja-JP" altLang="en-US"/>
          </a:p>
        </p:txBody>
      </p:sp>
    </p:spTree>
    <p:extLst>
      <p:ext uri="{BB962C8B-B14F-4D97-AF65-F5344CB8AC3E}">
        <p14:creationId xmlns:p14="http://schemas.microsoft.com/office/powerpoint/2010/main" val="52159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10</a:t>
            </a:fld>
            <a:endParaRPr kumimoji="1" lang="ja-JP" altLang="en-US"/>
          </a:p>
        </p:txBody>
      </p:sp>
    </p:spTree>
    <p:extLst>
      <p:ext uri="{BB962C8B-B14F-4D97-AF65-F5344CB8AC3E}">
        <p14:creationId xmlns:p14="http://schemas.microsoft.com/office/powerpoint/2010/main" val="362600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1718142063"/>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CBCFF">
                        <a:alpha val="89804"/>
                      </a:srgbClr>
                    </a:solidFill>
                  </a:tcPr>
                </a:tc>
                <a:extLst>
                  <a:ext uri="{0D108BD9-81ED-4DB2-BD59-A6C34878D82A}">
                    <a16:rowId xmlns:a16="http://schemas.microsoft.com/office/drawing/2014/main" val="10000"/>
                  </a:ext>
                </a:extLst>
              </a:tr>
            </a:tbl>
          </a:graphicData>
        </a:graphic>
      </p:graphicFrame>
      <p:sp>
        <p:nvSpPr>
          <p:cNvPr id="4" name="スライド番号プレースホルダー 5">
            <a:extLst>
              <a:ext uri="{FF2B5EF4-FFF2-40B4-BE49-F238E27FC236}">
                <a16:creationId xmlns:a16="http://schemas.microsoft.com/office/drawing/2014/main" id="{647AFF19-6FFB-5E36-0790-BAE5BF5A527F}"/>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DB4B848-A046-604A-8CD6-7848CDB38A78}"/>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79404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AF51E5E3-5DAD-17DA-5C3A-374231410517}"/>
              </a:ext>
            </a:extLst>
          </p:cNvPr>
          <p:cNvGraphicFramePr>
            <a:graphicFrameLocks noGrp="1"/>
          </p:cNvGraphicFramePr>
          <p:nvPr userDrawn="1">
            <p:extLst>
              <p:ext uri="{D42A27DB-BD31-4B8C-83A1-F6EECF244321}">
                <p14:modId xmlns:p14="http://schemas.microsoft.com/office/powerpoint/2010/main" val="3188082404"/>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CBCFF"/>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9C75EC74-53FF-23AD-6EB8-9E987B0A4927}"/>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084E558-F6DD-EB56-CA88-25F553C09DC1}"/>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384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AF51E5E3-5DAD-17DA-5C3A-374231410517}"/>
              </a:ext>
            </a:extLst>
          </p:cNvPr>
          <p:cNvGraphicFramePr>
            <a:graphicFrameLocks noGrp="1"/>
          </p:cNvGraphicFramePr>
          <p:nvPr userDrawn="1">
            <p:extLst>
              <p:ext uri="{D42A27DB-BD31-4B8C-83A1-F6EECF244321}">
                <p14:modId xmlns:p14="http://schemas.microsoft.com/office/powerpoint/2010/main" val="3188082404"/>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CBCFF"/>
                    </a:solidFill>
                  </a:tcPr>
                </a:tc>
                <a:extLst>
                  <a:ext uri="{0D108BD9-81ED-4DB2-BD59-A6C34878D82A}">
                    <a16:rowId xmlns:a16="http://schemas.microsoft.com/office/drawing/2014/main" val="10000"/>
                  </a:ext>
                </a:extLst>
              </a:tr>
            </a:tbl>
          </a:graphicData>
        </a:graphic>
      </p:graphicFrame>
      <p:pic>
        <p:nvPicPr>
          <p:cNvPr id="13" name="図 12" descr="アイコン&#10;&#10;自動的に生成された説明">
            <a:extLst>
              <a:ext uri="{FF2B5EF4-FFF2-40B4-BE49-F238E27FC236}">
                <a16:creationId xmlns:a16="http://schemas.microsoft.com/office/drawing/2014/main" id="{037CDEA0-1C5E-AECF-32CE-ED81DA9F8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52" y="19491"/>
            <a:ext cx="222131" cy="393025"/>
          </a:xfrm>
          <a:prstGeom prst="rect">
            <a:avLst/>
          </a:prstGeom>
        </p:spPr>
      </p:pic>
      <p:sp>
        <p:nvSpPr>
          <p:cNvPr id="2" name="スライド番号プレースホルダー 5">
            <a:extLst>
              <a:ext uri="{FF2B5EF4-FFF2-40B4-BE49-F238E27FC236}">
                <a16:creationId xmlns:a16="http://schemas.microsoft.com/office/drawing/2014/main" id="{64DE9F5C-D36B-0725-21EC-37CD8F412A3D}"/>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36DAA6-8CA9-BCA0-D460-7C517F9AF7C9}"/>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pic>
        <p:nvPicPr>
          <p:cNvPr id="4" name="図 3" descr="アイコン&#10;&#10;自動的に生成された説明">
            <a:extLst>
              <a:ext uri="{FF2B5EF4-FFF2-40B4-BE49-F238E27FC236}">
                <a16:creationId xmlns:a16="http://schemas.microsoft.com/office/drawing/2014/main" id="{C8266150-368A-88C4-E35F-F4261AE9FE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52" y="22860"/>
            <a:ext cx="360000" cy="360000"/>
          </a:xfrm>
          <a:prstGeom prst="rect">
            <a:avLst/>
          </a:prstGeom>
        </p:spPr>
      </p:pic>
    </p:spTree>
    <p:extLst>
      <p:ext uri="{BB962C8B-B14F-4D97-AF65-F5344CB8AC3E}">
        <p14:creationId xmlns:p14="http://schemas.microsoft.com/office/powerpoint/2010/main" val="357916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1442064937"/>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8761"/>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F452554-28ED-FB25-957F-4621ECDA0847}"/>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DB319B1-40B8-ACF7-BA19-6183DD4692E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84654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3524762888"/>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F016D14F-40CF-36C2-EA79-4FB7216BA6A4}"/>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F0CC598-0919-4656-A6A3-87C3DCB8C2C7}"/>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91455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243079106"/>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695F3"/>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8654188-260B-357F-9D7D-339F100875AB}"/>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5">
            <a:extLst>
              <a:ext uri="{FF2B5EF4-FFF2-40B4-BE49-F238E27FC236}">
                <a16:creationId xmlns:a16="http://schemas.microsoft.com/office/drawing/2014/main" id="{EEFC0F02-C4D0-D17F-9D40-9BCED387C81D}"/>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0943CAE-9C3C-884E-9DDB-8FC87F632BD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94110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2487C10C-213E-E3D9-8298-67E153D13DD0}"/>
              </a:ext>
            </a:extLst>
          </p:cNvPr>
          <p:cNvGraphicFramePr>
            <a:graphicFrameLocks noGrp="1"/>
          </p:cNvGraphicFramePr>
          <p:nvPr userDrawn="1">
            <p:extLst>
              <p:ext uri="{D42A27DB-BD31-4B8C-83A1-F6EECF244321}">
                <p14:modId xmlns:p14="http://schemas.microsoft.com/office/powerpoint/2010/main" val="450296803"/>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solidFill>
                  </a:tcPr>
                </a:tc>
                <a:extLst>
                  <a:ext uri="{0D108BD9-81ED-4DB2-BD59-A6C34878D82A}">
                    <a16:rowId xmlns:a16="http://schemas.microsoft.com/office/drawing/2014/main" val="10000"/>
                  </a:ext>
                </a:extLst>
              </a:tr>
            </a:tbl>
          </a:graphicData>
        </a:graphic>
      </p:graphicFrame>
      <p:sp>
        <p:nvSpPr>
          <p:cNvPr id="7" name="スライド番号プレースホルダー 5">
            <a:extLst>
              <a:ext uri="{FF2B5EF4-FFF2-40B4-BE49-F238E27FC236}">
                <a16:creationId xmlns:a16="http://schemas.microsoft.com/office/drawing/2014/main" id="{1317A374-01C9-0CB0-AE36-404CA6B28790}"/>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EC7784D-8FD6-E227-8894-359D82BA613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24956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3854755098"/>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8761">
                        <a:alpha val="6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66F654AF-32CF-9F79-8845-8B6AE975E659}"/>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E7AEB27-2275-7923-5824-5A7F6D5D8E9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0562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1695920733"/>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alpha val="8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6F92A669-78D7-B3F6-4460-1156A3001D31}"/>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FD4C538-8272-4084-AE03-892BDDF803D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914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4166344428"/>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695F3">
                        <a:alpha val="8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F19E3C8-69C1-23D0-E702-779067CE2A4E}"/>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47CEE6C-7DA2-4D51-08FC-4DF879D93EE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6399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AF19E3C8-69C1-23D0-E702-779067CE2A4E}"/>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47CEE6C-7DA2-4D51-08FC-4DF879D93EE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graphicFrame>
        <p:nvGraphicFramePr>
          <p:cNvPr id="8" name="表 7">
            <a:extLst>
              <a:ext uri="{FF2B5EF4-FFF2-40B4-BE49-F238E27FC236}">
                <a16:creationId xmlns:a16="http://schemas.microsoft.com/office/drawing/2014/main" id="{1C839F5C-4009-57A5-1F4C-F871C8D60B01}"/>
              </a:ext>
            </a:extLst>
          </p:cNvPr>
          <p:cNvGraphicFramePr>
            <a:graphicFrameLocks noGrp="1"/>
          </p:cNvGraphicFramePr>
          <p:nvPr userDrawn="1">
            <p:extLst>
              <p:ext uri="{D42A27DB-BD31-4B8C-83A1-F6EECF244321}">
                <p14:modId xmlns:p14="http://schemas.microsoft.com/office/powerpoint/2010/main" val="2801881335"/>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alpha val="89804"/>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006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A0533DB-BFF9-FE32-A7AC-8903CB49221F}"/>
              </a:ext>
            </a:extLst>
          </p:cNvPr>
          <p:cNvSpPr>
            <a:spLocks noGrp="1"/>
          </p:cNvSpPr>
          <p:nvPr>
            <p:ph type="title" orient="vert"/>
          </p:nvPr>
        </p:nvSpPr>
        <p:spPr>
          <a:xfrm>
            <a:off x="6543675" y="365125"/>
            <a:ext cx="1971675"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19D5FC-A954-01DD-FBA5-38F2CC20BA3A}"/>
              </a:ext>
            </a:extLst>
          </p:cNvPr>
          <p:cNvSpPr>
            <a:spLocks noGrp="1"/>
          </p:cNvSpPr>
          <p:nvPr>
            <p:ph type="body" orient="vert" idx="1"/>
          </p:nvPr>
        </p:nvSpPr>
        <p:spPr>
          <a:xfrm>
            <a:off x="628650" y="365125"/>
            <a:ext cx="5800725"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8C94DB-AC01-38A8-5752-92CC0FB64DC9}"/>
              </a:ext>
            </a:extLst>
          </p:cNvPr>
          <p:cNvSpPr>
            <a:spLocks noGrp="1"/>
          </p:cNvSpPr>
          <p:nvPr>
            <p:ph type="dt" sz="half" idx="10"/>
          </p:nvPr>
        </p:nvSpPr>
        <p:spPr>
          <a:xfrm>
            <a:off x="628650" y="6356351"/>
            <a:ext cx="2057400" cy="365125"/>
          </a:xfrm>
          <a:prstGeom prst="rect">
            <a:avLst/>
          </a:prstGeom>
        </p:spPr>
        <p:txBody>
          <a:bodyPr/>
          <a:lstStyle/>
          <a:p>
            <a:fld id="{168500BB-F458-4A33-A443-5737EB2B2253}" type="datetimeFigureOut">
              <a:rPr kumimoji="1" lang="ja-JP" altLang="en-US" smtClean="0"/>
              <a:t>2024/3/25</a:t>
            </a:fld>
            <a:endParaRPr kumimoji="1" lang="ja-JP" altLang="en-US"/>
          </a:p>
        </p:txBody>
      </p:sp>
      <p:sp>
        <p:nvSpPr>
          <p:cNvPr id="5" name="フッター プレースホルダー 4">
            <a:extLst>
              <a:ext uri="{FF2B5EF4-FFF2-40B4-BE49-F238E27FC236}">
                <a16:creationId xmlns:a16="http://schemas.microsoft.com/office/drawing/2014/main" id="{A8DF0B79-ACCE-1282-7934-39D0BAD941A4}"/>
              </a:ext>
            </a:extLst>
          </p:cNvPr>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545B82-A388-10E0-0788-FFDC8A5E5AE5}"/>
              </a:ext>
            </a:extLst>
          </p:cNvPr>
          <p:cNvSpPr>
            <a:spLocks noGrp="1"/>
          </p:cNvSpPr>
          <p:nvPr>
            <p:ph type="sldNum" sz="quarter" idx="12"/>
          </p:nvPr>
        </p:nvSpPr>
        <p:spPr>
          <a:xfrm>
            <a:off x="6457950" y="6356351"/>
            <a:ext cx="2057400" cy="365125"/>
          </a:xfrm>
          <a:prstGeom prst="rect">
            <a:avLst/>
          </a:prstGeom>
        </p:spPr>
        <p:txBody>
          <a:bodyPr/>
          <a:lstStyle/>
          <a:p>
            <a:fld id="{8AA05E37-CB50-4F11-A139-87E1F015BB27}" type="slidenum">
              <a:rPr kumimoji="1" lang="ja-JP" altLang="en-US" smtClean="0"/>
              <a:t>‹#›</a:t>
            </a:fld>
            <a:endParaRPr kumimoji="1" lang="ja-JP" altLang="en-US"/>
          </a:p>
        </p:txBody>
      </p:sp>
    </p:spTree>
    <p:extLst>
      <p:ext uri="{BB962C8B-B14F-4D97-AF65-F5344CB8AC3E}">
        <p14:creationId xmlns:p14="http://schemas.microsoft.com/office/powerpoint/2010/main" val="7060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3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3950381977"/>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2335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22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78155"/>
      </p:ext>
    </p:extLst>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76" r:id="rId4"/>
    <p:sldLayoutId id="2147483756" r:id="rId5"/>
    <p:sldLayoutId id="2147483675"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図 5" descr="テキスト&#10;&#10;自動的に生成された説明">
            <a:extLst>
              <a:ext uri="{FF2B5EF4-FFF2-40B4-BE49-F238E27FC236}">
                <a16:creationId xmlns:a16="http://schemas.microsoft.com/office/drawing/2014/main" id="{D245E996-DE4E-F6C3-4227-74CC3957CAD8}"/>
              </a:ext>
            </a:extLst>
          </p:cNvPr>
          <p:cNvPicPr>
            <a:picLocks noChangeAspect="1"/>
          </p:cNvPicPr>
          <p:nvPr userDrawn="1"/>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230621" y="6538450"/>
            <a:ext cx="915321" cy="288000"/>
          </a:xfrm>
          <a:prstGeom prst="rect">
            <a:avLst/>
          </a:prstGeom>
        </p:spPr>
      </p:pic>
      <p:sp>
        <p:nvSpPr>
          <p:cNvPr id="2" name="テキスト ボックス 1">
            <a:extLst>
              <a:ext uri="{FF2B5EF4-FFF2-40B4-BE49-F238E27FC236}">
                <a16:creationId xmlns:a16="http://schemas.microsoft.com/office/drawing/2014/main" id="{024B8BC6-22CA-780C-CDD3-70A8FBD8D23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844679797"/>
      </p:ext>
    </p:extLst>
  </p:cSld>
  <p:clrMap bg1="lt1" tx1="dk1" bg2="lt2" tx2="dk2" accent1="accent1" accent2="accent2" accent3="accent3" accent4="accent4" accent5="accent5" accent6="accent6" hlink="hlink" folHlink="folHlink"/>
  <p:sldLayoutIdLst>
    <p:sldLayoutId id="2147483680" r:id="rId1"/>
    <p:sldLayoutId id="2147483755" r:id="rId2"/>
    <p:sldLayoutId id="2147483690"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角丸四角形 7">
            <a:extLst>
              <a:ext uri="{FF2B5EF4-FFF2-40B4-BE49-F238E27FC236}">
                <a16:creationId xmlns:a16="http://schemas.microsoft.com/office/drawing/2014/main" id="{A3BE643D-878C-998B-D2A0-496249AEC134}"/>
              </a:ext>
            </a:extLst>
          </p:cNvPr>
          <p:cNvSpPr/>
          <p:nvPr userDrawn="1"/>
        </p:nvSpPr>
        <p:spPr>
          <a:xfrm>
            <a:off x="120255" y="180001"/>
            <a:ext cx="8888746" cy="6350975"/>
          </a:xfrm>
          <a:prstGeom prst="roundRect">
            <a:avLst>
              <a:gd name="adj" fmla="val 1742"/>
            </a:avLst>
          </a:prstGeom>
          <a:solidFill>
            <a:schemeClr val="bg1"/>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sz="1800"/>
          </a:p>
        </p:txBody>
      </p:sp>
    </p:spTree>
    <p:extLst>
      <p:ext uri="{BB962C8B-B14F-4D97-AF65-F5344CB8AC3E}">
        <p14:creationId xmlns:p14="http://schemas.microsoft.com/office/powerpoint/2010/main" val="337894150"/>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661" r:id="rId3"/>
    <p:sldLayoutId id="2147483662" r:id="rId4"/>
    <p:sldLayoutId id="2147483663" r:id="rId5"/>
    <p:sldLayoutId id="2147483757"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7BDABC-D095-8494-B6C0-ACAA604CF898}"/>
              </a:ext>
            </a:extLst>
          </p:cNvPr>
          <p:cNvSpPr txBox="1"/>
          <p:nvPr/>
        </p:nvSpPr>
        <p:spPr>
          <a:xfrm>
            <a:off x="2120076" y="1819405"/>
            <a:ext cx="4903849" cy="811367"/>
          </a:xfrm>
          <a:prstGeom prst="rect">
            <a:avLst/>
          </a:prstGeom>
          <a:noFill/>
        </p:spPr>
        <p:txBody>
          <a:bodyPr wrap="square" lIns="36000" tIns="36000" rIns="36000" bIns="36000">
            <a:spAutoFit/>
          </a:bodyPr>
          <a:lstStyle/>
          <a:p>
            <a:pPr algn="ctr"/>
            <a:r>
              <a:rPr lang="ja-JP" altLang="en-US" sz="4800" b="1" dirty="0">
                <a:solidFill>
                  <a:schemeClr val="bg1"/>
                </a:solidFill>
                <a:latin typeface="BIZ UDPゴシック" panose="020B0400000000000000" pitchFamily="50" charset="-128"/>
                <a:ea typeface="BIZ UDPゴシック" panose="020B0400000000000000" pitchFamily="50" charset="-128"/>
              </a:rPr>
              <a:t>美容医療</a:t>
            </a:r>
            <a:endParaRPr lang="en-US" altLang="ja-JP" sz="4800"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FD8547B-8E3E-9D02-82FE-E793B9850004}"/>
              </a:ext>
            </a:extLst>
          </p:cNvPr>
          <p:cNvSpPr txBox="1"/>
          <p:nvPr/>
        </p:nvSpPr>
        <p:spPr>
          <a:xfrm>
            <a:off x="7780980" y="280817"/>
            <a:ext cx="1255070" cy="373226"/>
          </a:xfrm>
          <a:prstGeom prst="rect">
            <a:avLst/>
          </a:prstGeom>
          <a:noFill/>
        </p:spPr>
        <p:txBody>
          <a:bodyPr wrap="square" lIns="36000" tIns="72000" rIns="36000" bIns="72000">
            <a:spAutoFit/>
          </a:bodyPr>
          <a:lstStyle/>
          <a:p>
            <a:pPr algn="ctr">
              <a:lnSpc>
                <a:spcPts val="2100"/>
              </a:lnSpc>
            </a:pPr>
            <a:r>
              <a:rPr lang="ja-JP" altLang="en-US" sz="1400" b="1" dirty="0">
                <a:solidFill>
                  <a:schemeClr val="bg1"/>
                </a:solidFill>
                <a:latin typeface="BIZ UDPゴシック" panose="020B0400000000000000" pitchFamily="50" charset="-128"/>
                <a:ea typeface="BIZ UDPゴシック" panose="020B0400000000000000" pitchFamily="50" charset="-128"/>
              </a:rPr>
              <a:t>社会人向け</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10" name="図 9" descr="テキスト が含まれている画像&#10;&#10;自動的に生成された説明">
            <a:extLst>
              <a:ext uri="{FF2B5EF4-FFF2-40B4-BE49-F238E27FC236}">
                <a16:creationId xmlns:a16="http://schemas.microsoft.com/office/drawing/2014/main" id="{CD32CDDC-BA0A-24C0-F71D-176D158A7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855" y="3445466"/>
            <a:ext cx="2550291" cy="2397883"/>
          </a:xfrm>
          <a:prstGeom prst="rect">
            <a:avLst/>
          </a:prstGeom>
        </p:spPr>
      </p:pic>
    </p:spTree>
    <p:extLst>
      <p:ext uri="{BB962C8B-B14F-4D97-AF65-F5344CB8AC3E}">
        <p14:creationId xmlns:p14="http://schemas.microsoft.com/office/powerpoint/2010/main" val="31287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の写真のコラージュ&#10;&#10;中程度の精度で自動的に生成された説明">
            <a:extLst>
              <a:ext uri="{FF2B5EF4-FFF2-40B4-BE49-F238E27FC236}">
                <a16:creationId xmlns:a16="http://schemas.microsoft.com/office/drawing/2014/main" id="{478FE86C-F418-031D-4096-E7C6FECA631E}"/>
              </a:ext>
            </a:extLst>
          </p:cNvPr>
          <p:cNvPicPr>
            <a:picLocks noChangeAspect="1"/>
          </p:cNvPicPr>
          <p:nvPr/>
        </p:nvPicPr>
        <p:blipFill rotWithShape="1">
          <a:blip r:embed="rId3">
            <a:extLst>
              <a:ext uri="{28A0092B-C50C-407E-A947-70E740481C1C}">
                <a14:useLocalDpi xmlns:a14="http://schemas.microsoft.com/office/drawing/2010/main" val="0"/>
              </a:ext>
            </a:extLst>
          </a:blip>
          <a:srcRect t="33755" b="36318"/>
          <a:stretch/>
        </p:blipFill>
        <p:spPr>
          <a:xfrm>
            <a:off x="972000" y="1522503"/>
            <a:ext cx="7200000" cy="3048000"/>
          </a:xfrm>
          <a:prstGeom prst="rect">
            <a:avLst/>
          </a:prstGeom>
        </p:spPr>
      </p:pic>
      <p:graphicFrame>
        <p:nvGraphicFramePr>
          <p:cNvPr id="3" name="表 2">
            <a:extLst>
              <a:ext uri="{FF2B5EF4-FFF2-40B4-BE49-F238E27FC236}">
                <a16:creationId xmlns:a16="http://schemas.microsoft.com/office/drawing/2014/main" id="{9467B135-E980-0E67-B5C5-959A92DF60A7}"/>
              </a:ext>
            </a:extLst>
          </p:cNvPr>
          <p:cNvGraphicFramePr>
            <a:graphicFrameLocks noGrp="1"/>
          </p:cNvGraphicFramePr>
          <p:nvPr>
            <p:extLst>
              <p:ext uri="{D42A27DB-BD31-4B8C-83A1-F6EECF244321}">
                <p14:modId xmlns:p14="http://schemas.microsoft.com/office/powerpoint/2010/main" val="77150457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8/9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914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の写真のコラージュ&#10;&#10;中程度の精度で自動的に生成された説明">
            <a:extLst>
              <a:ext uri="{FF2B5EF4-FFF2-40B4-BE49-F238E27FC236}">
                <a16:creationId xmlns:a16="http://schemas.microsoft.com/office/drawing/2014/main" id="{478FE86C-F418-031D-4096-E7C6FECA631E}"/>
              </a:ext>
            </a:extLst>
          </p:cNvPr>
          <p:cNvPicPr>
            <a:picLocks noChangeAspect="1"/>
          </p:cNvPicPr>
          <p:nvPr/>
        </p:nvPicPr>
        <p:blipFill rotWithShape="1">
          <a:blip r:embed="rId3">
            <a:extLst>
              <a:ext uri="{28A0092B-C50C-407E-A947-70E740481C1C}">
                <a14:useLocalDpi xmlns:a14="http://schemas.microsoft.com/office/drawing/2010/main" val="0"/>
              </a:ext>
            </a:extLst>
          </a:blip>
          <a:srcRect t="63869"/>
          <a:stretch/>
        </p:blipFill>
        <p:spPr>
          <a:xfrm>
            <a:off x="972000" y="1562100"/>
            <a:ext cx="7200000" cy="3679739"/>
          </a:xfrm>
          <a:prstGeom prst="rect">
            <a:avLst/>
          </a:prstGeom>
        </p:spPr>
      </p:pic>
      <p:graphicFrame>
        <p:nvGraphicFramePr>
          <p:cNvPr id="4" name="表 3">
            <a:extLst>
              <a:ext uri="{FF2B5EF4-FFF2-40B4-BE49-F238E27FC236}">
                <a16:creationId xmlns:a16="http://schemas.microsoft.com/office/drawing/2014/main" id="{ED87BED7-F2B6-1405-8C3D-56179DAE8AA9}"/>
              </a:ext>
            </a:extLst>
          </p:cNvPr>
          <p:cNvGraphicFramePr>
            <a:graphicFrameLocks noGrp="1"/>
          </p:cNvGraphicFramePr>
          <p:nvPr>
            <p:extLst>
              <p:ext uri="{D42A27DB-BD31-4B8C-83A1-F6EECF244321}">
                <p14:modId xmlns:p14="http://schemas.microsoft.com/office/powerpoint/2010/main" val="1408798477"/>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9/9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516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46CF99EE-FA38-8618-9B01-F4D6E960EA63}"/>
              </a:ext>
            </a:extLst>
          </p:cNvPr>
          <p:cNvSpPr/>
          <p:nvPr/>
        </p:nvSpPr>
        <p:spPr>
          <a:xfrm>
            <a:off x="323850" y="2324304"/>
            <a:ext cx="8496300" cy="3672000"/>
          </a:xfrm>
          <a:prstGeom prst="roundRect">
            <a:avLst>
              <a:gd name="adj" fmla="val 4489"/>
            </a:avLst>
          </a:prstGeom>
          <a:solidFill>
            <a:schemeClr val="bg1"/>
          </a:solidFill>
          <a:ln w="19050">
            <a:solidFill>
              <a:srgbClr val="155CA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55CAF"/>
              </a:solidFill>
            </a:endParaRPr>
          </a:p>
        </p:txBody>
      </p:sp>
      <p:grpSp>
        <p:nvGrpSpPr>
          <p:cNvPr id="15" name="グループ化 14">
            <a:extLst>
              <a:ext uri="{FF2B5EF4-FFF2-40B4-BE49-F238E27FC236}">
                <a16:creationId xmlns:a16="http://schemas.microsoft.com/office/drawing/2014/main" id="{A33A85E7-6EEB-5D4B-6DA9-A7AD690A557E}"/>
              </a:ext>
            </a:extLst>
          </p:cNvPr>
          <p:cNvGrpSpPr/>
          <p:nvPr/>
        </p:nvGrpSpPr>
        <p:grpSpPr>
          <a:xfrm>
            <a:off x="3672000" y="640406"/>
            <a:ext cx="1800000" cy="510832"/>
            <a:chOff x="3609000" y="753420"/>
            <a:chExt cx="1800000" cy="510832"/>
          </a:xfrm>
        </p:grpSpPr>
        <p:grpSp>
          <p:nvGrpSpPr>
            <p:cNvPr id="3" name="グループ化 2">
              <a:extLst>
                <a:ext uri="{FF2B5EF4-FFF2-40B4-BE49-F238E27FC236}">
                  <a16:creationId xmlns:a16="http://schemas.microsoft.com/office/drawing/2014/main" id="{A6EB97BE-151A-7570-5092-4DEA2F5AA2DF}"/>
                </a:ext>
              </a:extLst>
            </p:cNvPr>
            <p:cNvGrpSpPr/>
            <p:nvPr/>
          </p:nvGrpSpPr>
          <p:grpSpPr>
            <a:xfrm>
              <a:off x="3609000" y="1120252"/>
              <a:ext cx="1800000" cy="144000"/>
              <a:chOff x="1308006" y="8177730"/>
              <a:chExt cx="4359368" cy="345540"/>
            </a:xfrm>
          </p:grpSpPr>
          <p:sp>
            <p:nvSpPr>
              <p:cNvPr id="4" name="フリーフォーム: 図形 3">
                <a:extLst>
                  <a:ext uri="{FF2B5EF4-FFF2-40B4-BE49-F238E27FC236}">
                    <a16:creationId xmlns:a16="http://schemas.microsoft.com/office/drawing/2014/main" id="{DA8F4816-55B4-09BF-7CA5-71869EFA9F39}"/>
                  </a:ext>
                </a:extLst>
              </p:cNvPr>
              <p:cNvSpPr/>
              <p:nvPr/>
            </p:nvSpPr>
            <p:spPr>
              <a:xfrm>
                <a:off x="2964850" y="8177730"/>
                <a:ext cx="1045680" cy="345540"/>
              </a:xfrm>
              <a:custGeom>
                <a:avLst/>
                <a:gdLst>
                  <a:gd name="connsiteX0" fmla="*/ -224 w 5676900"/>
                  <a:gd name="connsiteY0" fmla="*/ -237 h 2047875"/>
                  <a:gd name="connsiteX1" fmla="*/ 1419001 w 5676900"/>
                  <a:gd name="connsiteY1" fmla="*/ -237 h 2047875"/>
                  <a:gd name="connsiteX2" fmla="*/ 2838226 w 5676900"/>
                  <a:gd name="connsiteY2" fmla="*/ 2047638 h 2047875"/>
                  <a:gd name="connsiteX3" fmla="*/ 4257451 w 5676900"/>
                  <a:gd name="connsiteY3" fmla="*/ -237 h 2047875"/>
                  <a:gd name="connsiteX4" fmla="*/ 5676676 w 5676900"/>
                  <a:gd name="connsiteY4" fmla="*/ -237 h 204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6900" h="2047875">
                    <a:moveTo>
                      <a:pt x="-224" y="-237"/>
                    </a:moveTo>
                    <a:lnTo>
                      <a:pt x="1419001" y="-237"/>
                    </a:lnTo>
                    <a:lnTo>
                      <a:pt x="2838226" y="2047638"/>
                    </a:lnTo>
                    <a:lnTo>
                      <a:pt x="4257451" y="-237"/>
                    </a:lnTo>
                    <a:lnTo>
                      <a:pt x="5676676" y="-237"/>
                    </a:lnTo>
                  </a:path>
                </a:pathLst>
              </a:custGeom>
              <a:noFill/>
              <a:ln w="28575" cap="rnd">
                <a:solidFill>
                  <a:srgbClr val="155CAF"/>
                </a:solidFill>
                <a:prstDash val="solid"/>
                <a:round/>
              </a:ln>
            </p:spPr>
            <p:txBody>
              <a:bodyPr rtlCol="0" anchor="ctr"/>
              <a:lstStyle/>
              <a:p>
                <a:endParaRPr lang="ja-JP" altLang="en-US">
                  <a:solidFill>
                    <a:srgbClr val="00B0F0"/>
                  </a:solidFill>
                </a:endParaRPr>
              </a:p>
            </p:txBody>
          </p:sp>
          <p:cxnSp>
            <p:nvCxnSpPr>
              <p:cNvPr id="6" name="直線コネクタ 5">
                <a:extLst>
                  <a:ext uri="{FF2B5EF4-FFF2-40B4-BE49-F238E27FC236}">
                    <a16:creationId xmlns:a16="http://schemas.microsoft.com/office/drawing/2014/main" id="{00F08C7B-CDBB-FBDE-AF2B-B1F4EF886207}"/>
                  </a:ext>
                </a:extLst>
              </p:cNvPr>
              <p:cNvCxnSpPr>
                <a:cxnSpLocks/>
              </p:cNvCxnSpPr>
              <p:nvPr/>
            </p:nvCxnSpPr>
            <p:spPr>
              <a:xfrm>
                <a:off x="1308006" y="8177730"/>
                <a:ext cx="1655659" cy="0"/>
              </a:xfrm>
              <a:prstGeom prst="line">
                <a:avLst/>
              </a:prstGeom>
              <a:ln w="28575" cap="rnd">
                <a:solidFill>
                  <a:srgbClr val="155CAF"/>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6169E4F-BE91-3E15-38EF-82DD9FF54FFD}"/>
                  </a:ext>
                </a:extLst>
              </p:cNvPr>
              <p:cNvCxnSpPr/>
              <p:nvPr/>
            </p:nvCxnSpPr>
            <p:spPr>
              <a:xfrm>
                <a:off x="4011715" y="8177730"/>
                <a:ext cx="1655659" cy="0"/>
              </a:xfrm>
              <a:prstGeom prst="line">
                <a:avLst/>
              </a:prstGeom>
              <a:ln w="28575">
                <a:solidFill>
                  <a:srgbClr val="155CAF"/>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BB81A0DE-6961-79DD-F260-2B11F2E372CF}"/>
                </a:ext>
              </a:extLst>
            </p:cNvPr>
            <p:cNvCxnSpPr>
              <a:cxnSpLocks/>
            </p:cNvCxnSpPr>
            <p:nvPr/>
          </p:nvCxnSpPr>
          <p:spPr>
            <a:xfrm>
              <a:off x="3609000" y="753420"/>
              <a:ext cx="1800000" cy="0"/>
            </a:xfrm>
            <a:prstGeom prst="line">
              <a:avLst/>
            </a:prstGeom>
            <a:ln w="28575" cap="rnd">
              <a:solidFill>
                <a:srgbClr val="155CAF"/>
              </a:solidFill>
              <a:roun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7A1038E-E413-E868-9FCB-7A5F26B8C874}"/>
                </a:ext>
              </a:extLst>
            </p:cNvPr>
            <p:cNvSpPr txBox="1"/>
            <p:nvPr/>
          </p:nvSpPr>
          <p:spPr>
            <a:xfrm>
              <a:off x="3609000" y="773968"/>
              <a:ext cx="1800000" cy="300522"/>
            </a:xfrm>
            <a:prstGeom prst="rect">
              <a:avLst/>
            </a:prstGeom>
            <a:noFill/>
          </p:spPr>
          <p:txBody>
            <a:bodyPr wrap="square" lIns="0" tIns="36000" rIns="0" bIns="36000" rtlCol="0">
              <a:spAutoFit/>
            </a:bodyPr>
            <a:lstStyle/>
            <a:p>
              <a:pPr algn="ctr">
                <a:lnSpc>
                  <a:spcPts val="2100"/>
                </a:lnSpc>
              </a:pPr>
              <a:r>
                <a:rPr lang="ja-JP" altLang="en-US" sz="1400" b="1" dirty="0">
                  <a:solidFill>
                    <a:srgbClr val="155CAF"/>
                  </a:solidFill>
                  <a:latin typeface="BIZ UDPゴシック" panose="020B0400000000000000" pitchFamily="50" charset="-128"/>
                  <a:ea typeface="BIZ UDPゴシック" panose="020B0400000000000000" pitchFamily="50" charset="-128"/>
                </a:rPr>
                <a:t>振り返り問題</a:t>
              </a:r>
              <a:endParaRPr kumimoji="1" lang="ja-JP" altLang="en-US" sz="1400" b="1" dirty="0">
                <a:solidFill>
                  <a:srgbClr val="155CAF"/>
                </a:solidFill>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E67AB6A4-9E2D-53C5-6B89-4CE1528C967F}"/>
              </a:ext>
            </a:extLst>
          </p:cNvPr>
          <p:cNvGrpSpPr/>
          <p:nvPr/>
        </p:nvGrpSpPr>
        <p:grpSpPr>
          <a:xfrm>
            <a:off x="375069" y="1286059"/>
            <a:ext cx="7340182" cy="782898"/>
            <a:chOff x="375069" y="1286059"/>
            <a:chExt cx="7340182" cy="782898"/>
          </a:xfrm>
        </p:grpSpPr>
        <p:grpSp>
          <p:nvGrpSpPr>
            <p:cNvPr id="2" name="グループ化 1">
              <a:extLst>
                <a:ext uri="{FF2B5EF4-FFF2-40B4-BE49-F238E27FC236}">
                  <a16:creationId xmlns:a16="http://schemas.microsoft.com/office/drawing/2014/main" id="{74BBB8D7-B96F-A13B-29A5-214CF3391F56}"/>
                </a:ext>
              </a:extLst>
            </p:cNvPr>
            <p:cNvGrpSpPr/>
            <p:nvPr/>
          </p:nvGrpSpPr>
          <p:grpSpPr>
            <a:xfrm>
              <a:off x="375069" y="1317508"/>
              <a:ext cx="720000" cy="720000"/>
              <a:chOff x="375069" y="1317508"/>
              <a:chExt cx="720000" cy="720000"/>
            </a:xfrm>
          </p:grpSpPr>
          <p:sp>
            <p:nvSpPr>
              <p:cNvPr id="35" name="四角形: 角を丸くする 34">
                <a:extLst>
                  <a:ext uri="{FF2B5EF4-FFF2-40B4-BE49-F238E27FC236}">
                    <a16:creationId xmlns:a16="http://schemas.microsoft.com/office/drawing/2014/main" id="{EDF375CD-FA17-9BB1-5249-7ED62C4499F5}"/>
                  </a:ext>
                </a:extLst>
              </p:cNvPr>
              <p:cNvSpPr/>
              <p:nvPr/>
            </p:nvSpPr>
            <p:spPr>
              <a:xfrm>
                <a:off x="375069" y="1317508"/>
                <a:ext cx="720000" cy="720000"/>
              </a:xfrm>
              <a:prstGeom prst="roundRect">
                <a:avLst/>
              </a:prstGeom>
              <a:solidFill>
                <a:schemeClr val="bg1">
                  <a:lumMod val="95000"/>
                </a:schemeClr>
              </a:solidFill>
              <a:ln w="571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4D8570F-FFF5-FED9-600B-283A71965C9D}"/>
                  </a:ext>
                </a:extLst>
              </p:cNvPr>
              <p:cNvSpPr txBox="1"/>
              <p:nvPr/>
            </p:nvSpPr>
            <p:spPr>
              <a:xfrm>
                <a:off x="467941" y="1329890"/>
                <a:ext cx="534256" cy="618503"/>
              </a:xfrm>
              <a:prstGeom prst="rect">
                <a:avLst/>
              </a:prstGeom>
              <a:noFill/>
            </p:spPr>
            <p:txBody>
              <a:bodyPr wrap="square" lIns="0" tIns="0" rIns="0" bIns="0" rtlCol="0">
                <a:spAutoFit/>
              </a:bodyPr>
              <a:lstStyle/>
              <a:p>
                <a:pPr algn="ctr">
                  <a:lnSpc>
                    <a:spcPts val="5700"/>
                  </a:lnSpc>
                </a:pPr>
                <a:r>
                  <a:rPr kumimoji="1" lang="ja-JP" altLang="en-US" sz="3800" b="1" dirty="0">
                    <a:solidFill>
                      <a:srgbClr val="FF6600"/>
                    </a:solidFill>
                    <a:latin typeface="BIZ UDPゴシック" panose="020B0400000000000000" pitchFamily="50" charset="-128"/>
                    <a:ea typeface="BIZ UDPゴシック" panose="020B0400000000000000" pitchFamily="50" charset="-128"/>
                  </a:rPr>
                  <a:t>問</a:t>
                </a:r>
              </a:p>
            </p:txBody>
          </p:sp>
        </p:grpSp>
        <p:sp>
          <p:nvSpPr>
            <p:cNvPr id="25" name="テキスト ボックス 24">
              <a:extLst>
                <a:ext uri="{FF2B5EF4-FFF2-40B4-BE49-F238E27FC236}">
                  <a16:creationId xmlns:a16="http://schemas.microsoft.com/office/drawing/2014/main" id="{5FFBBA4D-2976-AE70-1ECC-61F136C2C455}"/>
                </a:ext>
              </a:extLst>
            </p:cNvPr>
            <p:cNvSpPr txBox="1"/>
            <p:nvPr/>
          </p:nvSpPr>
          <p:spPr>
            <a:xfrm>
              <a:off x="1464183" y="1286059"/>
              <a:ext cx="6251068" cy="782898"/>
            </a:xfrm>
            <a:prstGeom prst="rect">
              <a:avLst/>
            </a:prstGeom>
            <a:noFill/>
          </p:spPr>
          <p:txBody>
            <a:bodyPr wrap="square" lIns="36000" tIns="36000" rIns="36000" bIns="36000" anchor="t" anchorCtr="0">
              <a:spAutoFit/>
            </a:bodyPr>
            <a:lstStyle/>
            <a:p>
              <a:pPr>
                <a:lnSpc>
                  <a:spcPts val="3000"/>
                </a:lnSpc>
              </a:pPr>
              <a:r>
                <a:rPr lang="ja-JP" altLang="en-US" sz="2000" b="1" dirty="0">
                  <a:latin typeface="BIZ UDPゴシック" panose="020B0400000000000000" pitchFamily="50" charset="-128"/>
                  <a:ea typeface="BIZ UDPゴシック" panose="020B0400000000000000" pitchFamily="50" charset="-128"/>
                </a:rPr>
                <a:t>クリニックのカウンセラーから案内されたセリフのうち</a:t>
              </a:r>
            </a:p>
            <a:p>
              <a:pPr>
                <a:lnSpc>
                  <a:spcPts val="3000"/>
                </a:lnSpc>
              </a:pPr>
              <a:r>
                <a:rPr lang="ja-JP" altLang="en-US" sz="2000" b="1" dirty="0">
                  <a:latin typeface="BIZ UDPゴシック" panose="020B0400000000000000" pitchFamily="50" charset="-128"/>
                  <a:ea typeface="BIZ UDPゴシック" panose="020B0400000000000000" pitchFamily="50" charset="-128"/>
                </a:rPr>
                <a:t>注意すべきワードは？</a:t>
              </a:r>
            </a:p>
          </p:txBody>
        </p:sp>
      </p:grpSp>
      <p:graphicFrame>
        <p:nvGraphicFramePr>
          <p:cNvPr id="26" name="表 25">
            <a:extLst>
              <a:ext uri="{FF2B5EF4-FFF2-40B4-BE49-F238E27FC236}">
                <a16:creationId xmlns:a16="http://schemas.microsoft.com/office/drawing/2014/main" id="{2DCE7A32-6B17-2020-68A6-6ED41E0667D5}"/>
              </a:ext>
            </a:extLst>
          </p:cNvPr>
          <p:cNvGraphicFramePr>
            <a:graphicFrameLocks noGrp="1"/>
          </p:cNvGraphicFramePr>
          <p:nvPr>
            <p:extLst>
              <p:ext uri="{D42A27DB-BD31-4B8C-83A1-F6EECF244321}">
                <p14:modId xmlns:p14="http://schemas.microsoft.com/office/powerpoint/2010/main" val="3232061115"/>
              </p:ext>
            </p:extLst>
          </p:nvPr>
        </p:nvGraphicFramePr>
        <p:xfrm>
          <a:off x="702000" y="2400534"/>
          <a:ext cx="7740000" cy="3456000"/>
        </p:xfrm>
        <a:graphic>
          <a:graphicData uri="http://schemas.openxmlformats.org/drawingml/2006/table">
            <a:tbl>
              <a:tblPr firstRow="1" bandRow="1"/>
              <a:tblGrid>
                <a:gridCol w="540000">
                  <a:extLst>
                    <a:ext uri="{9D8B030D-6E8A-4147-A177-3AD203B41FA5}">
                      <a16:colId xmlns:a16="http://schemas.microsoft.com/office/drawing/2014/main" val="20000"/>
                    </a:ext>
                  </a:extLst>
                </a:gridCol>
                <a:gridCol w="7200000">
                  <a:extLst>
                    <a:ext uri="{9D8B030D-6E8A-4147-A177-3AD203B41FA5}">
                      <a16:colId xmlns:a16="http://schemas.microsoft.com/office/drawing/2014/main" val="20001"/>
                    </a:ext>
                  </a:extLst>
                </a:gridCol>
              </a:tblGrid>
              <a:tr h="864000">
                <a:tc>
                  <a:txBody>
                    <a:bodyPr/>
                    <a:lstStyle/>
                    <a:p>
                      <a:pPr algn="ctr">
                        <a:lnSpc>
                          <a:spcPts val="3000"/>
                        </a:lnSpc>
                      </a:pPr>
                      <a:r>
                        <a:rPr kumimoji="1" lang="ja-JP" altLang="en-US" sz="2400" b="1" dirty="0">
                          <a:solidFill>
                            <a:srgbClr val="FF6600"/>
                          </a:solidFill>
                          <a:latin typeface="ＭＳ Ｐゴシック" panose="020B0600070205080204" pitchFamily="50" charset="-128"/>
                          <a:ea typeface="ＭＳ Ｐゴシック" panose="020B0600070205080204" pitchFamily="50" charset="-128"/>
                        </a:rPr>
                        <a: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サンプルのビフォーアフター画像を見せながら</a:t>
                      </a:r>
                      <a:endParaRPr kumimoji="1" lang="en-US" altLang="ja-JP"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「こんな感じですぐに効果が出ると思います」</a:t>
                      </a:r>
                    </a:p>
                  </a:txBody>
                  <a:tcPr marL="108000" marR="36000" marT="36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4000">
                <a:tc>
                  <a:txBody>
                    <a:bodyPr/>
                    <a:lstStyle/>
                    <a:p>
                      <a:pPr algn="ctr">
                        <a:lnSpc>
                          <a:spcPts val="3000"/>
                        </a:lnSpc>
                      </a:pPr>
                      <a:r>
                        <a:rPr kumimoji="1" lang="ja-JP" altLang="en-US" sz="2400" b="1" dirty="0">
                          <a:solidFill>
                            <a:srgbClr val="FF6600"/>
                          </a:solidFill>
                          <a:latin typeface="ＭＳ Ｐゴシック" panose="020B0600070205080204" pitchFamily="50" charset="-128"/>
                          <a:ea typeface="ＭＳ Ｐゴシック" panose="020B0600070205080204" pitchFamily="50" charset="-128"/>
                        </a:rPr>
                        <a: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「ここに来る子は大体みんなローンで施術しているから安心</a:t>
                      </a:r>
                      <a:br>
                        <a:rPr kumimoji="1" lang="en-US" altLang="ja-JP"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してください」</a:t>
                      </a:r>
                    </a:p>
                  </a:txBody>
                  <a:tcPr marL="108000" marR="0" marT="36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98894"/>
                  </a:ext>
                </a:extLst>
              </a:tr>
              <a:tr h="864000">
                <a:tc>
                  <a:txBody>
                    <a:bodyPr/>
                    <a:lstStyle/>
                    <a:p>
                      <a:pPr algn="ctr">
                        <a:lnSpc>
                          <a:spcPts val="3000"/>
                        </a:lnSpc>
                      </a:pPr>
                      <a:r>
                        <a:rPr kumimoji="1" lang="ja-JP" altLang="en-US" sz="2400" b="1" dirty="0">
                          <a:solidFill>
                            <a:srgbClr val="FF6600"/>
                          </a:solidFill>
                          <a:latin typeface="ＭＳ Ｐゴシック" panose="020B0600070205080204" pitchFamily="50" charset="-128"/>
                          <a:ea typeface="ＭＳ Ｐゴシック" panose="020B0600070205080204" pitchFamily="50" charset="-128"/>
                        </a:rPr>
                        <a: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「当クリニックで施術を受けた方は全員が来てよかった！って言ってますし」</a:t>
                      </a:r>
                    </a:p>
                  </a:txBody>
                  <a:tcPr marL="108000" marR="36000" marT="36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647918"/>
                  </a:ext>
                </a:extLst>
              </a:tr>
              <a:tr h="864000">
                <a:tc>
                  <a:txBody>
                    <a:bodyPr/>
                    <a:lstStyle/>
                    <a:p>
                      <a:pPr algn="ctr">
                        <a:lnSpc>
                          <a:spcPts val="3000"/>
                        </a:lnSpc>
                      </a:pPr>
                      <a:r>
                        <a:rPr kumimoji="1" lang="ja-JP" altLang="en-US" sz="2400" b="1" dirty="0">
                          <a:solidFill>
                            <a:srgbClr val="FF6600"/>
                          </a:solidFill>
                          <a:latin typeface="ＭＳ Ｐゴシック" panose="020B0600070205080204" pitchFamily="50" charset="-128"/>
                          <a:ea typeface="ＭＳ Ｐゴシック" panose="020B0600070205080204" pitchFamily="50" charset="-128"/>
                        </a:rPr>
                        <a: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「今日申し込めば</a:t>
                      </a:r>
                      <a:r>
                        <a:rPr kumimoji="1" lang="en-US" altLang="ja-JP"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30</a:t>
                      </a: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万になるので大丈夫ですよ！」</a:t>
                      </a:r>
                      <a:endParaRPr kumimoji="1" lang="en-US" altLang="ja-JP"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just">
                        <a:lnSpc>
                          <a:spcPts val="3000"/>
                        </a:lnSpc>
                      </a:pP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「後日の契約になるとキャンペーン価格は適用されませんよ」</a:t>
                      </a:r>
                    </a:p>
                  </a:txBody>
                  <a:tcPr marL="108000" marR="36000" marT="36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155CAF"/>
                      </a:solidFill>
                      <a:prstDash val="solid"/>
                      <a:round/>
                      <a:headEnd type="none" w="med" len="med"/>
                      <a:tailEnd type="none" w="med" len="med"/>
                    </a:lnT>
                    <a:lnB w="19050" cap="flat" cmpd="sng" algn="ctr">
                      <a:solidFill>
                        <a:srgbClr val="155CA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2160671"/>
                  </a:ext>
                </a:extLst>
              </a:tr>
            </a:tbl>
          </a:graphicData>
        </a:graphic>
      </p:graphicFrame>
      <p:sp>
        <p:nvSpPr>
          <p:cNvPr id="39" name="テキスト ボックス 38">
            <a:extLst>
              <a:ext uri="{FF2B5EF4-FFF2-40B4-BE49-F238E27FC236}">
                <a16:creationId xmlns:a16="http://schemas.microsoft.com/office/drawing/2014/main" id="{5B372DE0-D9AD-159B-99D2-E7B1D55BED20}"/>
              </a:ext>
            </a:extLst>
          </p:cNvPr>
          <p:cNvSpPr txBox="1"/>
          <p:nvPr/>
        </p:nvSpPr>
        <p:spPr>
          <a:xfrm>
            <a:off x="305408" y="5995807"/>
            <a:ext cx="8533184" cy="403628"/>
          </a:xfrm>
          <a:prstGeom prst="rect">
            <a:avLst/>
          </a:prstGeom>
          <a:noFill/>
        </p:spPr>
        <p:txBody>
          <a:bodyPr wrap="square" lIns="36000" tIns="36000" rIns="36000" bIns="36000" anchor="t" anchorCtr="0">
            <a:spAutoFit/>
          </a:bodyPr>
          <a:lstStyle/>
          <a:p>
            <a:pPr algn="ctr">
              <a:lnSpc>
                <a:spcPts val="3000"/>
              </a:lnSpc>
            </a:pPr>
            <a:r>
              <a:rPr lang="ja-JP" altLang="en-US" sz="2000" b="1" dirty="0">
                <a:solidFill>
                  <a:srgbClr val="FF6600"/>
                </a:solidFill>
                <a:latin typeface="ＭＳ Ｐゴシック" panose="020B0600070205080204" pitchFamily="50" charset="-128"/>
                <a:ea typeface="ＭＳ Ｐゴシック" panose="020B0600070205080204" pitchFamily="50" charset="-128"/>
              </a:rPr>
              <a:t>Ⓐ～Ⓓ</a:t>
            </a:r>
            <a:r>
              <a:rPr lang="ja-JP" altLang="en-US" sz="2000" b="1" dirty="0">
                <a:solidFill>
                  <a:srgbClr val="FF6600"/>
                </a:solidFill>
                <a:latin typeface="BIZ UDPゴシック" panose="020B0400000000000000" pitchFamily="50" charset="-128"/>
                <a:ea typeface="BIZ UDPゴシック" panose="020B0400000000000000" pitchFamily="50" charset="-128"/>
              </a:rPr>
              <a:t>のうち、当てはまると思う記号を選択してみよう！</a:t>
            </a:r>
            <a:endParaRPr lang="en-US" altLang="ja-JP" sz="2000" b="1" dirty="0">
              <a:solidFill>
                <a:srgbClr val="FF6600"/>
              </a:solidFill>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BEED5C2B-8C95-B801-DD57-DCC0DDEC95E4}"/>
              </a:ext>
            </a:extLst>
          </p:cNvPr>
          <p:cNvGraphicFramePr>
            <a:graphicFrameLocks noGrp="1"/>
          </p:cNvGraphicFramePr>
          <p:nvPr>
            <p:extLst>
              <p:ext uri="{D42A27DB-BD31-4B8C-83A1-F6EECF244321}">
                <p14:modId xmlns:p14="http://schemas.microsoft.com/office/powerpoint/2010/main" val="365810987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問▕　クリニックのカウンセラーから案内されたセリフのうち注意すべきワードは？</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3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a:extLst>
              <a:ext uri="{FF2B5EF4-FFF2-40B4-BE49-F238E27FC236}">
                <a16:creationId xmlns:a16="http://schemas.microsoft.com/office/drawing/2014/main" id="{19AB650F-37C9-8C08-8703-8120A4B57E1C}"/>
              </a:ext>
            </a:extLst>
          </p:cNvPr>
          <p:cNvSpPr/>
          <p:nvPr/>
        </p:nvSpPr>
        <p:spPr>
          <a:xfrm>
            <a:off x="305408" y="2367663"/>
            <a:ext cx="8676000" cy="3888000"/>
          </a:xfrm>
          <a:prstGeom prst="rect">
            <a:avLst/>
          </a:prstGeom>
          <a:solidFill>
            <a:srgbClr val="7CBCFF">
              <a:alpha val="49804"/>
            </a:srgbClr>
          </a:solidFill>
          <a:ln w="12700">
            <a:miter lim="400000"/>
          </a:ln>
        </p:spPr>
        <p:txBody>
          <a:bodyPr lIns="45718" tIns="45718" rIns="45718" bIns="45718" anchor="ctr"/>
          <a:lstStyle/>
          <a:p>
            <a:pPr>
              <a:defRPr>
                <a:latin typeface="+mn-lt"/>
                <a:ea typeface="+mn-ea"/>
                <a:cs typeface="+mn-cs"/>
                <a:sym typeface="BIZ UDPGothic"/>
              </a:defRPr>
            </a:pPr>
            <a:endParaRPr/>
          </a:p>
        </p:txBody>
      </p:sp>
      <p:sp>
        <p:nvSpPr>
          <p:cNvPr id="5" name="1年間預けて…">
            <a:extLst>
              <a:ext uri="{FF2B5EF4-FFF2-40B4-BE49-F238E27FC236}">
                <a16:creationId xmlns:a16="http://schemas.microsoft.com/office/drawing/2014/main" id="{E215708E-6B8B-1AD4-26F8-004D89603B56}"/>
              </a:ext>
            </a:extLst>
          </p:cNvPr>
          <p:cNvSpPr txBox="1"/>
          <p:nvPr/>
        </p:nvSpPr>
        <p:spPr>
          <a:xfrm>
            <a:off x="467941" y="2500507"/>
            <a:ext cx="8370651" cy="3672000"/>
          </a:xfrm>
          <a:prstGeom prst="roundRect">
            <a:avLst>
              <a:gd name="adj" fmla="val 3604"/>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000" tIns="108000" rIns="108000" bIns="144000" numCol="1" anchor="t">
            <a:spAutoFit/>
          </a:bodyPr>
          <a:lstStyle/>
          <a:p>
            <a:pPr algn="just">
              <a:lnSpc>
                <a:spcPts val="3000"/>
              </a:lnSpc>
              <a:defRPr sz="2400">
                <a:latin typeface="+mn-lt"/>
                <a:ea typeface="+mn-ea"/>
                <a:cs typeface="+mn-cs"/>
                <a:sym typeface="BIZ UDPGothic"/>
              </a:defRPr>
            </a:pPr>
            <a:r>
              <a:rPr lang="ja-JP" altLang="en-US" sz="2000" b="1" dirty="0">
                <a:latin typeface="BIZ UDPゴシック" panose="020B0400000000000000" pitchFamily="50" charset="-128"/>
                <a:ea typeface="BIZ UDPゴシック" panose="020B0400000000000000" pitchFamily="50" charset="-128"/>
              </a:rPr>
              <a:t>「マジで痩せる！」などのインフルエンサーの投稿や広告などに誘われ、</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クリニックのサイトにアクセス。「カウンセリングだけなら無料」だと思って申し込んだが、高額なコースに勧誘され、その場で契約・施術してしまうといった事例のような美容医療サービスに関するトラブルが増加しています。</a:t>
            </a:r>
            <a:r>
              <a:rPr lang="ja-JP" altLang="en-US" sz="2000" b="1" dirty="0">
                <a:solidFill>
                  <a:srgbClr val="FF6600"/>
                </a:solidFill>
                <a:latin typeface="BIZ UDPゴシック" panose="020B0400000000000000" pitchFamily="50" charset="-128"/>
                <a:ea typeface="BIZ UDPゴシック" panose="020B0400000000000000" pitchFamily="50" charset="-128"/>
              </a:rPr>
              <a:t>やけどや傷など身体に危害が及ぶトラブルもあるため、申し込む前に十分な注意が必要</a:t>
            </a:r>
            <a:r>
              <a:rPr lang="ja-JP" altLang="en-US" sz="2000" b="1" dirty="0">
                <a:latin typeface="BIZ UDPゴシック" panose="020B0400000000000000" pitchFamily="50" charset="-128"/>
                <a:ea typeface="BIZ UDPゴシック" panose="020B0400000000000000" pitchFamily="50" charset="-128"/>
              </a:rPr>
              <a:t>です。</a:t>
            </a:r>
          </a:p>
          <a:p>
            <a:pPr algn="just">
              <a:lnSpc>
                <a:spcPts val="3000"/>
              </a:lnSpc>
              <a:defRPr sz="2400">
                <a:latin typeface="+mn-lt"/>
                <a:ea typeface="+mn-ea"/>
                <a:cs typeface="+mn-cs"/>
                <a:sym typeface="BIZ UDPGothic"/>
              </a:defRPr>
            </a:pPr>
            <a:r>
              <a:rPr lang="ja-JP" altLang="en-US" sz="2000" b="1" dirty="0">
                <a:latin typeface="BIZ UDPゴシック" panose="020B0400000000000000" pitchFamily="50" charset="-128"/>
                <a:ea typeface="BIZ UDPゴシック" panose="020B0400000000000000" pitchFamily="50" charset="-128"/>
              </a:rPr>
              <a:t>美容医療サービスのトラブルには、</a:t>
            </a:r>
            <a:r>
              <a:rPr lang="ja-JP" altLang="en-US" sz="2000" b="1" dirty="0">
                <a:solidFill>
                  <a:srgbClr val="FF6600"/>
                </a:solidFill>
                <a:latin typeface="BIZ UDPゴシック" panose="020B0400000000000000" pitchFamily="50" charset="-128"/>
                <a:ea typeface="BIZ UDPゴシック" panose="020B0400000000000000" pitchFamily="50" charset="-128"/>
              </a:rPr>
              <a:t>広告による誘導の問題、クリニックでカウンセラーなどから受ける案内・説明に関する問題</a:t>
            </a:r>
            <a:r>
              <a:rPr lang="ja-JP" altLang="en-US" sz="2000" b="1" dirty="0">
                <a:latin typeface="BIZ UDPゴシック" panose="020B0400000000000000" pitchFamily="50" charset="-128"/>
                <a:ea typeface="BIZ UDPゴシック" panose="020B0400000000000000" pitchFamily="50" charset="-128"/>
              </a:rPr>
              <a:t>などがあります。</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どのようなトラブルがあるのか、詳しく見ていきましょう。</a:t>
            </a:r>
          </a:p>
        </p:txBody>
      </p:sp>
      <p:grpSp>
        <p:nvGrpSpPr>
          <p:cNvPr id="15" name="グループ化 14">
            <a:extLst>
              <a:ext uri="{FF2B5EF4-FFF2-40B4-BE49-F238E27FC236}">
                <a16:creationId xmlns:a16="http://schemas.microsoft.com/office/drawing/2014/main" id="{A33A85E7-6EEB-5D4B-6DA9-A7AD690A557E}"/>
              </a:ext>
            </a:extLst>
          </p:cNvPr>
          <p:cNvGrpSpPr/>
          <p:nvPr/>
        </p:nvGrpSpPr>
        <p:grpSpPr>
          <a:xfrm>
            <a:off x="3672000" y="640406"/>
            <a:ext cx="1800000" cy="510832"/>
            <a:chOff x="3609000" y="753420"/>
            <a:chExt cx="1800000" cy="510832"/>
          </a:xfrm>
        </p:grpSpPr>
        <p:grpSp>
          <p:nvGrpSpPr>
            <p:cNvPr id="3" name="グループ化 2">
              <a:extLst>
                <a:ext uri="{FF2B5EF4-FFF2-40B4-BE49-F238E27FC236}">
                  <a16:creationId xmlns:a16="http://schemas.microsoft.com/office/drawing/2014/main" id="{A6EB97BE-151A-7570-5092-4DEA2F5AA2DF}"/>
                </a:ext>
              </a:extLst>
            </p:cNvPr>
            <p:cNvGrpSpPr/>
            <p:nvPr/>
          </p:nvGrpSpPr>
          <p:grpSpPr>
            <a:xfrm>
              <a:off x="3609000" y="1120252"/>
              <a:ext cx="1800000" cy="144000"/>
              <a:chOff x="1308006" y="8177730"/>
              <a:chExt cx="4359368" cy="345540"/>
            </a:xfrm>
          </p:grpSpPr>
          <p:sp>
            <p:nvSpPr>
              <p:cNvPr id="4" name="フリーフォーム: 図形 3">
                <a:extLst>
                  <a:ext uri="{FF2B5EF4-FFF2-40B4-BE49-F238E27FC236}">
                    <a16:creationId xmlns:a16="http://schemas.microsoft.com/office/drawing/2014/main" id="{DA8F4816-55B4-09BF-7CA5-71869EFA9F39}"/>
                  </a:ext>
                </a:extLst>
              </p:cNvPr>
              <p:cNvSpPr/>
              <p:nvPr/>
            </p:nvSpPr>
            <p:spPr>
              <a:xfrm>
                <a:off x="2964850" y="8177730"/>
                <a:ext cx="1045680" cy="345540"/>
              </a:xfrm>
              <a:custGeom>
                <a:avLst/>
                <a:gdLst>
                  <a:gd name="connsiteX0" fmla="*/ -224 w 5676900"/>
                  <a:gd name="connsiteY0" fmla="*/ -237 h 2047875"/>
                  <a:gd name="connsiteX1" fmla="*/ 1419001 w 5676900"/>
                  <a:gd name="connsiteY1" fmla="*/ -237 h 2047875"/>
                  <a:gd name="connsiteX2" fmla="*/ 2838226 w 5676900"/>
                  <a:gd name="connsiteY2" fmla="*/ 2047638 h 2047875"/>
                  <a:gd name="connsiteX3" fmla="*/ 4257451 w 5676900"/>
                  <a:gd name="connsiteY3" fmla="*/ -237 h 2047875"/>
                  <a:gd name="connsiteX4" fmla="*/ 5676676 w 5676900"/>
                  <a:gd name="connsiteY4" fmla="*/ -237 h 204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6900" h="2047875">
                    <a:moveTo>
                      <a:pt x="-224" y="-237"/>
                    </a:moveTo>
                    <a:lnTo>
                      <a:pt x="1419001" y="-237"/>
                    </a:lnTo>
                    <a:lnTo>
                      <a:pt x="2838226" y="2047638"/>
                    </a:lnTo>
                    <a:lnTo>
                      <a:pt x="4257451" y="-237"/>
                    </a:lnTo>
                    <a:lnTo>
                      <a:pt x="5676676" y="-237"/>
                    </a:lnTo>
                  </a:path>
                </a:pathLst>
              </a:custGeom>
              <a:noFill/>
              <a:ln w="28575" cap="rnd">
                <a:solidFill>
                  <a:srgbClr val="155CAF"/>
                </a:solidFill>
                <a:prstDash val="solid"/>
                <a:round/>
              </a:ln>
            </p:spPr>
            <p:txBody>
              <a:bodyPr rtlCol="0" anchor="ctr"/>
              <a:lstStyle/>
              <a:p>
                <a:endParaRPr lang="ja-JP" altLang="en-US">
                  <a:solidFill>
                    <a:srgbClr val="00B0F0"/>
                  </a:solidFill>
                </a:endParaRPr>
              </a:p>
            </p:txBody>
          </p:sp>
          <p:cxnSp>
            <p:nvCxnSpPr>
              <p:cNvPr id="6" name="直線コネクタ 5">
                <a:extLst>
                  <a:ext uri="{FF2B5EF4-FFF2-40B4-BE49-F238E27FC236}">
                    <a16:creationId xmlns:a16="http://schemas.microsoft.com/office/drawing/2014/main" id="{00F08C7B-CDBB-FBDE-AF2B-B1F4EF886207}"/>
                  </a:ext>
                </a:extLst>
              </p:cNvPr>
              <p:cNvCxnSpPr>
                <a:cxnSpLocks/>
              </p:cNvCxnSpPr>
              <p:nvPr/>
            </p:nvCxnSpPr>
            <p:spPr>
              <a:xfrm>
                <a:off x="1308006" y="8177730"/>
                <a:ext cx="1655659" cy="0"/>
              </a:xfrm>
              <a:prstGeom prst="line">
                <a:avLst/>
              </a:prstGeom>
              <a:ln w="28575" cap="rnd">
                <a:solidFill>
                  <a:srgbClr val="155CAF"/>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6169E4F-BE91-3E15-38EF-82DD9FF54FFD}"/>
                  </a:ext>
                </a:extLst>
              </p:cNvPr>
              <p:cNvCxnSpPr/>
              <p:nvPr/>
            </p:nvCxnSpPr>
            <p:spPr>
              <a:xfrm>
                <a:off x="4011715" y="8177730"/>
                <a:ext cx="1655659" cy="0"/>
              </a:xfrm>
              <a:prstGeom prst="line">
                <a:avLst/>
              </a:prstGeom>
              <a:ln w="28575">
                <a:solidFill>
                  <a:srgbClr val="155CAF"/>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BB81A0DE-6961-79DD-F260-2B11F2E372CF}"/>
                </a:ext>
              </a:extLst>
            </p:cNvPr>
            <p:cNvCxnSpPr>
              <a:cxnSpLocks/>
            </p:cNvCxnSpPr>
            <p:nvPr/>
          </p:nvCxnSpPr>
          <p:spPr>
            <a:xfrm>
              <a:off x="3609000" y="753420"/>
              <a:ext cx="1800000" cy="0"/>
            </a:xfrm>
            <a:prstGeom prst="line">
              <a:avLst/>
            </a:prstGeom>
            <a:ln w="28575" cap="rnd">
              <a:solidFill>
                <a:srgbClr val="155CAF"/>
              </a:solidFill>
              <a:roun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7A1038E-E413-E868-9FCB-7A5F26B8C874}"/>
                </a:ext>
              </a:extLst>
            </p:cNvPr>
            <p:cNvSpPr txBox="1"/>
            <p:nvPr/>
          </p:nvSpPr>
          <p:spPr>
            <a:xfrm>
              <a:off x="3609000" y="773968"/>
              <a:ext cx="1800000" cy="300522"/>
            </a:xfrm>
            <a:prstGeom prst="rect">
              <a:avLst/>
            </a:prstGeom>
            <a:noFill/>
          </p:spPr>
          <p:txBody>
            <a:bodyPr wrap="square" lIns="0" tIns="36000" rIns="0" bIns="36000" rtlCol="0">
              <a:spAutoFit/>
            </a:bodyPr>
            <a:lstStyle/>
            <a:p>
              <a:pPr algn="ctr">
                <a:lnSpc>
                  <a:spcPts val="2100"/>
                </a:lnSpc>
              </a:pPr>
              <a:r>
                <a:rPr lang="ja-JP" altLang="en-US" sz="1400" b="1" dirty="0">
                  <a:solidFill>
                    <a:srgbClr val="155CAF"/>
                  </a:solidFill>
                  <a:latin typeface="BIZ UDPゴシック" panose="020B0400000000000000" pitchFamily="50" charset="-128"/>
                  <a:ea typeface="BIZ UDPゴシック" panose="020B0400000000000000" pitchFamily="50" charset="-128"/>
                </a:rPr>
                <a:t>振り返り問題の解答</a:t>
              </a:r>
              <a:endParaRPr kumimoji="1" lang="ja-JP" altLang="en-US" sz="1400" b="1" dirty="0">
                <a:solidFill>
                  <a:srgbClr val="155CAF"/>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7BE4555C-272F-F90A-D5AC-75A634D94A6B}"/>
              </a:ext>
            </a:extLst>
          </p:cNvPr>
          <p:cNvGrpSpPr/>
          <p:nvPr/>
        </p:nvGrpSpPr>
        <p:grpSpPr>
          <a:xfrm>
            <a:off x="305408" y="1884970"/>
            <a:ext cx="8677272" cy="540000"/>
            <a:chOff x="305408" y="2445578"/>
            <a:chExt cx="8677272" cy="540000"/>
          </a:xfrm>
        </p:grpSpPr>
        <p:sp>
          <p:nvSpPr>
            <p:cNvPr id="11" name="角丸四角形 8">
              <a:extLst>
                <a:ext uri="{FF2B5EF4-FFF2-40B4-BE49-F238E27FC236}">
                  <a16:creationId xmlns:a16="http://schemas.microsoft.com/office/drawing/2014/main" id="{2152438E-51F4-BED3-63D1-B5E0787E633F}"/>
                </a:ext>
              </a:extLst>
            </p:cNvPr>
            <p:cNvSpPr/>
            <p:nvPr/>
          </p:nvSpPr>
          <p:spPr bwMode="auto">
            <a:xfrm rot="10800000" flipH="1" flipV="1">
              <a:off x="305408" y="2445578"/>
              <a:ext cx="8677272" cy="540000"/>
            </a:xfrm>
            <a:prstGeom prst="roundRect">
              <a:avLst>
                <a:gd name="adj" fmla="val 4440"/>
              </a:avLst>
            </a:prstGeom>
            <a:solidFill>
              <a:srgbClr val="155C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5B372DE0-D9AD-159B-99D2-E7B1D55BED20}"/>
                </a:ext>
              </a:extLst>
            </p:cNvPr>
            <p:cNvSpPr txBox="1"/>
            <p:nvPr/>
          </p:nvSpPr>
          <p:spPr>
            <a:xfrm>
              <a:off x="1532825" y="2530307"/>
              <a:ext cx="7305767" cy="370542"/>
            </a:xfrm>
            <a:prstGeom prst="rect">
              <a:avLst/>
            </a:prstGeom>
            <a:noFill/>
          </p:spPr>
          <p:txBody>
            <a:bodyPr wrap="square" lIns="36000" tIns="36000" rIns="36000" bIns="36000" anchor="t" anchorCtr="0">
              <a:spAutoFit/>
            </a:bodyPr>
            <a:lstStyle/>
            <a:p>
              <a:pPr>
                <a:lnSpc>
                  <a:spcPts val="2700"/>
                </a:lnSpc>
              </a:pPr>
              <a:r>
                <a:rPr lang="ja-JP" altLang="en-US" b="1" dirty="0">
                  <a:solidFill>
                    <a:schemeClr val="bg1"/>
                  </a:solidFill>
                  <a:latin typeface="BIZ UDPゴシック" panose="020B0400000000000000" pitchFamily="50" charset="-128"/>
                  <a:ea typeface="BIZ UDPゴシック" panose="020B0400000000000000" pitchFamily="50" charset="-128"/>
                </a:rPr>
                <a:t>美容医療サービスに関するトラブルはなぜ起こる？</a:t>
              </a:r>
              <a:endParaRPr lang="en-US" altLang="ja-JP" b="1" dirty="0">
                <a:solidFill>
                  <a:schemeClr val="bg1"/>
                </a:solidFill>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262645C1-B337-2571-4248-04D31A100893}"/>
                </a:ext>
              </a:extLst>
            </p:cNvPr>
            <p:cNvGrpSpPr/>
            <p:nvPr/>
          </p:nvGrpSpPr>
          <p:grpSpPr>
            <a:xfrm>
              <a:off x="531722" y="2547136"/>
              <a:ext cx="940949" cy="336884"/>
              <a:chOff x="531722" y="2565328"/>
              <a:chExt cx="940949" cy="336884"/>
            </a:xfrm>
          </p:grpSpPr>
          <p:sp>
            <p:nvSpPr>
              <p:cNvPr id="9" name="フリーフォーム: 図形 8">
                <a:extLst>
                  <a:ext uri="{FF2B5EF4-FFF2-40B4-BE49-F238E27FC236}">
                    <a16:creationId xmlns:a16="http://schemas.microsoft.com/office/drawing/2014/main" id="{2E81EE16-2F5F-00E8-B149-D98C738E5F6B}"/>
                  </a:ext>
                </a:extLst>
              </p:cNvPr>
              <p:cNvSpPr/>
              <p:nvPr/>
            </p:nvSpPr>
            <p:spPr>
              <a:xfrm rot="5400000">
                <a:off x="833755" y="2263295"/>
                <a:ext cx="336884" cy="940949"/>
              </a:xfrm>
              <a:custGeom>
                <a:avLst/>
                <a:gdLst>
                  <a:gd name="connsiteX0" fmla="*/ 0 w 432000"/>
                  <a:gd name="connsiteY0" fmla="*/ 1030848 h 1030848"/>
                  <a:gd name="connsiteX1" fmla="*/ 0 w 432000"/>
                  <a:gd name="connsiteY1" fmla="*/ 102749 h 1030848"/>
                  <a:gd name="connsiteX2" fmla="*/ 137727 w 432000"/>
                  <a:gd name="connsiteY2" fmla="*/ 102749 h 1030848"/>
                  <a:gd name="connsiteX3" fmla="*/ 223351 w 432000"/>
                  <a:gd name="connsiteY3" fmla="*/ 0 h 1030848"/>
                  <a:gd name="connsiteX4" fmla="*/ 308975 w 432000"/>
                  <a:gd name="connsiteY4" fmla="*/ 102749 h 1030848"/>
                  <a:gd name="connsiteX5" fmla="*/ 432000 w 432000"/>
                  <a:gd name="connsiteY5" fmla="*/ 102749 h 1030848"/>
                  <a:gd name="connsiteX6" fmla="*/ 432000 w 432000"/>
                  <a:gd name="connsiteY6" fmla="*/ 1030848 h 10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00" h="1030848">
                    <a:moveTo>
                      <a:pt x="0" y="1030848"/>
                    </a:moveTo>
                    <a:lnTo>
                      <a:pt x="0" y="102749"/>
                    </a:lnTo>
                    <a:lnTo>
                      <a:pt x="137727" y="102749"/>
                    </a:lnTo>
                    <a:lnTo>
                      <a:pt x="223351" y="0"/>
                    </a:lnTo>
                    <a:lnTo>
                      <a:pt x="308975" y="102749"/>
                    </a:lnTo>
                    <a:lnTo>
                      <a:pt x="432000" y="102749"/>
                    </a:lnTo>
                    <a:lnTo>
                      <a:pt x="432000" y="1030848"/>
                    </a:lnTo>
                    <a:close/>
                  </a:path>
                </a:pathLst>
              </a:custGeom>
              <a:solidFill>
                <a:srgbClr val="F0DC6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0" name="テキスト ボックス 9">
                <a:extLst>
                  <a:ext uri="{FF2B5EF4-FFF2-40B4-BE49-F238E27FC236}">
                    <a16:creationId xmlns:a16="http://schemas.microsoft.com/office/drawing/2014/main" id="{1617BB9C-58A5-C59D-BB1A-C40F14CEBCB4}"/>
                  </a:ext>
                </a:extLst>
              </p:cNvPr>
              <p:cNvSpPr txBox="1"/>
              <p:nvPr/>
            </p:nvSpPr>
            <p:spPr>
              <a:xfrm>
                <a:off x="531722" y="2567222"/>
                <a:ext cx="828000" cy="333095"/>
              </a:xfrm>
              <a:prstGeom prst="rect">
                <a:avLst/>
              </a:prstGeom>
              <a:noFill/>
            </p:spPr>
            <p:txBody>
              <a:bodyPr wrap="square" lIns="90000" tIns="36000" rIns="0" bIns="36000" rtlCol="0">
                <a:spAutoFit/>
              </a:bodyPr>
              <a:lstStyle/>
              <a:p>
                <a:pPr algn="ctr">
                  <a:lnSpc>
                    <a:spcPts val="2400"/>
                  </a:lnSpc>
                </a:pPr>
                <a:r>
                  <a:rPr kumimoji="1" lang="ja-JP" altLang="en-US" sz="1600" b="1" dirty="0">
                    <a:solidFill>
                      <a:srgbClr val="155CAF"/>
                    </a:solidFill>
                    <a:latin typeface="BIZ UDPゴシック" panose="020B0400000000000000" pitchFamily="50" charset="-128"/>
                    <a:ea typeface="BIZ UDPゴシック" panose="020B0400000000000000" pitchFamily="50" charset="-128"/>
                  </a:rPr>
                  <a:t>解説！</a:t>
                </a:r>
              </a:p>
            </p:txBody>
          </p:sp>
        </p:grpSp>
      </p:grpSp>
      <p:sp>
        <p:nvSpPr>
          <p:cNvPr id="52" name="24000年">
            <a:extLst>
              <a:ext uri="{FF2B5EF4-FFF2-40B4-BE49-F238E27FC236}">
                <a16:creationId xmlns:a16="http://schemas.microsoft.com/office/drawing/2014/main" id="{B0DB489C-5042-7A04-63DA-21BB556D7DE6}"/>
              </a:ext>
            </a:extLst>
          </p:cNvPr>
          <p:cNvSpPr txBox="1"/>
          <p:nvPr/>
        </p:nvSpPr>
        <p:spPr>
          <a:xfrm>
            <a:off x="831850" y="6208349"/>
            <a:ext cx="8098164" cy="400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r">
              <a:defRPr sz="2400">
                <a:latin typeface="+mn-lt"/>
                <a:ea typeface="+mn-ea"/>
                <a:cs typeface="+mn-cs"/>
                <a:sym typeface="BIZ UDPGothic"/>
              </a:defRPr>
            </a:pPr>
            <a:r>
              <a:rPr lang="ja-JP" altLang="en-US" sz="1600" b="1" dirty="0">
                <a:latin typeface="BIZ UDPゴシック" panose="020B0400000000000000" pitchFamily="50" charset="-128"/>
                <a:ea typeface="BIZ UDPゴシック" panose="020B0400000000000000" pitchFamily="50" charset="-128"/>
              </a:rPr>
              <a:t>さらに、詳しい解説を見て、知識を習得してみよう。</a:t>
            </a:r>
            <a:r>
              <a:rPr lang="ja-JP" altLang="en-US" sz="2000" b="1" dirty="0">
                <a:solidFill>
                  <a:srgbClr val="F08761"/>
                </a:solidFill>
                <a:latin typeface="ＭＳ Ｐゴシック" panose="020B0600070205080204" pitchFamily="50" charset="-128"/>
                <a:ea typeface="ＭＳ Ｐゴシック" panose="020B0600070205080204" pitchFamily="50" charset="-128"/>
              </a:rPr>
              <a:t>▶▶</a:t>
            </a:r>
            <a:endParaRPr lang="ja-JP" altLang="en-US" sz="1600" b="1" dirty="0">
              <a:solidFill>
                <a:srgbClr val="F08761"/>
              </a:solidFill>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1A78DF3E-61E0-4684-B6C2-B11F98E59097}"/>
              </a:ext>
            </a:extLst>
          </p:cNvPr>
          <p:cNvGrpSpPr/>
          <p:nvPr/>
        </p:nvGrpSpPr>
        <p:grpSpPr>
          <a:xfrm>
            <a:off x="817748" y="1056256"/>
            <a:ext cx="7508505" cy="720000"/>
            <a:chOff x="613253" y="1317508"/>
            <a:chExt cx="7508505" cy="720000"/>
          </a:xfrm>
        </p:grpSpPr>
        <p:sp>
          <p:nvSpPr>
            <p:cNvPr id="28" name="テキスト ボックス 27">
              <a:extLst>
                <a:ext uri="{FF2B5EF4-FFF2-40B4-BE49-F238E27FC236}">
                  <a16:creationId xmlns:a16="http://schemas.microsoft.com/office/drawing/2014/main" id="{E8EAC5C6-7ACA-7743-3111-117D28378B02}"/>
                </a:ext>
              </a:extLst>
            </p:cNvPr>
            <p:cNvSpPr txBox="1"/>
            <p:nvPr/>
          </p:nvSpPr>
          <p:spPr>
            <a:xfrm>
              <a:off x="1022242" y="1460274"/>
              <a:ext cx="7099516" cy="434469"/>
            </a:xfrm>
            <a:prstGeom prst="rect">
              <a:avLst/>
            </a:prstGeom>
            <a:noFill/>
          </p:spPr>
          <p:txBody>
            <a:bodyPr wrap="square" lIns="36000" tIns="36000" rIns="36000" bIns="36000" anchor="t" anchorCtr="0">
              <a:spAutoFit/>
            </a:bodyPr>
            <a:lstStyle/>
            <a:p>
              <a:pPr algn="ctr">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どのワードも注意が必要です。</a:t>
              </a:r>
            </a:p>
          </p:txBody>
        </p:sp>
        <p:grpSp>
          <p:nvGrpSpPr>
            <p:cNvPr id="29" name="グループ化 28">
              <a:extLst>
                <a:ext uri="{FF2B5EF4-FFF2-40B4-BE49-F238E27FC236}">
                  <a16:creationId xmlns:a16="http://schemas.microsoft.com/office/drawing/2014/main" id="{D2A882D9-C562-0091-CC80-0A25C3597276}"/>
                </a:ext>
              </a:extLst>
            </p:cNvPr>
            <p:cNvGrpSpPr/>
            <p:nvPr/>
          </p:nvGrpSpPr>
          <p:grpSpPr>
            <a:xfrm>
              <a:off x="613253" y="1317508"/>
              <a:ext cx="1116000" cy="720000"/>
              <a:chOff x="767363" y="1317508"/>
              <a:chExt cx="1116000" cy="720000"/>
            </a:xfrm>
          </p:grpSpPr>
          <p:sp>
            <p:nvSpPr>
              <p:cNvPr id="30" name="四角形: 角を丸くする 29">
                <a:extLst>
                  <a:ext uri="{FF2B5EF4-FFF2-40B4-BE49-F238E27FC236}">
                    <a16:creationId xmlns:a16="http://schemas.microsoft.com/office/drawing/2014/main" id="{A81C939B-65FC-1532-7DD9-4D4A5792FB6E}"/>
                  </a:ext>
                </a:extLst>
              </p:cNvPr>
              <p:cNvSpPr/>
              <p:nvPr/>
            </p:nvSpPr>
            <p:spPr>
              <a:xfrm>
                <a:off x="767363" y="1317508"/>
                <a:ext cx="1116000" cy="720000"/>
              </a:xfrm>
              <a:prstGeom prst="roundRect">
                <a:avLst/>
              </a:prstGeom>
              <a:solidFill>
                <a:schemeClr val="bg1">
                  <a:lumMod val="95000"/>
                </a:schemeClr>
              </a:solidFill>
              <a:ln w="571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57C158D-7205-1225-71A9-4E44ACD6CBDD}"/>
                  </a:ext>
                </a:extLst>
              </p:cNvPr>
              <p:cNvSpPr txBox="1"/>
              <p:nvPr/>
            </p:nvSpPr>
            <p:spPr>
              <a:xfrm>
                <a:off x="839363" y="1329890"/>
                <a:ext cx="972000" cy="568938"/>
              </a:xfrm>
              <a:prstGeom prst="rect">
                <a:avLst/>
              </a:prstGeom>
              <a:noFill/>
            </p:spPr>
            <p:txBody>
              <a:bodyPr wrap="square" lIns="0" tIns="0" rIns="0" bIns="0" rtlCol="0">
                <a:spAutoFit/>
              </a:bodyPr>
              <a:lstStyle/>
              <a:p>
                <a:pPr algn="ctr">
                  <a:lnSpc>
                    <a:spcPts val="5250"/>
                  </a:lnSpc>
                </a:pPr>
                <a:r>
                  <a:rPr kumimoji="1" lang="ja-JP" altLang="en-US" sz="3200" b="1" dirty="0">
                    <a:solidFill>
                      <a:srgbClr val="FF6600"/>
                    </a:solidFill>
                    <a:latin typeface="BIZ UDPゴシック" panose="020B0400000000000000" pitchFamily="50" charset="-128"/>
                    <a:ea typeface="BIZ UDPゴシック" panose="020B0400000000000000" pitchFamily="50" charset="-128"/>
                  </a:rPr>
                  <a:t>答え</a:t>
                </a:r>
              </a:p>
            </p:txBody>
          </p:sp>
        </p:grpSp>
      </p:grpSp>
      <p:graphicFrame>
        <p:nvGraphicFramePr>
          <p:cNvPr id="8" name="表 7">
            <a:extLst>
              <a:ext uri="{FF2B5EF4-FFF2-40B4-BE49-F238E27FC236}">
                <a16:creationId xmlns:a16="http://schemas.microsoft.com/office/drawing/2014/main" id="{1092CBF5-34C2-D9FA-F46B-4DA3A6046E2D}"/>
              </a:ext>
            </a:extLst>
          </p:cNvPr>
          <p:cNvGraphicFramePr>
            <a:graphicFrameLocks noGrp="1"/>
          </p:cNvGraphicFramePr>
          <p:nvPr>
            <p:extLst>
              <p:ext uri="{D42A27DB-BD31-4B8C-83A1-F6EECF244321}">
                <p14:modId xmlns:p14="http://schemas.microsoft.com/office/powerpoint/2010/main" val="4232134749"/>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530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79D54B-256D-3C6D-F9D9-5BAEB67D7B6D}"/>
              </a:ext>
            </a:extLst>
          </p:cNvPr>
          <p:cNvSpPr txBox="1"/>
          <p:nvPr/>
        </p:nvSpPr>
        <p:spPr>
          <a:xfrm>
            <a:off x="7780980" y="280817"/>
            <a:ext cx="1255070" cy="373226"/>
          </a:xfrm>
          <a:prstGeom prst="rect">
            <a:avLst/>
          </a:prstGeom>
          <a:noFill/>
        </p:spPr>
        <p:txBody>
          <a:bodyPr wrap="square" lIns="36000" tIns="72000" rIns="36000" bIns="72000">
            <a:spAutoFit/>
          </a:bodyPr>
          <a:lstStyle/>
          <a:p>
            <a:pPr algn="ctr">
              <a:lnSpc>
                <a:spcPts val="2100"/>
              </a:lnSpc>
            </a:pPr>
            <a:r>
              <a:rPr lang="ja-JP" altLang="en-US" sz="1400" dirty="0">
                <a:latin typeface="BIZ UDPゴシック" panose="020B0400000000000000" pitchFamily="50" charset="-128"/>
                <a:ea typeface="BIZ UDPゴシック" panose="020B0400000000000000" pitchFamily="50" charset="-128"/>
              </a:rPr>
              <a:t>社会人向け</a:t>
            </a:r>
          </a:p>
        </p:txBody>
      </p:sp>
      <p:sp>
        <p:nvSpPr>
          <p:cNvPr id="3" name="テキスト ボックス 2">
            <a:extLst>
              <a:ext uri="{FF2B5EF4-FFF2-40B4-BE49-F238E27FC236}">
                <a16:creationId xmlns:a16="http://schemas.microsoft.com/office/drawing/2014/main" id="{002C49C7-7D87-BF24-A012-2D5EAEED36CF}"/>
              </a:ext>
            </a:extLst>
          </p:cNvPr>
          <p:cNvSpPr txBox="1"/>
          <p:nvPr/>
        </p:nvSpPr>
        <p:spPr>
          <a:xfrm>
            <a:off x="369854" y="280817"/>
            <a:ext cx="1813317" cy="373226"/>
          </a:xfrm>
          <a:prstGeom prst="rect">
            <a:avLst/>
          </a:prstGeom>
          <a:noFill/>
        </p:spPr>
        <p:txBody>
          <a:bodyPr wrap="square" lIns="36000" tIns="72000" rIns="36000" bIns="72000">
            <a:spAutoFit/>
          </a:bodyPr>
          <a:lstStyle/>
          <a:p>
            <a:pPr algn="ctr">
              <a:lnSpc>
                <a:spcPts val="2100"/>
              </a:lnSpc>
            </a:pPr>
            <a:r>
              <a:rPr lang="ja-JP" altLang="en-US" sz="1400" b="1" dirty="0">
                <a:latin typeface="BIZ UDPゴシック" panose="020B0400000000000000" pitchFamily="50" charset="-128"/>
                <a:ea typeface="BIZ UDPゴシック" panose="020B0400000000000000" pitchFamily="50" charset="-128"/>
              </a:rPr>
              <a:t>美容医療</a:t>
            </a:r>
          </a:p>
        </p:txBody>
      </p:sp>
      <p:grpSp>
        <p:nvGrpSpPr>
          <p:cNvPr id="4" name="グループ化 3">
            <a:extLst>
              <a:ext uri="{FF2B5EF4-FFF2-40B4-BE49-F238E27FC236}">
                <a16:creationId xmlns:a16="http://schemas.microsoft.com/office/drawing/2014/main" id="{7A3205AD-268C-8650-14F4-061AF14F5168}"/>
              </a:ext>
            </a:extLst>
          </p:cNvPr>
          <p:cNvGrpSpPr/>
          <p:nvPr/>
        </p:nvGrpSpPr>
        <p:grpSpPr>
          <a:xfrm>
            <a:off x="1709738" y="2556763"/>
            <a:ext cx="5724525" cy="1290874"/>
            <a:chOff x="1709738" y="2147293"/>
            <a:chExt cx="5724525" cy="1290874"/>
          </a:xfrm>
        </p:grpSpPr>
        <p:sp>
          <p:nvSpPr>
            <p:cNvPr id="5" name="四角形: 角を丸くする 4">
              <a:extLst>
                <a:ext uri="{FF2B5EF4-FFF2-40B4-BE49-F238E27FC236}">
                  <a16:creationId xmlns:a16="http://schemas.microsoft.com/office/drawing/2014/main" id="{9F1AADB6-DF0A-7178-27F4-B9B65056C07B}"/>
                </a:ext>
              </a:extLst>
            </p:cNvPr>
            <p:cNvSpPr/>
            <p:nvPr/>
          </p:nvSpPr>
          <p:spPr>
            <a:xfrm>
              <a:off x="1709738" y="2147293"/>
              <a:ext cx="5724525" cy="12908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0895E13-16A6-E713-6492-CE6C1CA35B20}"/>
                </a:ext>
              </a:extLst>
            </p:cNvPr>
            <p:cNvSpPr txBox="1"/>
            <p:nvPr/>
          </p:nvSpPr>
          <p:spPr>
            <a:xfrm>
              <a:off x="3179852" y="2417824"/>
              <a:ext cx="2784296" cy="749812"/>
            </a:xfrm>
            <a:prstGeom prst="rect">
              <a:avLst/>
            </a:prstGeom>
            <a:noFill/>
          </p:spPr>
          <p:txBody>
            <a:bodyPr wrap="square" lIns="36000" tIns="36000" rIns="36000" bIns="36000">
              <a:spAutoFit/>
            </a:bodyPr>
            <a:lstStyle/>
            <a:p>
              <a:pPr algn="ctr"/>
              <a:r>
                <a:rPr lang="ja-JP" altLang="en-US" sz="4400" b="1" dirty="0">
                  <a:latin typeface="BIZ UDPゴシック" panose="020B0400000000000000" pitchFamily="50" charset="-128"/>
                  <a:ea typeface="BIZ UDPゴシック" panose="020B0400000000000000" pitchFamily="50" charset="-128"/>
                </a:rPr>
                <a:t>解 説</a:t>
              </a:r>
            </a:p>
          </p:txBody>
        </p:sp>
      </p:grpSp>
    </p:spTree>
    <p:extLst>
      <p:ext uri="{BB962C8B-B14F-4D97-AF65-F5344CB8AC3E}">
        <p14:creationId xmlns:p14="http://schemas.microsoft.com/office/powerpoint/2010/main" val="350905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グラフィカル ユーザー インターフェイス, アプリケーション&#10;&#10;自動的に生成された説明">
            <a:extLst>
              <a:ext uri="{FF2B5EF4-FFF2-40B4-BE49-F238E27FC236}">
                <a16:creationId xmlns:a16="http://schemas.microsoft.com/office/drawing/2014/main" id="{3FF648E4-1D78-A605-D4EF-A870AFDC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552" y="2802681"/>
            <a:ext cx="2079339" cy="3718064"/>
          </a:xfrm>
          <a:prstGeom prst="rect">
            <a:avLst/>
          </a:prstGeom>
        </p:spPr>
      </p:pic>
      <p:sp>
        <p:nvSpPr>
          <p:cNvPr id="3" name="角丸四角形 8">
            <a:extLst>
              <a:ext uri="{FF2B5EF4-FFF2-40B4-BE49-F238E27FC236}">
                <a16:creationId xmlns:a16="http://schemas.microsoft.com/office/drawing/2014/main" id="{1EB67A3C-B2E5-ACBF-7931-FF37F9FDB851}"/>
              </a:ext>
            </a:extLst>
          </p:cNvPr>
          <p:cNvSpPr/>
          <p:nvPr/>
        </p:nvSpPr>
        <p:spPr bwMode="auto">
          <a:xfrm rot="10800000" flipH="1" flipV="1">
            <a:off x="1" y="629628"/>
            <a:ext cx="8778874" cy="900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AD162D6-0393-2651-6421-51278C919163}"/>
              </a:ext>
            </a:extLst>
          </p:cNvPr>
          <p:cNvSpPr txBox="1"/>
          <p:nvPr/>
        </p:nvSpPr>
        <p:spPr>
          <a:xfrm>
            <a:off x="336550" y="878648"/>
            <a:ext cx="8017427"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魅力的に見える美容医療サービスの広告。どんな注意が必要？</a:t>
            </a:r>
            <a:endParaRPr lang="en-US" altLang="ja-JP" sz="2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B195968-6695-37F0-AFD5-56FC4FDABA5E}"/>
              </a:ext>
            </a:extLst>
          </p:cNvPr>
          <p:cNvSpPr txBox="1"/>
          <p:nvPr/>
        </p:nvSpPr>
        <p:spPr>
          <a:xfrm>
            <a:off x="336550" y="1535207"/>
            <a:ext cx="8483600" cy="1200251"/>
          </a:xfrm>
          <a:prstGeom prst="rect">
            <a:avLst/>
          </a:prstGeom>
          <a:noFill/>
        </p:spPr>
        <p:txBody>
          <a:bodyPr wrap="square" lIns="0" tIns="108000" rIns="0" bIns="0" anchor="t" anchorCtr="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rPr>
              <a:t>価格の安さや効果が大きいことを前面に表示する一方で、</a:t>
            </a:r>
            <a:endParaRPr lang="en-US" altLang="ja-JP" dirty="0">
              <a:latin typeface="BIZ UDPゴシック" panose="020B0400000000000000" pitchFamily="50" charset="-128"/>
              <a:ea typeface="BIZ UDPゴシック" panose="020B0400000000000000" pitchFamily="50" charset="-128"/>
            </a:endParaRPr>
          </a:p>
          <a:p>
            <a:pPr>
              <a:lnSpc>
                <a:spcPts val="3000"/>
              </a:lnSpc>
            </a:pPr>
            <a:r>
              <a:rPr lang="ja-JP" altLang="en-US" dirty="0">
                <a:latin typeface="BIZ UDPゴシック" panose="020B0400000000000000" pitchFamily="50" charset="-128"/>
                <a:ea typeface="BIZ UDPゴシック" panose="020B0400000000000000" pitchFamily="50" charset="-128"/>
              </a:rPr>
              <a:t>価格の適用には条件があったり、実際に案内されるコース等が広告と異なる場合があったりと、トラブルにつながる可能性があります。</a:t>
            </a:r>
          </a:p>
        </p:txBody>
      </p:sp>
      <p:graphicFrame>
        <p:nvGraphicFramePr>
          <p:cNvPr id="5" name="表 4">
            <a:extLst>
              <a:ext uri="{FF2B5EF4-FFF2-40B4-BE49-F238E27FC236}">
                <a16:creationId xmlns:a16="http://schemas.microsoft.com/office/drawing/2014/main" id="{6A24B156-82C8-C9FB-D6C6-EF0C86057F71}"/>
              </a:ext>
            </a:extLst>
          </p:cNvPr>
          <p:cNvGraphicFramePr>
            <a:graphicFrameLocks noGrp="1"/>
          </p:cNvGraphicFramePr>
          <p:nvPr>
            <p:extLst>
              <p:ext uri="{D42A27DB-BD31-4B8C-83A1-F6EECF244321}">
                <p14:modId xmlns:p14="http://schemas.microsoft.com/office/powerpoint/2010/main" val="278878290"/>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美容医療サービスに関するトラブルはなぜ起こる？	</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690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F2D6-F314-6A1F-CE61-885C2296BD02}"/>
            </a:ext>
          </a:extLst>
        </p:cNvPr>
        <p:cNvGrpSpPr/>
        <p:nvPr/>
      </p:nvGrpSpPr>
      <p:grpSpPr>
        <a:xfrm>
          <a:off x="0" y="0"/>
          <a:ext cx="0" cy="0"/>
          <a:chOff x="0" y="0"/>
          <a:chExt cx="0" cy="0"/>
        </a:xfrm>
      </p:grpSpPr>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9219E479-D969-E08B-D7C8-4F136CF7C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635" y="1741864"/>
            <a:ext cx="2124000" cy="3797923"/>
          </a:xfrm>
          <a:prstGeom prst="rect">
            <a:avLst/>
          </a:prstGeom>
        </p:spPr>
      </p:pic>
      <p:sp>
        <p:nvSpPr>
          <p:cNvPr id="13" name="テキスト ボックス 12">
            <a:extLst>
              <a:ext uri="{FF2B5EF4-FFF2-40B4-BE49-F238E27FC236}">
                <a16:creationId xmlns:a16="http://schemas.microsoft.com/office/drawing/2014/main" id="{A7C040F7-CE7C-9397-CA04-15BCD5EEEF03}"/>
              </a:ext>
            </a:extLst>
          </p:cNvPr>
          <p:cNvSpPr txBox="1"/>
          <p:nvPr/>
        </p:nvSpPr>
        <p:spPr>
          <a:xfrm>
            <a:off x="424689" y="1782904"/>
            <a:ext cx="5195275" cy="3664634"/>
          </a:xfrm>
          <a:prstGeom prst="rect">
            <a:avLst/>
          </a:prstGeom>
          <a:noFill/>
        </p:spPr>
        <p:txBody>
          <a:bodyPr wrap="square" lIns="36000" tIns="180000" rIns="0" bIns="0" anchor="t" anchorCtr="0">
            <a:spAutoFit/>
          </a:bodyPr>
          <a:lstStyle/>
          <a:p>
            <a:pPr marL="347663" indent="-347663" algn="just">
              <a:lnSpc>
                <a:spcPts val="2800"/>
              </a:lnSpc>
              <a:spcBef>
                <a:spcPts val="600"/>
              </a:spcBef>
            </a:pPr>
            <a:r>
              <a:rPr lang="ja-JP" altLang="en-US" b="1" spc="-40" dirty="0">
                <a:solidFill>
                  <a:srgbClr val="FF6600"/>
                </a:solidFill>
                <a:latin typeface="BIZ UDPゴシック" panose="020B0400000000000000" pitchFamily="50" charset="-128"/>
                <a:ea typeface="BIZ UDPゴシック" panose="020B0400000000000000" pitchFamily="50" charset="-128"/>
              </a:rPr>
              <a:t>① </a:t>
            </a:r>
            <a:r>
              <a:rPr lang="ja-JP" altLang="en-US" b="1" spc="-40" dirty="0">
                <a:latin typeface="BIZ UDPゴシック" panose="020B0400000000000000" pitchFamily="50" charset="-128"/>
                <a:ea typeface="BIZ UDPゴシック" panose="020B0400000000000000" pitchFamily="50" charset="-128"/>
              </a:rPr>
              <a:t>数百円などの安い価格や無料カウンセリングなどによる誘い込み</a:t>
            </a:r>
          </a:p>
          <a:p>
            <a:pPr marL="304800" indent="-304800" algn="just">
              <a:lnSpc>
                <a:spcPts val="2800"/>
              </a:lnSpc>
              <a:spcBef>
                <a:spcPts val="600"/>
              </a:spcBef>
            </a:pPr>
            <a:r>
              <a:rPr lang="ja-JP" altLang="en-US" b="1" spc="-40" dirty="0">
                <a:solidFill>
                  <a:srgbClr val="FF6600"/>
                </a:solidFill>
                <a:latin typeface="BIZ UDPゴシック" panose="020B0400000000000000" pitchFamily="50" charset="-128"/>
                <a:ea typeface="BIZ UDPゴシック" panose="020B0400000000000000" pitchFamily="50" charset="-128"/>
              </a:rPr>
              <a:t>② </a:t>
            </a:r>
            <a:r>
              <a:rPr lang="ja-JP" altLang="en-US" b="1" spc="-40" dirty="0">
                <a:latin typeface="BIZ UDPゴシック" panose="020B0400000000000000" pitchFamily="50" charset="-128"/>
                <a:ea typeface="BIZ UDPゴシック" panose="020B0400000000000000" pitchFamily="50" charset="-128"/>
              </a:rPr>
              <a:t>効果の大きさの過剰なアピールや、必ず効果が</a:t>
            </a:r>
            <a:br>
              <a:rPr lang="en-US" altLang="ja-JP" b="1" spc="-40" dirty="0">
                <a:latin typeface="BIZ UDPゴシック" panose="020B0400000000000000" pitchFamily="50" charset="-128"/>
                <a:ea typeface="BIZ UDPゴシック" panose="020B0400000000000000" pitchFamily="50" charset="-128"/>
              </a:rPr>
            </a:br>
            <a:r>
              <a:rPr lang="ja-JP" altLang="en-US" b="1" spc="-40" dirty="0">
                <a:latin typeface="BIZ UDPゴシック" panose="020B0400000000000000" pitchFamily="50" charset="-128"/>
                <a:ea typeface="BIZ UDPゴシック" panose="020B0400000000000000" pitchFamily="50" charset="-128"/>
              </a:rPr>
              <a:t>あるかのような表示</a:t>
            </a:r>
            <a:endParaRPr lang="en-US" altLang="ja-JP" b="1" spc="-40" dirty="0">
              <a:latin typeface="BIZ UDPゴシック" panose="020B0400000000000000" pitchFamily="50" charset="-128"/>
              <a:ea typeface="BIZ UDPゴシック" panose="020B0400000000000000" pitchFamily="50" charset="-128"/>
            </a:endParaRPr>
          </a:p>
          <a:p>
            <a:pPr marL="304800">
              <a:lnSpc>
                <a:spcPts val="2800"/>
              </a:lnSpc>
            </a:pPr>
            <a:r>
              <a:rPr lang="ja-JP" altLang="en-US" b="1" spc="-40" dirty="0">
                <a:latin typeface="BIZ UDPゴシック" panose="020B0400000000000000" pitchFamily="50" charset="-128"/>
                <a:ea typeface="BIZ UDPゴシック" panose="020B0400000000000000" pitchFamily="50" charset="-128"/>
              </a:rPr>
              <a:t>（ビフォーアフターの画像を加工するなど）</a:t>
            </a:r>
          </a:p>
          <a:p>
            <a:pPr algn="just">
              <a:lnSpc>
                <a:spcPts val="2800"/>
              </a:lnSpc>
              <a:spcBef>
                <a:spcPts val="600"/>
              </a:spcBef>
            </a:pPr>
            <a:r>
              <a:rPr lang="ja-JP" altLang="en-US" b="1" spc="-40" dirty="0">
                <a:solidFill>
                  <a:srgbClr val="FF6600"/>
                </a:solidFill>
                <a:latin typeface="BIZ UDPゴシック" panose="020B0400000000000000" pitchFamily="50" charset="-128"/>
                <a:ea typeface="BIZ UDPゴシック" panose="020B0400000000000000" pitchFamily="50" charset="-128"/>
              </a:rPr>
              <a:t>③ </a:t>
            </a:r>
            <a:r>
              <a:rPr lang="ja-JP" altLang="en-US" b="1" spc="-40" dirty="0">
                <a:latin typeface="BIZ UDPゴシック" panose="020B0400000000000000" pitchFamily="50" charset="-128"/>
                <a:ea typeface="BIZ UDPゴシック" panose="020B0400000000000000" pitchFamily="50" charset="-128"/>
              </a:rPr>
              <a:t>条件や免責事項などの文字が小さい</a:t>
            </a:r>
            <a:endParaRPr lang="en-US" altLang="ja-JP" b="1" spc="-40" dirty="0">
              <a:latin typeface="BIZ UDPゴシック" panose="020B0400000000000000" pitchFamily="50" charset="-128"/>
              <a:ea typeface="BIZ UDPゴシック" panose="020B0400000000000000" pitchFamily="50" charset="-128"/>
            </a:endParaRPr>
          </a:p>
          <a:p>
            <a:pPr marL="261938" algn="just">
              <a:lnSpc>
                <a:spcPts val="2800"/>
              </a:lnSpc>
            </a:pPr>
            <a:r>
              <a:rPr lang="ja-JP" altLang="en-US" b="1" spc="-40" dirty="0">
                <a:latin typeface="BIZ UDPゴシック" panose="020B0400000000000000" pitchFamily="50" charset="-128"/>
                <a:ea typeface="BIZ UDPゴシック" panose="020B0400000000000000" pitchFamily="50" charset="-128"/>
              </a:rPr>
              <a:t>（または広告には表示されていない）</a:t>
            </a:r>
          </a:p>
          <a:p>
            <a:pPr marL="298450" indent="-298450" algn="just">
              <a:lnSpc>
                <a:spcPts val="2800"/>
              </a:lnSpc>
              <a:spcBef>
                <a:spcPts val="600"/>
              </a:spcBef>
            </a:pPr>
            <a:r>
              <a:rPr lang="ja-JP" altLang="en-US" b="1" spc="-40" dirty="0">
                <a:solidFill>
                  <a:srgbClr val="FF6600"/>
                </a:solidFill>
                <a:latin typeface="BIZ UDPゴシック" panose="020B0400000000000000" pitchFamily="50" charset="-128"/>
                <a:ea typeface="BIZ UDPゴシック" panose="020B0400000000000000" pitchFamily="50" charset="-128"/>
              </a:rPr>
              <a:t>④ </a:t>
            </a:r>
            <a:r>
              <a:rPr lang="ja-JP" altLang="en-US" b="1" spc="-40" dirty="0">
                <a:latin typeface="BIZ UDPゴシック" panose="020B0400000000000000" pitchFamily="50" charset="-128"/>
                <a:ea typeface="BIZ UDPゴシック" panose="020B0400000000000000" pitchFamily="50" charset="-128"/>
              </a:rPr>
              <a:t>インフルエンサーや有名人の名前を使った</a:t>
            </a:r>
            <a:r>
              <a:rPr lang="en-US" altLang="ja-JP" b="1" spc="-40" dirty="0">
                <a:latin typeface="BIZ UDPゴシック" panose="020B0400000000000000" pitchFamily="50" charset="-128"/>
                <a:ea typeface="BIZ UDPゴシック" panose="020B0400000000000000" pitchFamily="50" charset="-128"/>
              </a:rPr>
              <a:t>PR</a:t>
            </a:r>
            <a:br>
              <a:rPr lang="en-US" altLang="ja-JP" b="1" spc="-40" dirty="0">
                <a:latin typeface="BIZ UDPゴシック" panose="020B0400000000000000" pitchFamily="50" charset="-128"/>
                <a:ea typeface="BIZ UDPゴシック" panose="020B0400000000000000" pitchFamily="50" charset="-128"/>
              </a:rPr>
            </a:br>
            <a:r>
              <a:rPr lang="ja-JP" altLang="en-US" b="1" spc="-40" dirty="0">
                <a:latin typeface="BIZ UDPゴシック" panose="020B0400000000000000" pitchFamily="50" charset="-128"/>
                <a:ea typeface="BIZ UDPゴシック" panose="020B0400000000000000" pitchFamily="50" charset="-128"/>
              </a:rPr>
              <a:t>投稿（ステルスマーケティング広告など）</a:t>
            </a:r>
          </a:p>
        </p:txBody>
      </p:sp>
      <p:sp>
        <p:nvSpPr>
          <p:cNvPr id="14" name="正方形/長方形 13">
            <a:extLst>
              <a:ext uri="{FF2B5EF4-FFF2-40B4-BE49-F238E27FC236}">
                <a16:creationId xmlns:a16="http://schemas.microsoft.com/office/drawing/2014/main" id="{81EBC0E8-FA6D-B139-459C-2D7B8AA3EE6D}"/>
              </a:ext>
            </a:extLst>
          </p:cNvPr>
          <p:cNvSpPr/>
          <p:nvPr/>
        </p:nvSpPr>
        <p:spPr>
          <a:xfrm>
            <a:off x="323850" y="1618712"/>
            <a:ext cx="5498707" cy="3968812"/>
          </a:xfrm>
          <a:prstGeom prst="rect">
            <a:avLst/>
          </a:prstGeom>
          <a:noFill/>
          <a:ln w="19050">
            <a:solidFill>
              <a:srgbClr val="F08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85D0770-19B1-67B6-9082-BA8659141577}"/>
              </a:ext>
            </a:extLst>
          </p:cNvPr>
          <p:cNvSpPr txBox="1"/>
          <p:nvPr/>
        </p:nvSpPr>
        <p:spPr>
          <a:xfrm>
            <a:off x="1042326" y="1459664"/>
            <a:ext cx="3960000" cy="289557"/>
          </a:xfrm>
          <a:prstGeom prst="rect">
            <a:avLst/>
          </a:prstGeom>
          <a:solidFill>
            <a:schemeClr val="bg1"/>
          </a:solidFill>
        </p:spPr>
        <p:txBody>
          <a:bodyPr wrap="square" lIns="36000" tIns="36000" rIns="36000" bIns="36000">
            <a:spAutoFit/>
          </a:bodyPr>
          <a:lstStyle/>
          <a:p>
            <a:pPr algn="ctr">
              <a:lnSpc>
                <a:spcPts val="1900"/>
              </a:lnSpc>
            </a:pPr>
            <a:r>
              <a:rPr kumimoji="1" lang="ja-JP" altLang="en-US" sz="1400" b="1" dirty="0">
                <a:solidFill>
                  <a:srgbClr val="F08761"/>
                </a:solidFill>
                <a:latin typeface="Meiryo UI" panose="020B0604030504040204" pitchFamily="50" charset="-128"/>
                <a:ea typeface="Meiryo UI" panose="020B0604030504040204" pitchFamily="50" charset="-128"/>
              </a:rPr>
              <a:t>▏</a:t>
            </a:r>
            <a:r>
              <a:rPr lang="ja-JP" altLang="en-US" sz="1400" b="1" i="0" u="none" strike="noStrike" baseline="0" dirty="0">
                <a:solidFill>
                  <a:srgbClr val="F08761"/>
                </a:solidFill>
                <a:latin typeface="BIZ UDPゴシック" panose="020B0400000000000000" pitchFamily="50" charset="-128"/>
                <a:ea typeface="BIZ UDPゴシック" panose="020B0400000000000000" pitchFamily="50" charset="-128"/>
              </a:rPr>
              <a:t>トラブルになりやすい広告の特徴</a:t>
            </a:r>
            <a:r>
              <a:rPr kumimoji="1" lang="ja-JP" altLang="en-US" sz="1400" b="1" dirty="0">
                <a:solidFill>
                  <a:srgbClr val="F08761"/>
                </a:solidFill>
                <a:latin typeface="Meiryo UI" panose="020B0604030504040204" pitchFamily="50" charset="-128"/>
                <a:ea typeface="Meiryo UI" panose="020B0604030504040204" pitchFamily="50" charset="-128"/>
              </a:rPr>
              <a:t>▕</a:t>
            </a:r>
            <a:endParaRPr lang="ja-JP" altLang="en-US" sz="1400" b="1" i="0" u="none" strike="noStrike" baseline="0" dirty="0">
              <a:solidFill>
                <a:srgbClr val="F0876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EA775D6-6E92-65F4-3D9E-B8D8ED9CEC0A}"/>
              </a:ext>
            </a:extLst>
          </p:cNvPr>
          <p:cNvSpPr txBox="1"/>
          <p:nvPr/>
        </p:nvSpPr>
        <p:spPr>
          <a:xfrm>
            <a:off x="6038557" y="2549410"/>
            <a:ext cx="432000" cy="365604"/>
          </a:xfrm>
          <a:prstGeom prst="rect">
            <a:avLst/>
          </a:prstGeom>
          <a:noFill/>
        </p:spPr>
        <p:txBody>
          <a:bodyPr wrap="square" lIns="36000" tIns="36000" rIns="36000" bIns="36000" anchor="t" anchorCtr="0">
            <a:spAutoFit/>
          </a:bodyPr>
          <a:lstStyle/>
          <a:p>
            <a:pPr algn="ctr">
              <a:lnSpc>
                <a:spcPts val="2700"/>
              </a:lnSpc>
            </a:pPr>
            <a:r>
              <a:rPr lang="ja-JP" altLang="en-US" b="1" spc="-40" dirty="0">
                <a:solidFill>
                  <a:srgbClr val="FF6600"/>
                </a:solidFill>
                <a:latin typeface="BIZ UDPゴシック" panose="020B0400000000000000" pitchFamily="50" charset="-128"/>
                <a:ea typeface="BIZ UDPゴシック" panose="020B0400000000000000" pitchFamily="50" charset="-128"/>
              </a:rPr>
              <a:t>①</a:t>
            </a:r>
            <a:endParaRPr lang="en-US" altLang="ja-JP" b="1" spc="-40" dirty="0">
              <a:solidFill>
                <a:srgbClr val="FF6600"/>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1C50852F-89EF-7BF0-174C-22AA4B3190BD}"/>
              </a:ext>
            </a:extLst>
          </p:cNvPr>
          <p:cNvGrpSpPr/>
          <p:nvPr/>
        </p:nvGrpSpPr>
        <p:grpSpPr>
          <a:xfrm>
            <a:off x="6038557" y="4729574"/>
            <a:ext cx="432000" cy="365604"/>
            <a:chOff x="10574522" y="6613432"/>
            <a:chExt cx="432000" cy="365604"/>
          </a:xfrm>
        </p:grpSpPr>
        <p:sp>
          <p:nvSpPr>
            <p:cNvPr id="22" name="楕円 21">
              <a:extLst>
                <a:ext uri="{FF2B5EF4-FFF2-40B4-BE49-F238E27FC236}">
                  <a16:creationId xmlns:a16="http://schemas.microsoft.com/office/drawing/2014/main" id="{1BCBF6C4-6FC6-3886-C0DF-2503F07A5C32}"/>
                </a:ext>
              </a:extLst>
            </p:cNvPr>
            <p:cNvSpPr/>
            <p:nvPr/>
          </p:nvSpPr>
          <p:spPr>
            <a:xfrm>
              <a:off x="10677508" y="6698508"/>
              <a:ext cx="216000" cy="21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7EFC8C5-BE0A-4F3D-BBAD-11C131A84D15}"/>
                </a:ext>
              </a:extLst>
            </p:cNvPr>
            <p:cNvSpPr txBox="1"/>
            <p:nvPr/>
          </p:nvSpPr>
          <p:spPr>
            <a:xfrm>
              <a:off x="10574522" y="6613432"/>
              <a:ext cx="432000" cy="365604"/>
            </a:xfrm>
            <a:prstGeom prst="rect">
              <a:avLst/>
            </a:prstGeom>
            <a:noFill/>
          </p:spPr>
          <p:txBody>
            <a:bodyPr wrap="square" lIns="36000" tIns="36000" rIns="36000" bIns="36000" anchor="t" anchorCtr="0">
              <a:spAutoFit/>
            </a:bodyPr>
            <a:lstStyle/>
            <a:p>
              <a:pPr algn="ctr">
                <a:lnSpc>
                  <a:spcPts val="2700"/>
                </a:lnSpc>
              </a:pPr>
              <a:r>
                <a:rPr lang="ja-JP" altLang="en-US" b="1" spc="-40" dirty="0">
                  <a:solidFill>
                    <a:srgbClr val="FF6600"/>
                  </a:solidFill>
                  <a:latin typeface="BIZ UDPゴシック" panose="020B0400000000000000" pitchFamily="50" charset="-128"/>
                  <a:ea typeface="BIZ UDPゴシック" panose="020B0400000000000000" pitchFamily="50" charset="-128"/>
                </a:rPr>
                <a:t>③</a:t>
              </a:r>
              <a:endParaRPr lang="ja-JP" altLang="en-US" spc="-40" dirty="0">
                <a:latin typeface="BIZ UDPゴシック" panose="020B0400000000000000" pitchFamily="50" charset="-128"/>
                <a:ea typeface="BIZ UDPゴシック" panose="020B0400000000000000" pitchFamily="50" charset="-128"/>
              </a:endParaRPr>
            </a:p>
          </p:txBody>
        </p:sp>
      </p:grpSp>
      <p:cxnSp>
        <p:nvCxnSpPr>
          <p:cNvPr id="27" name="直線矢印コネクタ 26">
            <a:extLst>
              <a:ext uri="{FF2B5EF4-FFF2-40B4-BE49-F238E27FC236}">
                <a16:creationId xmlns:a16="http://schemas.microsoft.com/office/drawing/2014/main" id="{6CAFF240-6F6A-F9C4-0055-BE59D8CDBC2A}"/>
              </a:ext>
            </a:extLst>
          </p:cNvPr>
          <p:cNvCxnSpPr>
            <a:cxnSpLocks/>
          </p:cNvCxnSpPr>
          <p:nvPr/>
        </p:nvCxnSpPr>
        <p:spPr>
          <a:xfrm flipH="1">
            <a:off x="6390132" y="4912376"/>
            <a:ext cx="396000" cy="1027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278B9411-139A-AF85-3717-6078C2C34C61}"/>
              </a:ext>
            </a:extLst>
          </p:cNvPr>
          <p:cNvCxnSpPr>
            <a:cxnSpLocks/>
          </p:cNvCxnSpPr>
          <p:nvPr/>
        </p:nvCxnSpPr>
        <p:spPr>
          <a:xfrm flipH="1">
            <a:off x="6390132" y="2743195"/>
            <a:ext cx="396000"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 name="角丸四角形 8">
            <a:extLst>
              <a:ext uri="{FF2B5EF4-FFF2-40B4-BE49-F238E27FC236}">
                <a16:creationId xmlns:a16="http://schemas.microsoft.com/office/drawing/2014/main" id="{82C7D936-5974-D0F5-A3B3-5FD024B3AEB3}"/>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AD78B83-ECB0-2440-5F88-1F9DE35B4925}"/>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魅力的に見える美容医療サービスの広告。どんな注意が必要？</a:t>
            </a:r>
          </a:p>
        </p:txBody>
      </p:sp>
      <p:sp>
        <p:nvSpPr>
          <p:cNvPr id="31" name="テキスト ボックス 30">
            <a:extLst>
              <a:ext uri="{FF2B5EF4-FFF2-40B4-BE49-F238E27FC236}">
                <a16:creationId xmlns:a16="http://schemas.microsoft.com/office/drawing/2014/main" id="{962CD6A5-FFA2-4938-C97C-90D9FF08A627}"/>
              </a:ext>
            </a:extLst>
          </p:cNvPr>
          <p:cNvSpPr txBox="1"/>
          <p:nvPr/>
        </p:nvSpPr>
        <p:spPr>
          <a:xfrm>
            <a:off x="6038557" y="3616208"/>
            <a:ext cx="432000" cy="365604"/>
          </a:xfrm>
          <a:prstGeom prst="rect">
            <a:avLst/>
          </a:prstGeom>
          <a:noFill/>
        </p:spPr>
        <p:txBody>
          <a:bodyPr wrap="square" lIns="36000" tIns="36000" rIns="36000" bIns="36000" anchor="t" anchorCtr="0">
            <a:spAutoFit/>
          </a:bodyPr>
          <a:lstStyle/>
          <a:p>
            <a:pPr algn="ctr">
              <a:lnSpc>
                <a:spcPts val="2700"/>
              </a:lnSpc>
            </a:pPr>
            <a:r>
              <a:rPr lang="ja-JP" altLang="en-US" b="1" spc="-40" dirty="0">
                <a:solidFill>
                  <a:srgbClr val="FF6600"/>
                </a:solidFill>
                <a:latin typeface="BIZ UDPゴシック" panose="020B0400000000000000" pitchFamily="50" charset="-128"/>
                <a:ea typeface="BIZ UDPゴシック" panose="020B0400000000000000" pitchFamily="50" charset="-128"/>
              </a:rPr>
              <a:t>②</a:t>
            </a:r>
          </a:p>
        </p:txBody>
      </p:sp>
      <p:cxnSp>
        <p:nvCxnSpPr>
          <p:cNvPr id="32" name="直線矢印コネクタ 31">
            <a:extLst>
              <a:ext uri="{FF2B5EF4-FFF2-40B4-BE49-F238E27FC236}">
                <a16:creationId xmlns:a16="http://schemas.microsoft.com/office/drawing/2014/main" id="{32944F14-0286-433C-083A-F96577FD0850}"/>
              </a:ext>
            </a:extLst>
          </p:cNvPr>
          <p:cNvCxnSpPr>
            <a:cxnSpLocks/>
          </p:cNvCxnSpPr>
          <p:nvPr/>
        </p:nvCxnSpPr>
        <p:spPr>
          <a:xfrm flipH="1">
            <a:off x="6390132" y="3809993"/>
            <a:ext cx="396000"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7D7C5A4-A29D-0260-5A9C-2D902401B3A5}"/>
              </a:ext>
            </a:extLst>
          </p:cNvPr>
          <p:cNvSpPr txBox="1"/>
          <p:nvPr/>
        </p:nvSpPr>
        <p:spPr>
          <a:xfrm>
            <a:off x="6038557" y="2057726"/>
            <a:ext cx="432000" cy="365604"/>
          </a:xfrm>
          <a:prstGeom prst="rect">
            <a:avLst/>
          </a:prstGeom>
          <a:noFill/>
        </p:spPr>
        <p:txBody>
          <a:bodyPr wrap="square" lIns="36000" tIns="36000" rIns="36000" bIns="36000" anchor="t" anchorCtr="0">
            <a:spAutoFit/>
          </a:bodyPr>
          <a:lstStyle/>
          <a:p>
            <a:pPr algn="ctr">
              <a:lnSpc>
                <a:spcPts val="2700"/>
              </a:lnSpc>
            </a:pPr>
            <a:r>
              <a:rPr lang="ja-JP" altLang="en-US" b="1" spc="-40" dirty="0">
                <a:solidFill>
                  <a:srgbClr val="FF6600"/>
                </a:solidFill>
                <a:latin typeface="BIZ UDPゴシック" panose="020B0400000000000000" pitchFamily="50" charset="-128"/>
                <a:ea typeface="BIZ UDPゴシック" panose="020B0400000000000000" pitchFamily="50" charset="-128"/>
              </a:rPr>
              <a:t>④</a:t>
            </a:r>
            <a:endParaRPr lang="en-US" altLang="ja-JP" b="1" spc="-40" dirty="0">
              <a:solidFill>
                <a:srgbClr val="FF6600"/>
              </a:solidFill>
              <a:latin typeface="BIZ UDPゴシック" panose="020B0400000000000000" pitchFamily="50" charset="-128"/>
              <a:ea typeface="BIZ UDPゴシック" panose="020B0400000000000000" pitchFamily="50" charset="-128"/>
            </a:endParaRPr>
          </a:p>
        </p:txBody>
      </p:sp>
      <p:cxnSp>
        <p:nvCxnSpPr>
          <p:cNvPr id="3" name="直線矢印コネクタ 2">
            <a:extLst>
              <a:ext uri="{FF2B5EF4-FFF2-40B4-BE49-F238E27FC236}">
                <a16:creationId xmlns:a16="http://schemas.microsoft.com/office/drawing/2014/main" id="{81F6CE58-12C3-D0C0-6048-AAF7940B374F}"/>
              </a:ext>
            </a:extLst>
          </p:cNvPr>
          <p:cNvCxnSpPr>
            <a:cxnSpLocks/>
          </p:cNvCxnSpPr>
          <p:nvPr/>
        </p:nvCxnSpPr>
        <p:spPr>
          <a:xfrm flipH="1">
            <a:off x="6390132" y="2251511"/>
            <a:ext cx="396000"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65C8B7D0-2FF2-01B4-4F66-7D55A19C53E4}"/>
              </a:ext>
            </a:extLst>
          </p:cNvPr>
          <p:cNvGraphicFramePr>
            <a:graphicFrameLocks noGrp="1"/>
          </p:cNvGraphicFramePr>
          <p:nvPr>
            <p:extLst>
              <p:ext uri="{D42A27DB-BD31-4B8C-83A1-F6EECF244321}">
                <p14:modId xmlns:p14="http://schemas.microsoft.com/office/powerpoint/2010/main" val="870374982"/>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64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4ECC2728-8489-C75A-5588-D7E7A5A61231}"/>
              </a:ext>
            </a:extLst>
          </p:cNvPr>
          <p:cNvGraphicFramePr>
            <a:graphicFrameLocks noGrp="1"/>
          </p:cNvGraphicFramePr>
          <p:nvPr>
            <p:extLst>
              <p:ext uri="{D42A27DB-BD31-4B8C-83A1-F6EECF244321}">
                <p14:modId xmlns:p14="http://schemas.microsoft.com/office/powerpoint/2010/main" val="208508708"/>
              </p:ext>
            </p:extLst>
          </p:nvPr>
        </p:nvGraphicFramePr>
        <p:xfrm>
          <a:off x="1119595" y="1415919"/>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marL="180000" algn="l">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美容医療クリニックの広告規制について</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6" name="図 15" descr="ロゴ&#10;&#10;自動的に生成された説明">
            <a:extLst>
              <a:ext uri="{FF2B5EF4-FFF2-40B4-BE49-F238E27FC236}">
                <a16:creationId xmlns:a16="http://schemas.microsoft.com/office/drawing/2014/main" id="{48BF9D96-803A-B2A1-E21F-0D15DB5C7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65" y="1294068"/>
            <a:ext cx="784862" cy="635509"/>
          </a:xfrm>
          <a:prstGeom prst="rect">
            <a:avLst/>
          </a:prstGeom>
        </p:spPr>
      </p:pic>
      <p:sp>
        <p:nvSpPr>
          <p:cNvPr id="14" name="角丸四角形 8">
            <a:extLst>
              <a:ext uri="{FF2B5EF4-FFF2-40B4-BE49-F238E27FC236}">
                <a16:creationId xmlns:a16="http://schemas.microsoft.com/office/drawing/2014/main" id="{AE62916C-6E79-E8E9-62B3-F800FABF5F02}"/>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AD162D6-0393-2651-6421-51278C91916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魅力的に見える美容医療サービスの広告。どんな注意が必要？</a:t>
            </a:r>
          </a:p>
        </p:txBody>
      </p:sp>
      <p:sp>
        <p:nvSpPr>
          <p:cNvPr id="28" name="テキスト ボックス 27">
            <a:extLst>
              <a:ext uri="{FF2B5EF4-FFF2-40B4-BE49-F238E27FC236}">
                <a16:creationId xmlns:a16="http://schemas.microsoft.com/office/drawing/2014/main" id="{B46FA614-AA7A-042E-5686-0FF54C5EE1DD}"/>
              </a:ext>
            </a:extLst>
          </p:cNvPr>
          <p:cNvSpPr txBox="1"/>
          <p:nvPr/>
        </p:nvSpPr>
        <p:spPr>
          <a:xfrm>
            <a:off x="661152" y="2087439"/>
            <a:ext cx="7692826" cy="663314"/>
          </a:xfrm>
          <a:prstGeom prst="rect">
            <a:avLst/>
          </a:prstGeom>
          <a:noFill/>
        </p:spPr>
        <p:txBody>
          <a:bodyPr wrap="square" lIns="36000" tIns="36000" rIns="36000" bIns="36000">
            <a:spAutoFit/>
          </a:bodyPr>
          <a:lstStyle/>
          <a:p>
            <a:pPr algn="just">
              <a:lnSpc>
                <a:spcPts val="2500"/>
              </a:lnSpc>
            </a:pPr>
            <a:r>
              <a:rPr lang="ja-JP" altLang="en-US" sz="1600" dirty="0">
                <a:latin typeface="BIZ UDPゴシック" panose="020B0400000000000000" pitchFamily="50" charset="-128"/>
                <a:ea typeface="BIZ UDPゴシック" panose="020B0400000000000000" pitchFamily="50" charset="-128"/>
              </a:rPr>
              <a:t>美容医療サービスも含めた医療機関の</a:t>
            </a:r>
            <a:r>
              <a:rPr lang="en-US" altLang="ja-JP" sz="1600" dirty="0">
                <a:latin typeface="BIZ UDPゴシック" panose="020B0400000000000000" pitchFamily="50" charset="-128"/>
                <a:ea typeface="BIZ UDPゴシック" panose="020B0400000000000000" pitchFamily="50" charset="-128"/>
              </a:rPr>
              <a:t>WEB</a:t>
            </a:r>
            <a:r>
              <a:rPr lang="ja-JP" altLang="en-US" sz="1600" dirty="0">
                <a:latin typeface="BIZ UDPゴシック" panose="020B0400000000000000" pitchFamily="50" charset="-128"/>
                <a:ea typeface="BIZ UDPゴシック" panose="020B0400000000000000" pitchFamily="50" charset="-128"/>
              </a:rPr>
              <a:t>サイト、メルマガ等について、次のような</a:t>
            </a:r>
            <a:r>
              <a:rPr lang="ja-JP" altLang="en-US" sz="1600" b="1" dirty="0">
                <a:solidFill>
                  <a:srgbClr val="FF6600"/>
                </a:solidFill>
                <a:latin typeface="BIZ UDPゴシック" panose="020B0400000000000000" pitchFamily="50" charset="-128"/>
                <a:ea typeface="BIZ UDPゴシック" panose="020B0400000000000000" pitchFamily="50" charset="-128"/>
              </a:rPr>
              <a:t>表現は法律（医療法等）で禁止</a:t>
            </a:r>
            <a:r>
              <a:rPr lang="ja-JP" altLang="en-US" sz="1600" dirty="0">
                <a:latin typeface="BIZ UDPゴシック" panose="020B0400000000000000" pitchFamily="50" charset="-128"/>
                <a:ea typeface="BIZ UDPゴシック" panose="020B0400000000000000" pitchFamily="50" charset="-128"/>
              </a:rPr>
              <a:t>されています。</a:t>
            </a:r>
          </a:p>
        </p:txBody>
      </p:sp>
      <p:grpSp>
        <p:nvGrpSpPr>
          <p:cNvPr id="19" name="グループ化 18">
            <a:extLst>
              <a:ext uri="{FF2B5EF4-FFF2-40B4-BE49-F238E27FC236}">
                <a16:creationId xmlns:a16="http://schemas.microsoft.com/office/drawing/2014/main" id="{6A79C20D-598C-B170-2878-9534B198EF50}"/>
              </a:ext>
            </a:extLst>
          </p:cNvPr>
          <p:cNvGrpSpPr/>
          <p:nvPr/>
        </p:nvGrpSpPr>
        <p:grpSpPr>
          <a:xfrm>
            <a:off x="330200" y="2990273"/>
            <a:ext cx="8483600" cy="3391477"/>
            <a:chOff x="336550" y="2990273"/>
            <a:chExt cx="8483600" cy="3391477"/>
          </a:xfrm>
        </p:grpSpPr>
        <p:sp>
          <p:nvSpPr>
            <p:cNvPr id="5" name="テキスト ボックス 4">
              <a:extLst>
                <a:ext uri="{FF2B5EF4-FFF2-40B4-BE49-F238E27FC236}">
                  <a16:creationId xmlns:a16="http://schemas.microsoft.com/office/drawing/2014/main" id="{1FAA82A0-FCDC-10A9-0531-5F75A111A76B}"/>
                </a:ext>
              </a:extLst>
            </p:cNvPr>
            <p:cNvSpPr txBox="1"/>
            <p:nvPr/>
          </p:nvSpPr>
          <p:spPr>
            <a:xfrm>
              <a:off x="440532" y="3524104"/>
              <a:ext cx="8275637" cy="2795308"/>
            </a:xfrm>
            <a:prstGeom prst="rect">
              <a:avLst/>
            </a:prstGeom>
            <a:noFill/>
          </p:spPr>
          <p:txBody>
            <a:bodyPr wrap="square" lIns="36000" tIns="36000" rIns="36000" bIns="36000">
              <a:spAutoFit/>
            </a:bodyPr>
            <a:lstStyle/>
            <a:p>
              <a:pPr marL="285750" indent="-285750" algn="just">
                <a:lnSpc>
                  <a:spcPts val="2400"/>
                </a:lnSpc>
                <a:spcBef>
                  <a:spcPts val="600"/>
                </a:spcBef>
                <a:buClr>
                  <a:srgbClr val="F08761"/>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データの根拠を明確にしないまま</a:t>
              </a:r>
              <a:r>
                <a:rPr lang="ja-JP" altLang="en-US" sz="1600" b="1" i="0" u="sng" strike="noStrike" baseline="0" dirty="0">
                  <a:latin typeface="BIZ UDPゴシック" panose="020B0400000000000000" pitchFamily="50" charset="-128"/>
                  <a:ea typeface="BIZ UDPゴシック" panose="020B0400000000000000" pitchFamily="50" charset="-128"/>
                </a:rPr>
                <a:t>「満足度〇％」</a:t>
              </a:r>
              <a:r>
                <a:rPr lang="ja-JP" altLang="en-US" sz="1600" i="0" u="none" strike="noStrike" baseline="0" dirty="0">
                  <a:latin typeface="BIZ UDPゴシック" panose="020B0400000000000000" pitchFamily="50" charset="-128"/>
                  <a:ea typeface="BIZ UDPゴシック" panose="020B0400000000000000" pitchFamily="50" charset="-128"/>
                </a:rPr>
                <a:t>などと表示している</a:t>
              </a:r>
            </a:p>
            <a:p>
              <a:pPr marL="285750" indent="-285750" algn="just">
                <a:lnSpc>
                  <a:spcPts val="2400"/>
                </a:lnSpc>
                <a:spcBef>
                  <a:spcPts val="600"/>
                </a:spcBef>
                <a:buClr>
                  <a:srgbClr val="F08761"/>
                </a:buClr>
                <a:buFont typeface="Wingdings" panose="05000000000000000000" pitchFamily="2" charset="2"/>
                <a:buChar char="l"/>
              </a:pPr>
              <a:r>
                <a:rPr lang="ja-JP" altLang="en-US" sz="1600" b="1" i="0" u="sng" strike="noStrike" baseline="0" dirty="0">
                  <a:latin typeface="BIZ UDPゴシック" panose="020B0400000000000000" pitchFamily="50" charset="-128"/>
                  <a:ea typeface="BIZ UDPゴシック" panose="020B0400000000000000" pitchFamily="50" charset="-128"/>
                </a:rPr>
                <a:t>「モデル・女優の△△さんが当院で治療を受けました！」のような著名人との関連を強調する表現（比較優良広告）　</a:t>
              </a:r>
            </a:p>
            <a:p>
              <a:pPr marL="285750" indent="-285750" algn="just">
                <a:lnSpc>
                  <a:spcPts val="2400"/>
                </a:lnSpc>
                <a:spcBef>
                  <a:spcPts val="600"/>
                </a:spcBef>
                <a:buClr>
                  <a:srgbClr val="F08761"/>
                </a:buClr>
                <a:buFont typeface="Wingdings" panose="05000000000000000000" pitchFamily="2" charset="2"/>
                <a:buChar char="l"/>
              </a:pPr>
              <a:r>
                <a:rPr lang="ja-JP" altLang="en-US" sz="1600" b="1" i="0" u="sng" strike="noStrike" baseline="0" dirty="0">
                  <a:latin typeface="BIZ UDPゴシック" panose="020B0400000000000000" pitchFamily="50" charset="-128"/>
                  <a:ea typeface="BIZ UDPゴシック" panose="020B0400000000000000" pitchFamily="50" charset="-128"/>
                </a:rPr>
                <a:t>「ビフォーアフター写真</a:t>
              </a:r>
              <a:r>
                <a:rPr lang="ja-JP" altLang="en-US" sz="1600" b="1" u="sng" dirty="0">
                  <a:latin typeface="BIZ UDPゴシック" panose="020B0400000000000000" pitchFamily="50" charset="-128"/>
                  <a:ea typeface="BIZ UDPゴシック" panose="020B0400000000000000" pitchFamily="50" charset="-128"/>
                </a:rPr>
                <a:t>」</a:t>
              </a:r>
              <a:r>
                <a:rPr lang="ja-JP" altLang="en-US" sz="1600" b="1" i="0" u="sng" strike="noStrike" baseline="0" dirty="0">
                  <a:latin typeface="BIZ UDPゴシック" panose="020B0400000000000000" pitchFamily="50" charset="-128"/>
                  <a:ea typeface="BIZ UDPゴシック" panose="020B0400000000000000" pitchFamily="50" charset="-128"/>
                </a:rPr>
                <a:t>のみを掲載</a:t>
              </a:r>
              <a:r>
                <a:rPr lang="ja-JP" altLang="en-US" sz="1600" i="0" u="none" strike="noStrike" baseline="0" dirty="0">
                  <a:latin typeface="BIZ UDPゴシック" panose="020B0400000000000000" pitchFamily="50" charset="-128"/>
                  <a:ea typeface="BIZ UDPゴシック" panose="020B0400000000000000" pitchFamily="50" charset="-128"/>
                </a:rPr>
                <a:t>し、治療内容やリスクなどの詳細な説明がない</a:t>
              </a:r>
              <a:endParaRPr lang="en-US" altLang="ja-JP" sz="1600" i="0" u="none" strike="noStrike" baseline="0" dirty="0">
                <a:latin typeface="BIZ UDPゴシック" panose="020B0400000000000000" pitchFamily="50" charset="-128"/>
                <a:ea typeface="BIZ UDPゴシック" panose="020B0400000000000000" pitchFamily="50" charset="-128"/>
              </a:endParaRPr>
            </a:p>
            <a:p>
              <a:pPr marL="536575" indent="-231775" algn="just">
                <a:lnSpc>
                  <a:spcPts val="2400"/>
                </a:lnSpc>
                <a:buClr>
                  <a:srgbClr val="F08761"/>
                </a:buClr>
              </a:pPr>
              <a:r>
                <a:rPr lang="en-US" altLang="ja-JP" sz="1600" i="0" u="none" strike="noStrike" baseline="0" dirty="0">
                  <a:latin typeface="BIZ UDPゴシック" panose="020B0400000000000000" pitchFamily="50" charset="-128"/>
                  <a:ea typeface="BIZ UDPゴシック" panose="020B0400000000000000" pitchFamily="50" charset="-128"/>
                </a:rPr>
                <a:t>※</a:t>
              </a:r>
              <a:r>
                <a:rPr lang="ja-JP" altLang="en-US" sz="1600" i="0" u="none" strike="noStrike" baseline="0" dirty="0">
                  <a:latin typeface="BIZ UDPゴシック" panose="020B0400000000000000" pitchFamily="50" charset="-128"/>
                  <a:ea typeface="BIZ UDPゴシック" panose="020B0400000000000000" pitchFamily="50" charset="-128"/>
                </a:rPr>
                <a:t>術前または術後の写真やイラスト等のみで通常必要とされる治療内容や費用、主なリスク等の説明が不十分なもの</a:t>
              </a:r>
            </a:p>
            <a:p>
              <a:pPr marL="285750" indent="-285750" algn="just">
                <a:lnSpc>
                  <a:spcPts val="2400"/>
                </a:lnSpc>
                <a:spcBef>
                  <a:spcPts val="600"/>
                </a:spcBef>
                <a:buClr>
                  <a:srgbClr val="F08761"/>
                </a:buClr>
                <a:buFont typeface="Wingdings" panose="05000000000000000000" pitchFamily="2" charset="2"/>
                <a:buChar char="l"/>
              </a:pPr>
              <a:r>
                <a:rPr lang="ja-JP" altLang="en-US" sz="1600" b="1" i="0" u="none" strike="noStrike" baseline="0" dirty="0">
                  <a:solidFill>
                    <a:srgbClr val="FF6600"/>
                  </a:solidFill>
                  <a:latin typeface="BIZ UDPゴシック" panose="020B0400000000000000" pitchFamily="50" charset="-128"/>
                  <a:ea typeface="BIZ UDPゴシック" panose="020B0400000000000000" pitchFamily="50" charset="-128"/>
                </a:rPr>
                <a:t> </a:t>
              </a:r>
              <a:r>
                <a:rPr lang="ja-JP" altLang="en-US" sz="1600" b="1" i="0" u="sng" strike="noStrike" baseline="0" dirty="0">
                  <a:latin typeface="BIZ UDPゴシック" panose="020B0400000000000000" pitchFamily="50" charset="-128"/>
                  <a:ea typeface="BIZ UDPゴシック" panose="020B0400000000000000" pitchFamily="50" charset="-128"/>
                </a:rPr>
                <a:t>「キャンペーン実施中！今なら〇〇円」「期間限定で</a:t>
              </a:r>
              <a:r>
                <a:rPr lang="en-US" altLang="ja-JP" sz="1600" b="1" i="0" u="sng" strike="noStrike" baseline="0" dirty="0">
                  <a:latin typeface="BIZ UDPゴシック" panose="020B0400000000000000" pitchFamily="50" charset="-128"/>
                  <a:ea typeface="BIZ UDPゴシック" panose="020B0400000000000000" pitchFamily="50" charset="-128"/>
                </a:rPr>
                <a:t>50</a:t>
              </a:r>
              <a:r>
                <a:rPr lang="ja-JP" altLang="en-US" sz="1600" b="1" i="0" u="sng" strike="noStrike" baseline="0" dirty="0">
                  <a:latin typeface="BIZ UDPゴシック" panose="020B0400000000000000" pitchFamily="50" charset="-128"/>
                  <a:ea typeface="BIZ UDPゴシック" panose="020B0400000000000000" pitchFamily="50" charset="-128"/>
                </a:rPr>
                <a:t>％オフ」のような虚偽広告</a:t>
              </a:r>
              <a:br>
                <a:rPr lang="en-US" altLang="ja-JP" sz="1600" b="1" i="0" u="sng" strike="noStrike" baseline="0" dirty="0">
                  <a:latin typeface="BIZ UDPゴシック" panose="020B0400000000000000" pitchFamily="50" charset="-128"/>
                  <a:ea typeface="BIZ UDPゴシック" panose="020B0400000000000000" pitchFamily="50" charset="-128"/>
                </a:rPr>
              </a:br>
              <a:r>
                <a:rPr lang="ja-JP" altLang="en-US" sz="1600" b="1" i="0" u="sng" strike="noStrike" baseline="0" dirty="0">
                  <a:latin typeface="BIZ UDPゴシック" panose="020B0400000000000000" pitchFamily="50" charset="-128"/>
                  <a:ea typeface="BIZ UDPゴシック" panose="020B0400000000000000" pitchFamily="50" charset="-128"/>
                </a:rPr>
                <a:t>（誇大広告）　</a:t>
              </a:r>
              <a:endParaRPr lang="en-US" altLang="ja-JP" sz="1600" b="1" i="0" u="sng" strike="noStrike" baseline="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F2C1A45-2134-4705-E9B0-CB09EAFB2E92}"/>
                </a:ext>
              </a:extLst>
            </p:cNvPr>
            <p:cNvSpPr/>
            <p:nvPr/>
          </p:nvSpPr>
          <p:spPr>
            <a:xfrm>
              <a:off x="336550" y="3158066"/>
              <a:ext cx="8483600" cy="3223684"/>
            </a:xfrm>
            <a:prstGeom prst="rect">
              <a:avLst/>
            </a:prstGeom>
            <a:noFill/>
            <a:ln>
              <a:solidFill>
                <a:srgbClr val="F08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A9B5C95-CC12-9A48-D3DF-95DB1FDD6CEE}"/>
                </a:ext>
              </a:extLst>
            </p:cNvPr>
            <p:cNvSpPr txBox="1"/>
            <p:nvPr/>
          </p:nvSpPr>
          <p:spPr>
            <a:xfrm>
              <a:off x="2328350" y="2990273"/>
              <a:ext cx="4500000" cy="316360"/>
            </a:xfrm>
            <a:prstGeom prst="rect">
              <a:avLst/>
            </a:prstGeom>
            <a:solidFill>
              <a:schemeClr val="bg1"/>
            </a:solidFill>
          </p:spPr>
          <p:txBody>
            <a:bodyPr wrap="square" lIns="36000" tIns="36000" rIns="36000" bIns="36000">
              <a:spAutoFit/>
            </a:bodyPr>
            <a:lstStyle/>
            <a:p>
              <a:pPr algn="ctr">
                <a:lnSpc>
                  <a:spcPts val="1900"/>
                </a:lnSpc>
              </a:pPr>
              <a:r>
                <a:rPr kumimoji="1" lang="ja-JP" altLang="en-US" sz="1600" b="1" dirty="0">
                  <a:solidFill>
                    <a:srgbClr val="F08761"/>
                  </a:solidFill>
                  <a:latin typeface="Meiryo UI" panose="020B0604030504040204" pitchFamily="50" charset="-128"/>
                  <a:ea typeface="Meiryo UI" panose="020B0604030504040204" pitchFamily="50" charset="-128"/>
                </a:rPr>
                <a:t>▏</a:t>
              </a:r>
              <a:r>
                <a:rPr lang="ja-JP" altLang="en-US" sz="1600" b="1" i="0" u="none" strike="noStrike" baseline="0" dirty="0">
                  <a:solidFill>
                    <a:srgbClr val="F08761"/>
                  </a:solidFill>
                  <a:latin typeface="BIZ UDPゴシック" panose="020B0400000000000000" pitchFamily="50" charset="-128"/>
                  <a:ea typeface="BIZ UDPゴシック" panose="020B0400000000000000" pitchFamily="50" charset="-128"/>
                </a:rPr>
                <a:t>法律（医療法等）で禁止されている表現</a:t>
              </a:r>
              <a:r>
                <a:rPr kumimoji="1" lang="ja-JP" altLang="en-US" sz="1600" b="1" dirty="0">
                  <a:solidFill>
                    <a:srgbClr val="F08761"/>
                  </a:solidFill>
                  <a:latin typeface="Meiryo UI" panose="020B0604030504040204" pitchFamily="50" charset="-128"/>
                  <a:ea typeface="Meiryo UI" panose="020B0604030504040204" pitchFamily="50" charset="-128"/>
                </a:rPr>
                <a:t>▕</a:t>
              </a:r>
              <a:endParaRPr lang="ja-JP" altLang="en-US" sz="1400" b="1" i="0" u="none" strike="noStrike" baseline="0" dirty="0">
                <a:solidFill>
                  <a:srgbClr val="F08761"/>
                </a:solidFill>
                <a:latin typeface="BIZ UDPゴシック" panose="020B0400000000000000" pitchFamily="50" charset="-128"/>
                <a:ea typeface="BIZ UDPゴシック" panose="020B0400000000000000" pitchFamily="50" charset="-128"/>
              </a:endParaRPr>
            </a:p>
          </p:txBody>
        </p:sp>
      </p:grpSp>
      <p:graphicFrame>
        <p:nvGraphicFramePr>
          <p:cNvPr id="2" name="表 1">
            <a:extLst>
              <a:ext uri="{FF2B5EF4-FFF2-40B4-BE49-F238E27FC236}">
                <a16:creationId xmlns:a16="http://schemas.microsoft.com/office/drawing/2014/main" id="{914EF364-9A55-73BC-4829-D36B25D528D7}"/>
              </a:ext>
            </a:extLst>
          </p:cNvPr>
          <p:cNvGraphicFramePr>
            <a:graphicFrameLocks noGrp="1"/>
          </p:cNvGraphicFramePr>
          <p:nvPr>
            <p:extLst>
              <p:ext uri="{D42A27DB-BD31-4B8C-83A1-F6EECF244321}">
                <p14:modId xmlns:p14="http://schemas.microsoft.com/office/powerpoint/2010/main" val="2205082567"/>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488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77FF-3171-261D-53CC-925FFC36AF6D}"/>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A4CFF465-35B9-0FD8-467B-3585533BF733}"/>
              </a:ext>
            </a:extLst>
          </p:cNvPr>
          <p:cNvSpPr/>
          <p:nvPr/>
        </p:nvSpPr>
        <p:spPr bwMode="auto">
          <a:xfrm rot="10800000" flipH="1" flipV="1">
            <a:off x="1" y="629628"/>
            <a:ext cx="8778874" cy="900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2D16F43-0ED8-FBDB-0595-8A523E1537CB}"/>
              </a:ext>
            </a:extLst>
          </p:cNvPr>
          <p:cNvSpPr txBox="1"/>
          <p:nvPr/>
        </p:nvSpPr>
        <p:spPr>
          <a:xfrm>
            <a:off x="336550" y="686288"/>
            <a:ext cx="8017427" cy="786681"/>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美容医療クリニックで生じるトラブル。</a:t>
            </a:r>
            <a:endParaRPr lang="en-US" altLang="ja-JP" sz="2200" b="1" dirty="0">
              <a:latin typeface="BIZ UDPゴシック" panose="020B0400000000000000" pitchFamily="50" charset="-128"/>
              <a:ea typeface="BIZ UDPゴシック" panose="020B0400000000000000" pitchFamily="50" charset="-128"/>
            </a:endParaRPr>
          </a:p>
          <a:p>
            <a:pPr algn="just">
              <a:lnSpc>
                <a:spcPts val="3000"/>
              </a:lnSpc>
            </a:pPr>
            <a:r>
              <a:rPr lang="ja-JP" altLang="en-US" sz="2200" b="1" dirty="0">
                <a:latin typeface="BIZ UDPゴシック" panose="020B0400000000000000" pitchFamily="50" charset="-128"/>
                <a:ea typeface="BIZ UDPゴシック" panose="020B0400000000000000" pitchFamily="50" charset="-128"/>
              </a:rPr>
              <a:t>カウンセラーの案内に問題があるケースも</a:t>
            </a:r>
            <a:endParaRPr lang="en-US" altLang="ja-JP" sz="2200" b="1" dirty="0">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66641B2-4B8B-C0E7-F0E4-4F61E3B032C6}"/>
              </a:ext>
            </a:extLst>
          </p:cNvPr>
          <p:cNvSpPr/>
          <p:nvPr/>
        </p:nvSpPr>
        <p:spPr>
          <a:xfrm>
            <a:off x="792000" y="2815770"/>
            <a:ext cx="7560000" cy="3420000"/>
          </a:xfrm>
          <a:prstGeom prst="roundRect">
            <a:avLst>
              <a:gd name="adj" fmla="val 1270"/>
            </a:avLst>
          </a:prstGeom>
          <a:solidFill>
            <a:schemeClr val="bg1"/>
          </a:solidFill>
          <a:ln w="19050">
            <a:solidFill>
              <a:srgbClr val="F0876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55CAF"/>
              </a:solidFill>
            </a:endParaRPr>
          </a:p>
        </p:txBody>
      </p:sp>
      <p:sp>
        <p:nvSpPr>
          <p:cNvPr id="6" name="テキスト ボックス 5">
            <a:extLst>
              <a:ext uri="{FF2B5EF4-FFF2-40B4-BE49-F238E27FC236}">
                <a16:creationId xmlns:a16="http://schemas.microsoft.com/office/drawing/2014/main" id="{E0F5BC44-A632-AFC4-C7EB-64F542FDF270}"/>
              </a:ext>
            </a:extLst>
          </p:cNvPr>
          <p:cNvSpPr txBox="1"/>
          <p:nvPr/>
        </p:nvSpPr>
        <p:spPr>
          <a:xfrm>
            <a:off x="336550" y="1535207"/>
            <a:ext cx="8483600" cy="815530"/>
          </a:xfrm>
          <a:prstGeom prst="rect">
            <a:avLst/>
          </a:prstGeom>
          <a:noFill/>
        </p:spPr>
        <p:txBody>
          <a:bodyPr wrap="square" lIns="0" tIns="108000" rIns="0" bIns="0" anchor="t" anchorCtr="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rPr>
              <a:t>美容医療クリニックで生じるトラブルには、カウンセラーの案内に問題があるケース</a:t>
            </a:r>
          </a:p>
          <a:p>
            <a:pPr>
              <a:lnSpc>
                <a:spcPts val="3000"/>
              </a:lnSpc>
            </a:pPr>
            <a:r>
              <a:rPr lang="ja-JP" altLang="en-US" dirty="0">
                <a:latin typeface="BIZ UDPゴシック" panose="020B0400000000000000" pitchFamily="50" charset="-128"/>
                <a:ea typeface="BIZ UDPゴシック" panose="020B0400000000000000" pitchFamily="50" charset="-128"/>
              </a:rPr>
              <a:t>もあるようです。詳しくは以降のページを見てみましょう。</a:t>
            </a:r>
          </a:p>
        </p:txBody>
      </p:sp>
      <p:graphicFrame>
        <p:nvGraphicFramePr>
          <p:cNvPr id="11" name="表 10">
            <a:extLst>
              <a:ext uri="{FF2B5EF4-FFF2-40B4-BE49-F238E27FC236}">
                <a16:creationId xmlns:a16="http://schemas.microsoft.com/office/drawing/2014/main" id="{7175B786-3C26-64F4-A595-4333AD700406}"/>
              </a:ext>
            </a:extLst>
          </p:cNvPr>
          <p:cNvGraphicFramePr>
            <a:graphicFrameLocks noGrp="1"/>
          </p:cNvGraphicFramePr>
          <p:nvPr>
            <p:extLst>
              <p:ext uri="{D42A27DB-BD31-4B8C-83A1-F6EECF244321}">
                <p14:modId xmlns:p14="http://schemas.microsoft.com/office/powerpoint/2010/main" val="2777827234"/>
              </p:ext>
            </p:extLst>
          </p:nvPr>
        </p:nvGraphicFramePr>
        <p:xfrm>
          <a:off x="1170000" y="3085770"/>
          <a:ext cx="6804001" cy="2880000"/>
        </p:xfrm>
        <a:graphic>
          <a:graphicData uri="http://schemas.openxmlformats.org/drawingml/2006/table">
            <a:tbl>
              <a:tblPr firstRow="1" bandRow="1"/>
              <a:tblGrid>
                <a:gridCol w="396001">
                  <a:extLst>
                    <a:ext uri="{9D8B030D-6E8A-4147-A177-3AD203B41FA5}">
                      <a16:colId xmlns:a16="http://schemas.microsoft.com/office/drawing/2014/main" val="20000"/>
                    </a:ext>
                  </a:extLst>
                </a:gridCol>
                <a:gridCol w="6408000">
                  <a:extLst>
                    <a:ext uri="{9D8B030D-6E8A-4147-A177-3AD203B41FA5}">
                      <a16:colId xmlns:a16="http://schemas.microsoft.com/office/drawing/2014/main" val="20001"/>
                    </a:ext>
                  </a:extLst>
                </a:gridCol>
              </a:tblGrid>
              <a:tr h="720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ビフォーアフター等のイメージ写真による誘導</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➋</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逃げづらい環境で契約を求める</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r h="720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➌</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広告よりも高額なコースを勧める</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710870"/>
                  </a:ext>
                </a:extLst>
              </a:tr>
              <a:tr h="720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➍</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契約や施術を急かす</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606208"/>
                  </a:ext>
                </a:extLst>
              </a:tr>
            </a:tbl>
          </a:graphicData>
        </a:graphic>
      </p:graphicFrame>
      <p:graphicFrame>
        <p:nvGraphicFramePr>
          <p:cNvPr id="2" name="表 1">
            <a:extLst>
              <a:ext uri="{FF2B5EF4-FFF2-40B4-BE49-F238E27FC236}">
                <a16:creationId xmlns:a16="http://schemas.microsoft.com/office/drawing/2014/main" id="{54BE14A8-292B-6E5C-1667-411057E478AD}"/>
              </a:ext>
            </a:extLst>
          </p:cNvPr>
          <p:cNvGraphicFramePr>
            <a:graphicFrameLocks noGrp="1"/>
          </p:cNvGraphicFramePr>
          <p:nvPr>
            <p:extLst>
              <p:ext uri="{D42A27DB-BD31-4B8C-83A1-F6EECF244321}">
                <p14:modId xmlns:p14="http://schemas.microsoft.com/office/powerpoint/2010/main" val="3581673538"/>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155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1592D4FD-1061-E8FC-28C4-1BBDCB69B4BF}"/>
              </a:ext>
            </a:extLst>
          </p:cNvPr>
          <p:cNvGraphicFramePr>
            <a:graphicFrameLocks noGrp="1"/>
          </p:cNvGraphicFramePr>
          <p:nvPr>
            <p:extLst>
              <p:ext uri="{D42A27DB-BD31-4B8C-83A1-F6EECF244321}">
                <p14:modId xmlns:p14="http://schemas.microsoft.com/office/powerpoint/2010/main" val="3648729905"/>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ビフォーアフター等のイメージ写真による誘導</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角丸四角形 8">
            <a:extLst>
              <a:ext uri="{FF2B5EF4-FFF2-40B4-BE49-F238E27FC236}">
                <a16:creationId xmlns:a16="http://schemas.microsoft.com/office/drawing/2014/main" id="{AE62916C-6E79-E8E9-62B3-F800FABF5F02}"/>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AD162D6-0393-2651-6421-51278C91916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美容医療クリニックで生じるトラブル。カウンセラーの案内に問題があるケースも</a:t>
            </a:r>
          </a:p>
        </p:txBody>
      </p:sp>
      <p:sp>
        <p:nvSpPr>
          <p:cNvPr id="23" name="テキスト ボックス 22">
            <a:extLst>
              <a:ext uri="{FF2B5EF4-FFF2-40B4-BE49-F238E27FC236}">
                <a16:creationId xmlns:a16="http://schemas.microsoft.com/office/drawing/2014/main" id="{037AEB17-E554-1392-28C3-34D915E3C576}"/>
              </a:ext>
            </a:extLst>
          </p:cNvPr>
          <p:cNvSpPr txBox="1"/>
          <p:nvPr/>
        </p:nvSpPr>
        <p:spPr>
          <a:xfrm>
            <a:off x="323851" y="1726235"/>
            <a:ext cx="5365749" cy="2638712"/>
          </a:xfrm>
          <a:prstGeom prst="rect">
            <a:avLst/>
          </a:prstGeom>
          <a:noFill/>
        </p:spPr>
        <p:txBody>
          <a:bodyPr wrap="square" lIns="36000" tIns="180000" rIns="0" bIns="0" anchor="t" anchorCtr="0">
            <a:spAutoFit/>
          </a:bodyPr>
          <a:lstStyle/>
          <a:p>
            <a:pPr algn="just">
              <a:lnSpc>
                <a:spcPts val="2800"/>
              </a:lnSpc>
            </a:pPr>
            <a:r>
              <a:rPr lang="ja-JP" altLang="en-US" spc="-40" dirty="0">
                <a:latin typeface="BIZ UDPゴシック" panose="020B0400000000000000" pitchFamily="50" charset="-128"/>
                <a:ea typeface="BIZ UDPゴシック" panose="020B0400000000000000" pitchFamily="50" charset="-128"/>
              </a:rPr>
              <a:t>パソコンやタブレットを使い、成功例の画像や自分の顔・体型のシミュレーション画像を次々と提示されます。</a:t>
            </a:r>
          </a:p>
          <a:p>
            <a:pPr algn="just">
              <a:lnSpc>
                <a:spcPts val="2800"/>
              </a:lnSpc>
            </a:pPr>
            <a:endParaRPr lang="en-US" altLang="ja-JP" spc="-40" dirty="0">
              <a:latin typeface="BIZ UDPゴシック" panose="020B0400000000000000" pitchFamily="50" charset="-128"/>
              <a:ea typeface="BIZ UDPゴシック" panose="020B0400000000000000" pitchFamily="50" charset="-128"/>
            </a:endParaRPr>
          </a:p>
          <a:p>
            <a:pPr algn="just">
              <a:lnSpc>
                <a:spcPts val="2800"/>
              </a:lnSpc>
            </a:pPr>
            <a:r>
              <a:rPr lang="ja-JP" altLang="en-US" spc="-40" dirty="0">
                <a:latin typeface="BIZ UDPゴシック" panose="020B0400000000000000" pitchFamily="50" charset="-128"/>
                <a:ea typeface="BIZ UDPゴシック" panose="020B0400000000000000" pitchFamily="50" charset="-128"/>
              </a:rPr>
              <a:t>あくまでも「例」「イメージ」であるにもかかわらず、</a:t>
            </a:r>
            <a:endParaRPr lang="en-US" altLang="ja-JP" spc="-40" dirty="0">
              <a:latin typeface="BIZ UDPゴシック" panose="020B0400000000000000" pitchFamily="50" charset="-128"/>
              <a:ea typeface="BIZ UDPゴシック" panose="020B0400000000000000" pitchFamily="50" charset="-128"/>
            </a:endParaRPr>
          </a:p>
          <a:p>
            <a:pPr algn="just">
              <a:lnSpc>
                <a:spcPts val="2800"/>
              </a:lnSpc>
            </a:pPr>
            <a:r>
              <a:rPr lang="ja-JP" altLang="en-US" spc="-40" dirty="0">
                <a:latin typeface="BIZ UDPゴシック" panose="020B0400000000000000" pitchFamily="50" charset="-128"/>
                <a:ea typeface="BIZ UDPゴシック" panose="020B0400000000000000" pitchFamily="50" charset="-128"/>
              </a:rPr>
              <a:t>提示された消費者は、「施術を受ければ必ずこのようになる」「失敗しない」と思い込んでしまう（誘導されてしまう）可能性があります。</a:t>
            </a:r>
          </a:p>
        </p:txBody>
      </p:sp>
      <p:pic>
        <p:nvPicPr>
          <p:cNvPr id="19" name="図 18" descr="テキスト が含まれている画像&#10;&#10;自動的に生成された説明">
            <a:extLst>
              <a:ext uri="{FF2B5EF4-FFF2-40B4-BE49-F238E27FC236}">
                <a16:creationId xmlns:a16="http://schemas.microsoft.com/office/drawing/2014/main" id="{7B0DCAC5-BF6E-08DE-82E2-993C52091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334" y="1956496"/>
            <a:ext cx="2354701" cy="2983383"/>
          </a:xfrm>
          <a:prstGeom prst="rect">
            <a:avLst/>
          </a:prstGeom>
        </p:spPr>
      </p:pic>
      <p:graphicFrame>
        <p:nvGraphicFramePr>
          <p:cNvPr id="2" name="表 1">
            <a:extLst>
              <a:ext uri="{FF2B5EF4-FFF2-40B4-BE49-F238E27FC236}">
                <a16:creationId xmlns:a16="http://schemas.microsoft.com/office/drawing/2014/main" id="{0A63F8D2-34DA-7E2D-33B1-A9F9DB4FC41A}"/>
              </a:ext>
            </a:extLst>
          </p:cNvPr>
          <p:cNvGraphicFramePr>
            <a:graphicFrameLocks noGrp="1"/>
          </p:cNvGraphicFramePr>
          <p:nvPr>
            <p:extLst>
              <p:ext uri="{D42A27DB-BD31-4B8C-83A1-F6EECF244321}">
                <p14:modId xmlns:p14="http://schemas.microsoft.com/office/powerpoint/2010/main" val="2541244073"/>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987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E831B871-A88C-052F-DCAE-792330CCC705}"/>
              </a:ext>
            </a:extLst>
          </p:cNvPr>
          <p:cNvSpPr/>
          <p:nvPr/>
        </p:nvSpPr>
        <p:spPr>
          <a:xfrm>
            <a:off x="2879000" y="7043244"/>
            <a:ext cx="4248000" cy="54000"/>
          </a:xfrm>
          <a:prstGeom prst="roundRect">
            <a:avLst/>
          </a:prstGeom>
          <a:solidFill>
            <a:schemeClr val="bg1">
              <a:alpha val="9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B6D6144B-2E60-E786-27B6-389326084AAD}"/>
              </a:ext>
            </a:extLst>
          </p:cNvPr>
          <p:cNvSpPr txBox="1"/>
          <p:nvPr/>
        </p:nvSpPr>
        <p:spPr>
          <a:xfrm>
            <a:off x="7780980" y="280817"/>
            <a:ext cx="1255070" cy="373226"/>
          </a:xfrm>
          <a:prstGeom prst="rect">
            <a:avLst/>
          </a:prstGeom>
          <a:noFill/>
        </p:spPr>
        <p:txBody>
          <a:bodyPr wrap="square" lIns="36000" tIns="72000" rIns="36000" bIns="72000">
            <a:spAutoFit/>
          </a:bodyPr>
          <a:lstStyle/>
          <a:p>
            <a:pPr algn="ctr">
              <a:lnSpc>
                <a:spcPts val="2100"/>
              </a:lnSpc>
            </a:pPr>
            <a:r>
              <a:rPr lang="ja-JP" altLang="en-US" sz="1400" dirty="0">
                <a:latin typeface="BIZ UDPゴシック" panose="020B0400000000000000" pitchFamily="50" charset="-128"/>
                <a:ea typeface="BIZ UDPゴシック" panose="020B0400000000000000" pitchFamily="50" charset="-128"/>
              </a:rPr>
              <a:t>社会人向け</a:t>
            </a:r>
          </a:p>
        </p:txBody>
      </p:sp>
      <p:sp>
        <p:nvSpPr>
          <p:cNvPr id="6" name="テキスト ボックス 5">
            <a:extLst>
              <a:ext uri="{FF2B5EF4-FFF2-40B4-BE49-F238E27FC236}">
                <a16:creationId xmlns:a16="http://schemas.microsoft.com/office/drawing/2014/main" id="{640DF740-00D4-42E5-0931-8A0169F31EDA}"/>
              </a:ext>
            </a:extLst>
          </p:cNvPr>
          <p:cNvSpPr txBox="1"/>
          <p:nvPr/>
        </p:nvSpPr>
        <p:spPr>
          <a:xfrm>
            <a:off x="369854" y="280817"/>
            <a:ext cx="1813317" cy="373226"/>
          </a:xfrm>
          <a:prstGeom prst="rect">
            <a:avLst/>
          </a:prstGeom>
          <a:noFill/>
        </p:spPr>
        <p:txBody>
          <a:bodyPr wrap="square" lIns="36000" tIns="72000" rIns="36000" bIns="72000">
            <a:spAutoFit/>
          </a:bodyPr>
          <a:lstStyle/>
          <a:p>
            <a:pPr algn="ctr">
              <a:lnSpc>
                <a:spcPts val="2100"/>
              </a:lnSpc>
            </a:pPr>
            <a:r>
              <a:rPr lang="ja-JP" altLang="en-US" sz="1400" b="1" dirty="0">
                <a:latin typeface="BIZ UDPゴシック" panose="020B0400000000000000" pitchFamily="50" charset="-128"/>
                <a:ea typeface="BIZ UDPゴシック" panose="020B0400000000000000" pitchFamily="50" charset="-128"/>
              </a:rPr>
              <a:t>美容医療</a:t>
            </a:r>
          </a:p>
        </p:txBody>
      </p:sp>
      <p:grpSp>
        <p:nvGrpSpPr>
          <p:cNvPr id="3" name="グループ化 2">
            <a:extLst>
              <a:ext uri="{FF2B5EF4-FFF2-40B4-BE49-F238E27FC236}">
                <a16:creationId xmlns:a16="http://schemas.microsoft.com/office/drawing/2014/main" id="{8D56B7E1-189B-1779-2640-A0C4989B4D15}"/>
              </a:ext>
            </a:extLst>
          </p:cNvPr>
          <p:cNvGrpSpPr/>
          <p:nvPr/>
        </p:nvGrpSpPr>
        <p:grpSpPr>
          <a:xfrm>
            <a:off x="1709738" y="2556763"/>
            <a:ext cx="5724525" cy="1290874"/>
            <a:chOff x="1709738" y="2147293"/>
            <a:chExt cx="5724525" cy="1290874"/>
          </a:xfrm>
        </p:grpSpPr>
        <p:sp>
          <p:nvSpPr>
            <p:cNvPr id="7" name="四角形: 角を丸くする 6">
              <a:extLst>
                <a:ext uri="{FF2B5EF4-FFF2-40B4-BE49-F238E27FC236}">
                  <a16:creationId xmlns:a16="http://schemas.microsoft.com/office/drawing/2014/main" id="{326A7BAD-BB46-AA1B-E066-91F6FFBCB6AC}"/>
                </a:ext>
              </a:extLst>
            </p:cNvPr>
            <p:cNvSpPr/>
            <p:nvPr/>
          </p:nvSpPr>
          <p:spPr>
            <a:xfrm>
              <a:off x="1709738" y="2147293"/>
              <a:ext cx="5724525" cy="12908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6F0A699-F5CB-F0AA-055B-9F86E2B25976}"/>
                </a:ext>
              </a:extLst>
            </p:cNvPr>
            <p:cNvSpPr txBox="1"/>
            <p:nvPr/>
          </p:nvSpPr>
          <p:spPr>
            <a:xfrm>
              <a:off x="3179852" y="2417824"/>
              <a:ext cx="2784296" cy="749812"/>
            </a:xfrm>
            <a:prstGeom prst="rect">
              <a:avLst/>
            </a:prstGeom>
            <a:noFill/>
          </p:spPr>
          <p:txBody>
            <a:bodyPr wrap="square" lIns="36000" tIns="36000" rIns="36000" bIns="36000">
              <a:spAutoFit/>
            </a:bodyPr>
            <a:lstStyle/>
            <a:p>
              <a:pPr algn="ctr"/>
              <a:r>
                <a:rPr lang="ja-JP" altLang="en-US" sz="4400" b="1" dirty="0">
                  <a:latin typeface="BIZ UDPゴシック" panose="020B0400000000000000" pitchFamily="50" charset="-128"/>
                  <a:ea typeface="BIZ UDPゴシック" panose="020B0400000000000000" pitchFamily="50" charset="-128"/>
                </a:rPr>
                <a:t>事 例</a:t>
              </a:r>
              <a:endParaRPr lang="en-US" altLang="ja-JP" sz="44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1270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6C15-5B5A-7002-FB20-AB9499FEFD23}"/>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4875F7A9-B604-04DF-539A-562F01D9D13D}"/>
              </a:ext>
            </a:extLst>
          </p:cNvPr>
          <p:cNvGraphicFramePr>
            <a:graphicFrameLocks noGrp="1"/>
          </p:cNvGraphicFramePr>
          <p:nvPr>
            <p:extLst>
              <p:ext uri="{D42A27DB-BD31-4B8C-83A1-F6EECF244321}">
                <p14:modId xmlns:p14="http://schemas.microsoft.com/office/powerpoint/2010/main" val="3133447134"/>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➋</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逃げづらい環境で契約を求める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角丸四角形 8">
            <a:extLst>
              <a:ext uri="{FF2B5EF4-FFF2-40B4-BE49-F238E27FC236}">
                <a16:creationId xmlns:a16="http://schemas.microsoft.com/office/drawing/2014/main" id="{19F5194E-F714-42DF-DA5A-2612BAF2F4FD}"/>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4F461D8-37FB-37BC-3389-9772BB2BF148}"/>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美容医療クリニックで生じるトラブル。カウンセラーの案内に問題があるケースも</a:t>
            </a:r>
          </a:p>
        </p:txBody>
      </p:sp>
      <p:sp>
        <p:nvSpPr>
          <p:cNvPr id="2" name="テキスト ボックス 1">
            <a:extLst>
              <a:ext uri="{FF2B5EF4-FFF2-40B4-BE49-F238E27FC236}">
                <a16:creationId xmlns:a16="http://schemas.microsoft.com/office/drawing/2014/main" id="{47082162-B6D7-151F-6BF9-C7753F7ACA59}"/>
              </a:ext>
            </a:extLst>
          </p:cNvPr>
          <p:cNvSpPr txBox="1"/>
          <p:nvPr/>
        </p:nvSpPr>
        <p:spPr>
          <a:xfrm>
            <a:off x="323850" y="1726235"/>
            <a:ext cx="4484456" cy="1920567"/>
          </a:xfrm>
          <a:prstGeom prst="rect">
            <a:avLst/>
          </a:prstGeom>
          <a:noFill/>
        </p:spPr>
        <p:txBody>
          <a:bodyPr wrap="square" lIns="36000" tIns="180000" rIns="0" bIns="0" anchor="t" anchorCtr="0">
            <a:spAutoFit/>
          </a:bodyPr>
          <a:lstStyle/>
          <a:p>
            <a:pPr algn="just">
              <a:lnSpc>
                <a:spcPts val="2800"/>
              </a:lnSpc>
            </a:pPr>
            <a:r>
              <a:rPr lang="ja-JP" altLang="en-US" spc="-40" dirty="0">
                <a:latin typeface="BIZ UDPゴシック" panose="020B0400000000000000" pitchFamily="50" charset="-128"/>
                <a:ea typeface="BIZ UDPゴシック" panose="020B0400000000000000" pitchFamily="50" charset="-128"/>
              </a:rPr>
              <a:t>カウンセリング時に、契約条件や免責事項などが記載された書類を提示されます。</a:t>
            </a:r>
            <a:endParaRPr lang="en-US" altLang="ja-JP" spc="-40" dirty="0">
              <a:latin typeface="BIZ UDPゴシック" panose="020B0400000000000000" pitchFamily="50" charset="-128"/>
              <a:ea typeface="BIZ UDPゴシック" panose="020B0400000000000000" pitchFamily="50" charset="-128"/>
            </a:endParaRPr>
          </a:p>
          <a:p>
            <a:pPr algn="just">
              <a:lnSpc>
                <a:spcPts val="2800"/>
              </a:lnSpc>
            </a:pPr>
            <a:r>
              <a:rPr lang="ja-JP" altLang="en-US" spc="-40" dirty="0">
                <a:latin typeface="BIZ UDPゴシック" panose="020B0400000000000000" pitchFamily="50" charset="-128"/>
                <a:ea typeface="BIZ UDPゴシック" panose="020B0400000000000000" pitchFamily="50" charset="-128"/>
              </a:rPr>
              <a:t>その際、「個室」「着替えた後」「裸の状態」など、断りづらい環境で契約をさせようとすることがあります。</a:t>
            </a:r>
          </a:p>
        </p:txBody>
      </p:sp>
      <p:pic>
        <p:nvPicPr>
          <p:cNvPr id="13" name="図 12" descr="ダイアグラム が含まれている画像&#10;&#10;自動的に生成された説明">
            <a:extLst>
              <a:ext uri="{FF2B5EF4-FFF2-40B4-BE49-F238E27FC236}">
                <a16:creationId xmlns:a16="http://schemas.microsoft.com/office/drawing/2014/main" id="{34FAB069-6BC8-1E7E-428B-D854A9185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429" y="1950112"/>
            <a:ext cx="3657788" cy="2068936"/>
          </a:xfrm>
          <a:prstGeom prst="rect">
            <a:avLst/>
          </a:prstGeom>
        </p:spPr>
      </p:pic>
      <p:sp>
        <p:nvSpPr>
          <p:cNvPr id="16" name="テキスト ボックス 15">
            <a:extLst>
              <a:ext uri="{FF2B5EF4-FFF2-40B4-BE49-F238E27FC236}">
                <a16:creationId xmlns:a16="http://schemas.microsoft.com/office/drawing/2014/main" id="{CF4F95EA-9320-16A3-1876-674F93A3FD0C}"/>
              </a:ext>
            </a:extLst>
          </p:cNvPr>
          <p:cNvSpPr txBox="1"/>
          <p:nvPr/>
        </p:nvSpPr>
        <p:spPr>
          <a:xfrm>
            <a:off x="323850" y="4497069"/>
            <a:ext cx="8243888" cy="1057016"/>
          </a:xfrm>
          <a:prstGeom prst="rect">
            <a:avLst/>
          </a:prstGeom>
          <a:noFill/>
        </p:spPr>
        <p:txBody>
          <a:bodyPr wrap="square" lIns="36000" tIns="0" rIns="0" bIns="0" anchor="t" anchorCtr="0">
            <a:spAutoFit/>
          </a:bodyPr>
          <a:lstStyle/>
          <a:p>
            <a:pPr algn="just">
              <a:lnSpc>
                <a:spcPts val="2800"/>
              </a:lnSpc>
            </a:pPr>
            <a:r>
              <a:rPr lang="ja-JP" altLang="en-US" b="1" spc="-40" dirty="0">
                <a:solidFill>
                  <a:srgbClr val="FF6600"/>
                </a:solidFill>
                <a:latin typeface="BIZ UDPゴシック" panose="020B0400000000000000" pitchFamily="50" charset="-128"/>
                <a:ea typeface="BIZ UDPゴシック" panose="020B0400000000000000" pitchFamily="50" charset="-128"/>
              </a:rPr>
              <a:t>契約（サイン）をしてしまうと、その後、返金できなかったり違約金が発生</a:t>
            </a:r>
            <a:r>
              <a:rPr lang="ja-JP" altLang="en-US" spc="-40" dirty="0">
                <a:latin typeface="BIZ UDPゴシック" panose="020B0400000000000000" pitchFamily="50" charset="-128"/>
                <a:ea typeface="BIZ UDPゴシック" panose="020B0400000000000000" pitchFamily="50" charset="-128"/>
              </a:rPr>
              <a:t>してしまったりする可能性がありますが、カウンセラーから事前の説明がなく、「後から気づいたが泣き寝入りせざるをえなかった」とトラブルになってしまうケースがあります。</a:t>
            </a:r>
          </a:p>
        </p:txBody>
      </p:sp>
      <p:graphicFrame>
        <p:nvGraphicFramePr>
          <p:cNvPr id="4" name="表 3">
            <a:extLst>
              <a:ext uri="{FF2B5EF4-FFF2-40B4-BE49-F238E27FC236}">
                <a16:creationId xmlns:a16="http://schemas.microsoft.com/office/drawing/2014/main" id="{0F057A8F-9756-4675-A6B2-D7095E0B8F6B}"/>
              </a:ext>
            </a:extLst>
          </p:cNvPr>
          <p:cNvGraphicFramePr>
            <a:graphicFrameLocks noGrp="1"/>
          </p:cNvGraphicFramePr>
          <p:nvPr>
            <p:extLst>
              <p:ext uri="{D42A27DB-BD31-4B8C-83A1-F6EECF244321}">
                <p14:modId xmlns:p14="http://schemas.microsoft.com/office/powerpoint/2010/main" val="3974853505"/>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9355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5A46-34BD-7103-0115-79738AF6808C}"/>
            </a:ext>
          </a:extLst>
        </p:cNvPr>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64813D39-64F8-565F-6CD6-86A8CAD16D71}"/>
              </a:ext>
            </a:extLst>
          </p:cNvPr>
          <p:cNvGraphicFramePr>
            <a:graphicFrameLocks noGrp="1"/>
          </p:cNvGraphicFramePr>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➌</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広告よりも高額なコースを勧める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テキスト ボックス 21">
            <a:extLst>
              <a:ext uri="{FF2B5EF4-FFF2-40B4-BE49-F238E27FC236}">
                <a16:creationId xmlns:a16="http://schemas.microsoft.com/office/drawing/2014/main" id="{356F3B0D-A8D6-CED3-E85C-D886C82E4DF6}"/>
              </a:ext>
            </a:extLst>
          </p:cNvPr>
          <p:cNvSpPr txBox="1"/>
          <p:nvPr/>
        </p:nvSpPr>
        <p:spPr>
          <a:xfrm>
            <a:off x="323850" y="1726338"/>
            <a:ext cx="4248150" cy="4434076"/>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広告を見て「</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万円でできる」と思って</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申し込んだとしても、いざカウンセリングを受けると</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b="1" dirty="0">
                <a:latin typeface="BIZ UDPゴシック" panose="020B0400000000000000" pitchFamily="50" charset="-128"/>
                <a:ea typeface="BIZ UDPゴシック" panose="020B0400000000000000" pitchFamily="50" charset="-128"/>
              </a:rPr>
              <a:t>「こっちのコースじゃないと効果が出ない」</a:t>
            </a:r>
            <a:endParaRPr lang="en-US" altLang="ja-JP" b="1" dirty="0">
              <a:latin typeface="BIZ UDPゴシック" panose="020B0400000000000000" pitchFamily="50" charset="-128"/>
              <a:ea typeface="BIZ UDPゴシック" panose="020B0400000000000000" pitchFamily="50" charset="-128"/>
            </a:endParaRPr>
          </a:p>
          <a:p>
            <a:pPr algn="just">
              <a:lnSpc>
                <a:spcPts val="2800"/>
              </a:lnSpc>
            </a:pPr>
            <a:r>
              <a:rPr lang="ja-JP" altLang="en-US" b="1" dirty="0">
                <a:latin typeface="BIZ UDPゴシック" panose="020B0400000000000000" pitchFamily="50" charset="-128"/>
                <a:ea typeface="BIZ UDPゴシック" panose="020B0400000000000000" pitchFamily="50" charset="-128"/>
              </a:rPr>
              <a:t>「特別にモニター契約で安くできる」</a:t>
            </a:r>
            <a:endParaRPr lang="en-US" altLang="ja-JP" b="1"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などと言って、より高額な施術費用のかかるコースを勧めてきます。</a:t>
            </a:r>
          </a:p>
          <a:p>
            <a:pPr algn="just">
              <a:lnSpc>
                <a:spcPts val="2800"/>
              </a:lnSpc>
            </a:pP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また、エステ契約などで多いトラブルとして、「通い放題」のコースに契約したが、</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いつも予約が取れず、ほとんど通えないといったケースもあります。</a:t>
            </a:r>
          </a:p>
        </p:txBody>
      </p:sp>
      <p:sp>
        <p:nvSpPr>
          <p:cNvPr id="14" name="角丸四角形 8">
            <a:extLst>
              <a:ext uri="{FF2B5EF4-FFF2-40B4-BE49-F238E27FC236}">
                <a16:creationId xmlns:a16="http://schemas.microsoft.com/office/drawing/2014/main" id="{D5774898-45AF-28EC-DBED-E0D1529E3BF9}"/>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2D5CA16-712D-DC5B-397B-89EEC830AD2F}"/>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美容医療クリニックで生じるトラブル。カウンセラーの案内に問題があるケースも</a:t>
            </a:r>
          </a:p>
        </p:txBody>
      </p:sp>
      <p:grpSp>
        <p:nvGrpSpPr>
          <p:cNvPr id="24" name="グループ化 23">
            <a:extLst>
              <a:ext uri="{FF2B5EF4-FFF2-40B4-BE49-F238E27FC236}">
                <a16:creationId xmlns:a16="http://schemas.microsoft.com/office/drawing/2014/main" id="{CF225657-3B26-E9B9-803B-EDA1C5983741}"/>
              </a:ext>
            </a:extLst>
          </p:cNvPr>
          <p:cNvGrpSpPr/>
          <p:nvPr/>
        </p:nvGrpSpPr>
        <p:grpSpPr>
          <a:xfrm>
            <a:off x="4668243" y="4042746"/>
            <a:ext cx="4043608" cy="2231054"/>
            <a:chOff x="4668243" y="4042746"/>
            <a:chExt cx="4043608" cy="2231054"/>
          </a:xfrm>
        </p:grpSpPr>
        <p:sp>
          <p:nvSpPr>
            <p:cNvPr id="16" name="テキスト ボックス 15">
              <a:extLst>
                <a:ext uri="{FF2B5EF4-FFF2-40B4-BE49-F238E27FC236}">
                  <a16:creationId xmlns:a16="http://schemas.microsoft.com/office/drawing/2014/main" id="{A365D4AF-0CB3-0C4E-5502-37FE2928E686}"/>
                </a:ext>
              </a:extLst>
            </p:cNvPr>
            <p:cNvSpPr txBox="1"/>
            <p:nvPr/>
          </p:nvSpPr>
          <p:spPr>
            <a:xfrm>
              <a:off x="4799928" y="4616463"/>
              <a:ext cx="3780239" cy="1564202"/>
            </a:xfrm>
            <a:prstGeom prst="rect">
              <a:avLst/>
            </a:prstGeom>
            <a:noFill/>
          </p:spPr>
          <p:txBody>
            <a:bodyPr wrap="square" lIns="36000" tIns="36000" rIns="36000" bIns="36000">
              <a:spAutoFit/>
            </a:bodyPr>
            <a:lstStyle/>
            <a:p>
              <a:pPr algn="just">
                <a:lnSpc>
                  <a:spcPts val="2400"/>
                </a:lnSpc>
              </a:pPr>
              <a:r>
                <a:rPr lang="ja-JP" altLang="en-US" sz="1600" i="0" u="none" strike="noStrike" baseline="0" dirty="0">
                  <a:latin typeface="BIZ UDPゴシック" panose="020B0400000000000000" pitchFamily="50" charset="-128"/>
                  <a:ea typeface="BIZ UDPゴシック" panose="020B0400000000000000" pitchFamily="50" charset="-128"/>
                </a:rPr>
                <a:t>値段を高く伝えたうえで「今日申し込めば安くなる」など大幅に値引きをすることで、消費者に「とても良い買い物になる」と感じさせようとする狙いがあります</a:t>
              </a:r>
              <a:r>
                <a:rPr lang="ja-JP" altLang="en-US" sz="1600" b="1" i="0" u="none" strike="noStrike" baseline="0" dirty="0">
                  <a:latin typeface="BIZ UDPゴシック" panose="020B0400000000000000" pitchFamily="50" charset="-128"/>
                  <a:ea typeface="BIZ UDPゴシック" panose="020B0400000000000000" pitchFamily="50" charset="-128"/>
                </a:rPr>
                <a:t>（知覚のコントラスト効果）</a:t>
              </a:r>
              <a:r>
                <a:rPr lang="ja-JP" altLang="en-US" sz="1600" i="0" u="none" strike="noStrike" baseline="0" dirty="0">
                  <a:latin typeface="BIZ UDPゴシック" panose="020B0400000000000000" pitchFamily="50" charset="-128"/>
                  <a:ea typeface="BIZ UDPゴシック" panose="020B0400000000000000" pitchFamily="50" charset="-128"/>
                </a:rPr>
                <a:t>。</a:t>
              </a:r>
              <a:endParaRPr lang="en-US" altLang="ja-JP" sz="1600" i="0" u="none" strike="noStrike" baseline="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ED8E134-65C0-720D-FFB1-D7CE160CA4D7}"/>
                </a:ext>
              </a:extLst>
            </p:cNvPr>
            <p:cNvSpPr/>
            <p:nvPr/>
          </p:nvSpPr>
          <p:spPr>
            <a:xfrm>
              <a:off x="4668243" y="4309064"/>
              <a:ext cx="4043608" cy="1964736"/>
            </a:xfrm>
            <a:prstGeom prst="rect">
              <a:avLst/>
            </a:prstGeom>
            <a:noFill/>
            <a:ln w="19050">
              <a:solidFill>
                <a:srgbClr val="F08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82A2F28-2432-FDF2-43DE-5357AB437456}"/>
                </a:ext>
              </a:extLst>
            </p:cNvPr>
            <p:cNvSpPr txBox="1"/>
            <p:nvPr/>
          </p:nvSpPr>
          <p:spPr>
            <a:xfrm>
              <a:off x="5012404" y="4042746"/>
              <a:ext cx="3355287" cy="460511"/>
            </a:xfrm>
            <a:prstGeom prst="rect">
              <a:avLst/>
            </a:prstGeom>
            <a:solidFill>
              <a:schemeClr val="bg1"/>
            </a:solidFill>
          </p:spPr>
          <p:txBody>
            <a:bodyPr wrap="square" lIns="0" tIns="0" rIns="0" bIns="0">
              <a:spAutoFit/>
            </a:bodyPr>
            <a:lstStyle/>
            <a:p>
              <a:pPr algn="ctr">
                <a:lnSpc>
                  <a:spcPts val="1900"/>
                </a:lnSpc>
              </a:pPr>
              <a:r>
                <a:rPr lang="ja-JP" altLang="en-US" sz="1400" b="1" i="0" u="none" strike="noStrike" baseline="0" dirty="0">
                  <a:solidFill>
                    <a:srgbClr val="F08761"/>
                  </a:solidFill>
                  <a:latin typeface="BIZ UDPゴシック" panose="020B0400000000000000" pitchFamily="50" charset="-128"/>
                  <a:ea typeface="BIZ UDPゴシック" panose="020B0400000000000000" pitchFamily="50" charset="-128"/>
                </a:rPr>
                <a:t>「本来は高額だが、今なら安くできる」</a:t>
              </a:r>
              <a:r>
                <a:rPr lang="ja-JP" altLang="en-US" sz="1400" b="1" dirty="0">
                  <a:solidFill>
                    <a:srgbClr val="F08761"/>
                  </a:solidFill>
                  <a:latin typeface="BIZ UDPゴシック" panose="020B0400000000000000" pitchFamily="50" charset="-128"/>
                  <a:ea typeface="BIZ UDPゴシック" panose="020B0400000000000000" pitchFamily="50" charset="-128"/>
                </a:rPr>
                <a:t>と</a:t>
              </a:r>
              <a:r>
                <a:rPr lang="ja-JP" altLang="en-US" sz="1400" b="1" i="0" u="none" strike="noStrike" baseline="0" dirty="0">
                  <a:solidFill>
                    <a:srgbClr val="F08761"/>
                  </a:solidFill>
                  <a:latin typeface="BIZ UDPゴシック" panose="020B0400000000000000" pitchFamily="50" charset="-128"/>
                  <a:ea typeface="BIZ UDPゴシック" panose="020B0400000000000000" pitchFamily="50" charset="-128"/>
                </a:rPr>
                <a:t>いった勧誘の手口</a:t>
              </a:r>
              <a:endParaRPr lang="en-US" altLang="ja-JP" sz="1400" b="1" i="0" u="none" strike="noStrike" baseline="0" dirty="0">
                <a:solidFill>
                  <a:srgbClr val="F08761"/>
                </a:solidFill>
                <a:latin typeface="Meiryo UI" panose="020B0604030504040204" pitchFamily="50" charset="-128"/>
                <a:ea typeface="Meiryo UI" panose="020B0604030504040204" pitchFamily="50" charset="-128"/>
              </a:endParaRPr>
            </a:p>
          </p:txBody>
        </p:sp>
      </p:grpSp>
      <p:pic>
        <p:nvPicPr>
          <p:cNvPr id="20" name="図 19">
            <a:extLst>
              <a:ext uri="{FF2B5EF4-FFF2-40B4-BE49-F238E27FC236}">
                <a16:creationId xmlns:a16="http://schemas.microsoft.com/office/drawing/2014/main" id="{923036F7-4695-CDE1-0E2E-419542705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051" y="1972005"/>
            <a:ext cx="4042800" cy="1731478"/>
          </a:xfrm>
          <a:prstGeom prst="rect">
            <a:avLst/>
          </a:prstGeom>
        </p:spPr>
      </p:pic>
      <p:graphicFrame>
        <p:nvGraphicFramePr>
          <p:cNvPr id="3" name="表 2">
            <a:extLst>
              <a:ext uri="{FF2B5EF4-FFF2-40B4-BE49-F238E27FC236}">
                <a16:creationId xmlns:a16="http://schemas.microsoft.com/office/drawing/2014/main" id="{5E3E5F0D-0F4B-2F1C-EBB5-38548DBE16FB}"/>
              </a:ext>
            </a:extLst>
          </p:cNvPr>
          <p:cNvGraphicFramePr>
            <a:graphicFrameLocks noGrp="1"/>
          </p:cNvGraphicFramePr>
          <p:nvPr>
            <p:extLst>
              <p:ext uri="{D42A27DB-BD31-4B8C-83A1-F6EECF244321}">
                <p14:modId xmlns:p14="http://schemas.microsoft.com/office/powerpoint/2010/main" val="3165425223"/>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163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4ECC2728-8489-C75A-5588-D7E7A5A61231}"/>
              </a:ext>
            </a:extLst>
          </p:cNvPr>
          <p:cNvGraphicFramePr>
            <a:graphicFrameLocks noGrp="1"/>
          </p:cNvGraphicFramePr>
          <p:nvPr>
            <p:extLst>
              <p:ext uri="{D42A27DB-BD31-4B8C-83A1-F6EECF244321}">
                <p14:modId xmlns:p14="http://schemas.microsoft.com/office/powerpoint/2010/main" val="3308583801"/>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➍</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契約や施術を急かす</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テキスト ボックス 21">
            <a:extLst>
              <a:ext uri="{FF2B5EF4-FFF2-40B4-BE49-F238E27FC236}">
                <a16:creationId xmlns:a16="http://schemas.microsoft.com/office/drawing/2014/main" id="{57BF68DD-7F86-F00B-E2FB-2CF935C9D348}"/>
              </a:ext>
            </a:extLst>
          </p:cNvPr>
          <p:cNvSpPr txBox="1"/>
          <p:nvPr/>
        </p:nvSpPr>
        <p:spPr>
          <a:xfrm>
            <a:off x="323850" y="1726338"/>
            <a:ext cx="5278664" cy="3305562"/>
          </a:xfrm>
          <a:prstGeom prst="rect">
            <a:avLst/>
          </a:prstGeom>
          <a:noFill/>
        </p:spPr>
        <p:txBody>
          <a:bodyPr wrap="square" lIns="36000" tIns="180000" rIns="0" bIns="0" anchor="t" anchorCtr="0">
            <a:spAutoFit/>
          </a:bodyPr>
          <a:lstStyle/>
          <a:p>
            <a:pPr>
              <a:lnSpc>
                <a:spcPts val="2800"/>
              </a:lnSpc>
            </a:pPr>
            <a:r>
              <a:rPr lang="ja-JP" altLang="en-US" dirty="0">
                <a:latin typeface="BIZ UDPゴシック" panose="020B0400000000000000" pitchFamily="50" charset="-128"/>
                <a:ea typeface="BIZ UDPゴシック" panose="020B0400000000000000" pitchFamily="50" charset="-128"/>
              </a:rPr>
              <a:t>事例のカウンセラーのように、</a:t>
            </a:r>
            <a:endParaRPr lang="en-US" altLang="ja-JP" dirty="0">
              <a:latin typeface="BIZ UDPゴシック" panose="020B0400000000000000" pitchFamily="50" charset="-128"/>
              <a:ea typeface="BIZ UDPゴシック" panose="020B0400000000000000" pitchFamily="50" charset="-128"/>
            </a:endParaRPr>
          </a:p>
          <a:p>
            <a:pPr marL="285750" indent="-285750">
              <a:lnSpc>
                <a:spcPts val="2800"/>
              </a:lnSpc>
              <a:spcBef>
                <a:spcPts val="1200"/>
              </a:spcBef>
              <a:buClr>
                <a:srgbClr val="F08761"/>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「みんなローンを組んで施術している」</a:t>
            </a:r>
            <a:endParaRPr lang="en-US" altLang="ja-JP" b="1" dirty="0">
              <a:latin typeface="BIZ UDPゴシック" panose="020B0400000000000000" pitchFamily="50" charset="-128"/>
              <a:ea typeface="BIZ UDPゴシック" panose="020B0400000000000000" pitchFamily="50" charset="-128"/>
            </a:endParaRPr>
          </a:p>
          <a:p>
            <a:pPr marL="285750" indent="-285750">
              <a:lnSpc>
                <a:spcPts val="2800"/>
              </a:lnSpc>
              <a:buClr>
                <a:srgbClr val="F08761"/>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「全員が来てよかった！って言ってる」</a:t>
            </a:r>
            <a:endParaRPr lang="en-US" altLang="ja-JP" b="1" dirty="0">
              <a:latin typeface="BIZ UDPゴシック" panose="020B0400000000000000" pitchFamily="50" charset="-128"/>
              <a:ea typeface="BIZ UDPゴシック" panose="020B0400000000000000" pitchFamily="50" charset="-128"/>
            </a:endParaRPr>
          </a:p>
          <a:p>
            <a:pPr marL="285750" indent="-285750">
              <a:lnSpc>
                <a:spcPts val="2800"/>
              </a:lnSpc>
              <a:buClr>
                <a:srgbClr val="F08761"/>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「今やるのがお得」</a:t>
            </a:r>
          </a:p>
          <a:p>
            <a:pPr marL="285750" indent="-285750">
              <a:lnSpc>
                <a:spcPts val="2800"/>
              </a:lnSpc>
              <a:buClr>
                <a:srgbClr val="F08761"/>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「今やらないと間に合わなくなる」</a:t>
            </a:r>
            <a:endParaRPr lang="en-US" altLang="ja-JP" b="1" dirty="0">
              <a:latin typeface="BIZ UDPゴシック" panose="020B0400000000000000" pitchFamily="50" charset="-128"/>
              <a:ea typeface="BIZ UDPゴシック" panose="020B0400000000000000" pitchFamily="50" charset="-128"/>
            </a:endParaRPr>
          </a:p>
          <a:p>
            <a:pPr>
              <a:lnSpc>
                <a:spcPts val="2800"/>
              </a:lnSpc>
              <a:spcBef>
                <a:spcPts val="1200"/>
              </a:spcBef>
            </a:pPr>
            <a:r>
              <a:rPr lang="ja-JP" altLang="en-US" dirty="0">
                <a:latin typeface="BIZ UDPゴシック" panose="020B0400000000000000" pitchFamily="50" charset="-128"/>
                <a:ea typeface="BIZ UDPゴシック" panose="020B0400000000000000" pitchFamily="50" charset="-128"/>
              </a:rPr>
              <a:t>などと根拠のない情報で消費者をあおる一方で、</a:t>
            </a:r>
            <a:endParaRPr lang="en-US" altLang="ja-JP" dirty="0">
              <a:latin typeface="BIZ UDPゴシック" panose="020B0400000000000000" pitchFamily="50" charset="-128"/>
              <a:ea typeface="BIZ UDPゴシック" panose="020B0400000000000000" pitchFamily="50" charset="-128"/>
            </a:endParaRPr>
          </a:p>
          <a:p>
            <a:pPr>
              <a:lnSpc>
                <a:spcPts val="2800"/>
              </a:lnSpc>
            </a:pPr>
            <a:r>
              <a:rPr lang="ja-JP" altLang="en-US" dirty="0">
                <a:latin typeface="BIZ UDPゴシック" panose="020B0400000000000000" pitchFamily="50" charset="-128"/>
                <a:ea typeface="BIZ UDPゴシック" panose="020B0400000000000000" pitchFamily="50" charset="-128"/>
              </a:rPr>
              <a:t>免責事項やリスクなど必要なことを説明せず、</a:t>
            </a:r>
            <a:endParaRPr lang="en-US" altLang="ja-JP" dirty="0">
              <a:latin typeface="BIZ UDPゴシック" panose="020B0400000000000000" pitchFamily="50" charset="-128"/>
              <a:ea typeface="BIZ UDPゴシック" panose="020B0400000000000000" pitchFamily="50" charset="-128"/>
            </a:endParaRPr>
          </a:p>
          <a:p>
            <a:pPr>
              <a:lnSpc>
                <a:spcPts val="2800"/>
              </a:lnSpc>
            </a:pPr>
            <a:r>
              <a:rPr lang="ja-JP" altLang="en-US" dirty="0">
                <a:latin typeface="BIZ UDPゴシック" panose="020B0400000000000000" pitchFamily="50" charset="-128"/>
                <a:ea typeface="BIZ UDPゴシック" panose="020B0400000000000000" pitchFamily="50" charset="-128"/>
              </a:rPr>
              <a:t>その場で契約をさせようとするケースがあります。</a:t>
            </a:r>
          </a:p>
        </p:txBody>
      </p:sp>
      <p:sp>
        <p:nvSpPr>
          <p:cNvPr id="14" name="角丸四角形 8">
            <a:extLst>
              <a:ext uri="{FF2B5EF4-FFF2-40B4-BE49-F238E27FC236}">
                <a16:creationId xmlns:a16="http://schemas.microsoft.com/office/drawing/2014/main" id="{AE62916C-6E79-E8E9-62B3-F800FABF5F02}"/>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8CEFE18-9FB9-12CD-0F70-9B0F575CD95E}"/>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美容医療クリニックで生じるトラブル。カウンセラーの案内に問題があるケースも</a:t>
            </a:r>
          </a:p>
        </p:txBody>
      </p:sp>
      <p:pic>
        <p:nvPicPr>
          <p:cNvPr id="24" name="図 23" descr="本を読んでいる人のイラスト&#10;&#10;低い精度で自動的に生成された説明">
            <a:extLst>
              <a:ext uri="{FF2B5EF4-FFF2-40B4-BE49-F238E27FC236}">
                <a16:creationId xmlns:a16="http://schemas.microsoft.com/office/drawing/2014/main" id="{E249672A-20A6-738D-0900-7ED380010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773" y="1942097"/>
            <a:ext cx="2846217" cy="2731910"/>
          </a:xfrm>
          <a:prstGeom prst="rect">
            <a:avLst/>
          </a:prstGeom>
        </p:spPr>
      </p:pic>
      <p:graphicFrame>
        <p:nvGraphicFramePr>
          <p:cNvPr id="2" name="表 1">
            <a:extLst>
              <a:ext uri="{FF2B5EF4-FFF2-40B4-BE49-F238E27FC236}">
                <a16:creationId xmlns:a16="http://schemas.microsoft.com/office/drawing/2014/main" id="{B7F543A5-6E6A-E652-35EF-58AE4E934E47}"/>
              </a:ext>
            </a:extLst>
          </p:cNvPr>
          <p:cNvGraphicFramePr>
            <a:graphicFrameLocks noGrp="1"/>
          </p:cNvGraphicFramePr>
          <p:nvPr>
            <p:extLst>
              <p:ext uri="{D42A27DB-BD31-4B8C-83A1-F6EECF244321}">
                <p14:modId xmlns:p14="http://schemas.microsoft.com/office/powerpoint/2010/main" val="1153274901"/>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239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8">
            <a:extLst>
              <a:ext uri="{FF2B5EF4-FFF2-40B4-BE49-F238E27FC236}">
                <a16:creationId xmlns:a16="http://schemas.microsoft.com/office/drawing/2014/main" id="{C8E01BC4-174B-AC89-0A5B-43579167AB18}"/>
              </a:ext>
            </a:extLst>
          </p:cNvPr>
          <p:cNvSpPr/>
          <p:nvPr/>
        </p:nvSpPr>
        <p:spPr bwMode="auto">
          <a:xfrm rot="10800000" flipH="1" flipV="1">
            <a:off x="1" y="629628"/>
            <a:ext cx="8778874" cy="900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0647CEF-1AAC-1281-F4D0-E605025C1411}"/>
              </a:ext>
            </a:extLst>
          </p:cNvPr>
          <p:cNvSpPr txBox="1"/>
          <p:nvPr/>
        </p:nvSpPr>
        <p:spPr>
          <a:xfrm>
            <a:off x="336550" y="878648"/>
            <a:ext cx="8314290"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クリニックからローンを勧められる際のリスク</a:t>
            </a:r>
            <a:endParaRPr lang="en-US" altLang="ja-JP" sz="22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88734D7-CE7C-413E-F0E7-048D025AB4A0}"/>
              </a:ext>
            </a:extLst>
          </p:cNvPr>
          <p:cNvSpPr txBox="1"/>
          <p:nvPr/>
        </p:nvSpPr>
        <p:spPr>
          <a:xfrm>
            <a:off x="323850" y="1535214"/>
            <a:ext cx="5234469" cy="2427116"/>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高額な場合、医療ローンなど分割払いを勧められることがあります。</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b="1" dirty="0">
                <a:latin typeface="BIZ UDPゴシック" panose="020B0400000000000000" pitchFamily="50" charset="-128"/>
                <a:ea typeface="BIZ UDPゴシック" panose="020B0400000000000000" pitchFamily="50" charset="-128"/>
              </a:rPr>
              <a:t>「提携ローンがあるから手続きが簡単」</a:t>
            </a:r>
            <a:endParaRPr lang="en-US" altLang="ja-JP" b="1" dirty="0">
              <a:latin typeface="BIZ UDPゴシック" panose="020B0400000000000000" pitchFamily="50" charset="-128"/>
              <a:ea typeface="BIZ UDPゴシック" panose="020B0400000000000000" pitchFamily="50" charset="-128"/>
            </a:endParaRPr>
          </a:p>
          <a:p>
            <a:pPr algn="just">
              <a:lnSpc>
                <a:spcPts val="3000"/>
              </a:lnSpc>
            </a:pPr>
            <a:r>
              <a:rPr lang="ja-JP" altLang="en-US" b="1" dirty="0">
                <a:latin typeface="BIZ UDPゴシック" panose="020B0400000000000000" pitchFamily="50" charset="-128"/>
                <a:ea typeface="BIZ UDPゴシック" panose="020B0400000000000000" pitchFamily="50" charset="-128"/>
              </a:rPr>
              <a:t>「審査が通りやすい」</a:t>
            </a:r>
            <a:endParaRPr lang="en-US" altLang="ja-JP" b="1"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などと言って、その場でローンの契約をさせようと</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しますが、慎重に検討しましょう。</a:t>
            </a:r>
          </a:p>
        </p:txBody>
      </p:sp>
      <p:sp>
        <p:nvSpPr>
          <p:cNvPr id="18" name="テキスト ボックス 17">
            <a:extLst>
              <a:ext uri="{FF2B5EF4-FFF2-40B4-BE49-F238E27FC236}">
                <a16:creationId xmlns:a16="http://schemas.microsoft.com/office/drawing/2014/main" id="{E15C936E-AAD7-53EE-9843-985569E67DE7}"/>
              </a:ext>
            </a:extLst>
          </p:cNvPr>
          <p:cNvSpPr txBox="1"/>
          <p:nvPr/>
        </p:nvSpPr>
        <p:spPr>
          <a:xfrm>
            <a:off x="396600" y="4258695"/>
            <a:ext cx="6716363" cy="1091196"/>
          </a:xfrm>
          <a:prstGeom prst="rect">
            <a:avLst/>
          </a:prstGeom>
          <a:noFill/>
        </p:spPr>
        <p:txBody>
          <a:bodyPr wrap="square" lIns="0" tIns="0" rIns="0" bIns="0" anchor="t" anchorCtr="0">
            <a:spAutoFit/>
          </a:bodyPr>
          <a:lstStyle/>
          <a:p>
            <a:pPr algn="just">
              <a:lnSpc>
                <a:spcPts val="3000"/>
              </a:lnSpc>
            </a:pPr>
            <a:r>
              <a:rPr lang="ja-JP" altLang="en-US" b="1" dirty="0">
                <a:latin typeface="BIZ UDPゴシック" panose="020B0400000000000000" pitchFamily="50" charset="-128"/>
                <a:ea typeface="BIZ UDPゴシック" panose="020B0400000000000000" pitchFamily="50" charset="-128"/>
              </a:rPr>
              <a:t>また、</a:t>
            </a:r>
            <a:r>
              <a:rPr lang="ja-JP" altLang="en-US" b="1" dirty="0">
                <a:solidFill>
                  <a:srgbClr val="FF6600"/>
                </a:solidFill>
                <a:latin typeface="BIZ UDPゴシック" panose="020B0400000000000000" pitchFamily="50" charset="-128"/>
                <a:ea typeface="BIZ UDPゴシック" panose="020B0400000000000000" pitchFamily="50" charset="-128"/>
              </a:rPr>
              <a:t>「年収は多く書いてもバレない」など、</a:t>
            </a: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3000"/>
              </a:lnSpc>
            </a:pPr>
            <a:r>
              <a:rPr lang="ja-JP" altLang="en-US" b="1" dirty="0">
                <a:solidFill>
                  <a:srgbClr val="FF6600"/>
                </a:solidFill>
                <a:latin typeface="BIZ UDPゴシック" panose="020B0400000000000000" pitchFamily="50" charset="-128"/>
                <a:ea typeface="BIZ UDPゴシック" panose="020B0400000000000000" pitchFamily="50" charset="-128"/>
              </a:rPr>
              <a:t>偽るようにクリニックから指示される場合は明らかに悪質なため、絶対に契約しないで</a:t>
            </a:r>
            <a:r>
              <a:rPr lang="ja-JP" altLang="en-US" b="1" dirty="0">
                <a:latin typeface="BIZ UDPゴシック" panose="020B0400000000000000" pitchFamily="50" charset="-128"/>
                <a:ea typeface="BIZ UDPゴシック" panose="020B0400000000000000" pitchFamily="50" charset="-128"/>
              </a:rPr>
              <a:t>ください。</a:t>
            </a:r>
          </a:p>
        </p:txBody>
      </p:sp>
      <p:pic>
        <p:nvPicPr>
          <p:cNvPr id="5" name="図 4">
            <a:extLst>
              <a:ext uri="{FF2B5EF4-FFF2-40B4-BE49-F238E27FC236}">
                <a16:creationId xmlns:a16="http://schemas.microsoft.com/office/drawing/2014/main" id="{3242D819-77B7-9923-B606-09E912DF6BAE}"/>
              </a:ext>
            </a:extLst>
          </p:cNvPr>
          <p:cNvPicPr>
            <a:picLocks noChangeAspect="1"/>
          </p:cNvPicPr>
          <p:nvPr/>
        </p:nvPicPr>
        <p:blipFill rotWithShape="1">
          <a:blip r:embed="rId2">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4A961F34-526F-18C2-C293-1E4B26392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083" y="1811640"/>
            <a:ext cx="2550291" cy="2397883"/>
          </a:xfrm>
          <a:prstGeom prst="rect">
            <a:avLst/>
          </a:prstGeom>
        </p:spPr>
      </p:pic>
      <p:graphicFrame>
        <p:nvGraphicFramePr>
          <p:cNvPr id="2" name="表 1">
            <a:extLst>
              <a:ext uri="{FF2B5EF4-FFF2-40B4-BE49-F238E27FC236}">
                <a16:creationId xmlns:a16="http://schemas.microsoft.com/office/drawing/2014/main" id="{B94FBD76-19C2-2241-91AF-D13A4B14CED9}"/>
              </a:ext>
            </a:extLst>
          </p:cNvPr>
          <p:cNvGraphicFramePr>
            <a:graphicFrameLocks noGrp="1"/>
          </p:cNvGraphicFramePr>
          <p:nvPr>
            <p:extLst>
              <p:ext uri="{D42A27DB-BD31-4B8C-83A1-F6EECF244321}">
                <p14:modId xmlns:p14="http://schemas.microsoft.com/office/powerpoint/2010/main" val="3722205965"/>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874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577CA23E-ABC1-7C12-738F-363FE64EC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5" y="1171520"/>
            <a:ext cx="696469" cy="818390"/>
          </a:xfrm>
          <a:prstGeom prst="rect">
            <a:avLst/>
          </a:prstGeom>
        </p:spPr>
      </p:pic>
      <p:graphicFrame>
        <p:nvGraphicFramePr>
          <p:cNvPr id="21" name="表 20">
            <a:extLst>
              <a:ext uri="{FF2B5EF4-FFF2-40B4-BE49-F238E27FC236}">
                <a16:creationId xmlns:a16="http://schemas.microsoft.com/office/drawing/2014/main" id="{4ECC2728-8489-C75A-5588-D7E7A5A61231}"/>
              </a:ext>
            </a:extLst>
          </p:cNvPr>
          <p:cNvGraphicFramePr>
            <a:graphicFrameLocks noGrp="1"/>
          </p:cNvGraphicFramePr>
          <p:nvPr>
            <p:extLst>
              <p:ext uri="{D42A27DB-BD31-4B8C-83A1-F6EECF244321}">
                <p14:modId xmlns:p14="http://schemas.microsoft.com/office/powerpoint/2010/main" val="2142299056"/>
              </p:ext>
            </p:extLst>
          </p:nvPr>
        </p:nvGraphicFramePr>
        <p:xfrm>
          <a:off x="1119595" y="1427797"/>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美容医療サービスのトラブルは、</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代も注意</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角丸四角形 8">
            <a:extLst>
              <a:ext uri="{FF2B5EF4-FFF2-40B4-BE49-F238E27FC236}">
                <a16:creationId xmlns:a16="http://schemas.microsoft.com/office/drawing/2014/main" id="{AE62916C-6E79-E8E9-62B3-F800FABF5F02}"/>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AD162D6-0393-2651-6421-51278C91916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クリニックからローンを勧められる際のリスク</a:t>
            </a:r>
          </a:p>
        </p:txBody>
      </p:sp>
      <p:sp>
        <p:nvSpPr>
          <p:cNvPr id="12" name="テキスト ボックス 11">
            <a:extLst>
              <a:ext uri="{FF2B5EF4-FFF2-40B4-BE49-F238E27FC236}">
                <a16:creationId xmlns:a16="http://schemas.microsoft.com/office/drawing/2014/main" id="{43AB9818-5B0E-BA4F-A984-F8D496B9811F}"/>
              </a:ext>
            </a:extLst>
          </p:cNvPr>
          <p:cNvSpPr txBox="1"/>
          <p:nvPr/>
        </p:nvSpPr>
        <p:spPr>
          <a:xfrm>
            <a:off x="503238" y="2097713"/>
            <a:ext cx="7998825" cy="2529658"/>
          </a:xfrm>
          <a:prstGeom prst="rect">
            <a:avLst/>
          </a:prstGeom>
          <a:noFill/>
        </p:spPr>
        <p:txBody>
          <a:bodyPr wrap="square" lIns="36000" tIns="36000" rIns="36000" bIns="3600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成年年齢の引下げにより、</a:t>
            </a:r>
            <a:r>
              <a:rPr lang="en-US" altLang="ja-JP" dirty="0">
                <a:latin typeface="BIZ UDPゴシック" panose="020B0400000000000000" pitchFamily="50" charset="-128"/>
                <a:ea typeface="BIZ UDPゴシック" panose="020B0400000000000000" pitchFamily="50" charset="-128"/>
              </a:rPr>
              <a:t>10</a:t>
            </a:r>
            <a:r>
              <a:rPr lang="ja-JP" altLang="en-US" dirty="0">
                <a:latin typeface="BIZ UDPゴシック" panose="020B0400000000000000" pitchFamily="50" charset="-128"/>
                <a:ea typeface="BIZ UDPゴシック" panose="020B0400000000000000" pitchFamily="50" charset="-128"/>
              </a:rPr>
              <a:t>代でも美容医療に手が届きやすく、トラブルに巻き込まれる事例が増えています。</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endParaRPr lang="ja-JP" altLang="en-US"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「手持ちのお金がない」と断ろうとしても、１８歳以上だからとクレジット決済を</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させようとしたり、ローンを組ませようとしたりすることがあります。</a:t>
            </a:r>
          </a:p>
          <a:p>
            <a:pPr algn="just">
              <a:lnSpc>
                <a:spcPts val="2800"/>
              </a:lnSpc>
            </a:pPr>
            <a:r>
              <a:rPr lang="ja-JP" altLang="en-US" dirty="0">
                <a:latin typeface="BIZ UDPゴシック" panose="020B0400000000000000" pitchFamily="50" charset="-128"/>
                <a:ea typeface="BIZ UDPゴシック" panose="020B0400000000000000" pitchFamily="50" charset="-128"/>
              </a:rPr>
              <a:t>また、未成年者でも「</a:t>
            </a:r>
            <a:r>
              <a:rPr lang="en-US" altLang="ja-JP" dirty="0">
                <a:latin typeface="BIZ UDPゴシック" panose="020B0400000000000000" pitchFamily="50" charset="-128"/>
                <a:ea typeface="BIZ UDPゴシック" panose="020B0400000000000000" pitchFamily="50" charset="-128"/>
              </a:rPr>
              <a:t>500</a:t>
            </a:r>
            <a:r>
              <a:rPr lang="ja-JP" altLang="en-US" dirty="0">
                <a:latin typeface="BIZ UDPゴシック" panose="020B0400000000000000" pitchFamily="50" charset="-128"/>
                <a:ea typeface="BIZ UDPゴシック" panose="020B0400000000000000" pitchFamily="50" charset="-128"/>
              </a:rPr>
              <a:t>円でエステのお試しができる」「無料カウンセリング」など手が届きやすく、トラブルに巻き込まれてしまう可能性があります。</a:t>
            </a:r>
          </a:p>
        </p:txBody>
      </p:sp>
      <p:pic>
        <p:nvPicPr>
          <p:cNvPr id="10" name="図 9">
            <a:extLst>
              <a:ext uri="{FF2B5EF4-FFF2-40B4-BE49-F238E27FC236}">
                <a16:creationId xmlns:a16="http://schemas.microsoft.com/office/drawing/2014/main" id="{6CF3AEB3-4603-CF3F-F1FF-FC24489A73E1}"/>
              </a:ext>
            </a:extLst>
          </p:cNvPr>
          <p:cNvPicPr>
            <a:picLocks noChangeAspect="1"/>
          </p:cNvPicPr>
          <p:nvPr/>
        </p:nvPicPr>
        <p:blipFill rotWithShape="1">
          <a:blip r:embed="rId4">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graphicFrame>
        <p:nvGraphicFramePr>
          <p:cNvPr id="2" name="表 1">
            <a:extLst>
              <a:ext uri="{FF2B5EF4-FFF2-40B4-BE49-F238E27FC236}">
                <a16:creationId xmlns:a16="http://schemas.microsoft.com/office/drawing/2014/main" id="{D5C6D8CD-BB0E-DDBF-8333-EDAA36DE9C12}"/>
              </a:ext>
            </a:extLst>
          </p:cNvPr>
          <p:cNvGraphicFramePr>
            <a:graphicFrameLocks noGrp="1"/>
          </p:cNvGraphicFramePr>
          <p:nvPr>
            <p:extLst>
              <p:ext uri="{D42A27DB-BD31-4B8C-83A1-F6EECF244321}">
                <p14:modId xmlns:p14="http://schemas.microsoft.com/office/powerpoint/2010/main" val="182391216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8407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DA05-78BB-A966-DF65-6217FF143B34}"/>
            </a:ext>
          </a:extLst>
        </p:cNvPr>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2B561614-3EDD-F7CD-75B5-B0141E73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5" y="1171520"/>
            <a:ext cx="696469" cy="818390"/>
          </a:xfrm>
          <a:prstGeom prst="rect">
            <a:avLst/>
          </a:prstGeom>
        </p:spPr>
      </p:pic>
      <p:graphicFrame>
        <p:nvGraphicFramePr>
          <p:cNvPr id="21" name="表 20">
            <a:extLst>
              <a:ext uri="{FF2B5EF4-FFF2-40B4-BE49-F238E27FC236}">
                <a16:creationId xmlns:a16="http://schemas.microsoft.com/office/drawing/2014/main" id="{4464E00A-65DE-6750-7679-DFE021CA61A1}"/>
              </a:ext>
            </a:extLst>
          </p:cNvPr>
          <p:cNvGraphicFramePr>
            <a:graphicFrameLocks noGrp="1"/>
          </p:cNvGraphicFramePr>
          <p:nvPr>
            <p:extLst>
              <p:ext uri="{D42A27DB-BD31-4B8C-83A1-F6EECF244321}">
                <p14:modId xmlns:p14="http://schemas.microsoft.com/office/powerpoint/2010/main" val="2028146393"/>
              </p:ext>
            </p:extLst>
          </p:nvPr>
        </p:nvGraphicFramePr>
        <p:xfrm>
          <a:off x="1119595" y="1427797"/>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美容医療サービスは、クーリング・オフや中途解約ができます！</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角丸四角形 8">
            <a:extLst>
              <a:ext uri="{FF2B5EF4-FFF2-40B4-BE49-F238E27FC236}">
                <a16:creationId xmlns:a16="http://schemas.microsoft.com/office/drawing/2014/main" id="{4E8F28B5-DCA0-D6BA-0E57-24BFF4ABA412}"/>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A7A5BC4-41C9-E9A1-28F6-B8D018C5A85B}"/>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クリニックからローンを勧められる際のリスク</a:t>
            </a:r>
          </a:p>
        </p:txBody>
      </p:sp>
      <p:sp>
        <p:nvSpPr>
          <p:cNvPr id="12" name="テキスト ボックス 11">
            <a:extLst>
              <a:ext uri="{FF2B5EF4-FFF2-40B4-BE49-F238E27FC236}">
                <a16:creationId xmlns:a16="http://schemas.microsoft.com/office/drawing/2014/main" id="{8D5EC153-9C21-82A4-9E9B-0CDDFA595AF0}"/>
              </a:ext>
            </a:extLst>
          </p:cNvPr>
          <p:cNvSpPr txBox="1"/>
          <p:nvPr/>
        </p:nvSpPr>
        <p:spPr>
          <a:xfrm>
            <a:off x="503238" y="2097713"/>
            <a:ext cx="7998825" cy="3606876"/>
          </a:xfrm>
          <a:prstGeom prst="rect">
            <a:avLst/>
          </a:prstGeom>
          <a:noFill/>
        </p:spPr>
        <p:txBody>
          <a:bodyPr wrap="square" lIns="36000" tIns="36000" rIns="36000" bIns="3600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医療脱毛などを含む一部の美容医療サービスは、</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期間が</a:t>
            </a:r>
            <a:r>
              <a:rPr lang="en-US" altLang="ja-JP" b="1" dirty="0">
                <a:solidFill>
                  <a:srgbClr val="FF6600"/>
                </a:solidFill>
                <a:latin typeface="BIZ UDPゴシック" panose="020B0400000000000000" pitchFamily="50" charset="-128"/>
                <a:ea typeface="BIZ UDPゴシック" panose="020B0400000000000000" pitchFamily="50" charset="-128"/>
              </a:rPr>
              <a:t>1</a:t>
            </a:r>
            <a:r>
              <a:rPr lang="ja-JP" altLang="en-US" b="1" dirty="0">
                <a:solidFill>
                  <a:srgbClr val="FF6600"/>
                </a:solidFill>
                <a:latin typeface="BIZ UDPゴシック" panose="020B0400000000000000" pitchFamily="50" charset="-128"/>
                <a:ea typeface="BIZ UDPゴシック" panose="020B0400000000000000" pitchFamily="50" charset="-128"/>
              </a:rPr>
              <a:t>カ月を超え、金額が</a:t>
            </a:r>
            <a:r>
              <a:rPr lang="en-US" altLang="ja-JP" b="1" dirty="0">
                <a:solidFill>
                  <a:srgbClr val="FF6600"/>
                </a:solidFill>
                <a:latin typeface="BIZ UDPゴシック" panose="020B0400000000000000" pitchFamily="50" charset="-128"/>
                <a:ea typeface="BIZ UDPゴシック" panose="020B0400000000000000" pitchFamily="50" charset="-128"/>
              </a:rPr>
              <a:t>5</a:t>
            </a:r>
            <a:r>
              <a:rPr lang="ja-JP" altLang="en-US" b="1" dirty="0">
                <a:solidFill>
                  <a:srgbClr val="FF6600"/>
                </a:solidFill>
                <a:latin typeface="BIZ UDPゴシック" panose="020B0400000000000000" pitchFamily="50" charset="-128"/>
                <a:ea typeface="BIZ UDPゴシック" panose="020B0400000000000000" pitchFamily="50" charset="-128"/>
              </a:rPr>
              <a:t>万円を超える場合は特定商取引法が適用</a:t>
            </a:r>
            <a:r>
              <a:rPr lang="ja-JP" altLang="en-US" dirty="0">
                <a:latin typeface="BIZ UDPゴシック" panose="020B0400000000000000" pitchFamily="50" charset="-128"/>
                <a:ea typeface="BIZ UDPゴシック" panose="020B0400000000000000" pitchFamily="50" charset="-128"/>
              </a:rPr>
              <a:t>され、</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契約書面を受け取った日を含む</a:t>
            </a:r>
            <a:r>
              <a:rPr lang="en-US" altLang="ja-JP" dirty="0">
                <a:latin typeface="BIZ UDPゴシック" panose="020B0400000000000000" pitchFamily="50" charset="-128"/>
                <a:ea typeface="BIZ UDPゴシック" panose="020B0400000000000000" pitchFamily="50" charset="-128"/>
              </a:rPr>
              <a:t>8</a:t>
            </a:r>
            <a:r>
              <a:rPr lang="ja-JP" altLang="en-US" dirty="0">
                <a:latin typeface="BIZ UDPゴシック" panose="020B0400000000000000" pitchFamily="50" charset="-128"/>
                <a:ea typeface="BIZ UDPゴシック" panose="020B0400000000000000" pitchFamily="50" charset="-128"/>
              </a:rPr>
              <a:t>日間はクーリング・オフができます。</a:t>
            </a:r>
          </a:p>
          <a:p>
            <a:pPr algn="just">
              <a:lnSpc>
                <a:spcPts val="2800"/>
              </a:lnSpc>
            </a:pPr>
            <a:r>
              <a:rPr lang="ja-JP" altLang="en-US" dirty="0">
                <a:latin typeface="BIZ UDPゴシック" panose="020B0400000000000000" pitchFamily="50" charset="-128"/>
                <a:ea typeface="BIZ UDPゴシック" panose="020B0400000000000000" pitchFamily="50" charset="-128"/>
              </a:rPr>
              <a:t>またクーリング・オフ期間を過ぎても、契約期間内であれば決められた金額を</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支払うことで中途解約も可能です。</a:t>
            </a:r>
          </a:p>
          <a:p>
            <a:pPr algn="just">
              <a:lnSpc>
                <a:spcPts val="2800"/>
              </a:lnSpc>
            </a:pPr>
            <a:endParaRPr lang="ja-JP" altLang="en-US"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しかし、</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回だけの施術など</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契約期間が</a:t>
            </a:r>
            <a:r>
              <a:rPr lang="en-US" altLang="ja-JP" b="1" dirty="0">
                <a:solidFill>
                  <a:srgbClr val="FF6600"/>
                </a:solidFill>
                <a:latin typeface="BIZ UDPゴシック" panose="020B0400000000000000" pitchFamily="50" charset="-128"/>
                <a:ea typeface="BIZ UDPゴシック" panose="020B0400000000000000" pitchFamily="50" charset="-128"/>
              </a:rPr>
              <a:t>1</a:t>
            </a:r>
            <a:r>
              <a:rPr lang="ja-JP" altLang="en-US" b="1" dirty="0">
                <a:solidFill>
                  <a:srgbClr val="FF6600"/>
                </a:solidFill>
                <a:latin typeface="BIZ UDPゴシック" panose="020B0400000000000000" pitchFamily="50" charset="-128"/>
                <a:ea typeface="BIZ UDPゴシック" panose="020B0400000000000000" pitchFamily="50" charset="-128"/>
              </a:rPr>
              <a:t>カ月以下の場合や、低価格（</a:t>
            </a:r>
            <a:r>
              <a:rPr lang="en-US" altLang="ja-JP" b="1" dirty="0">
                <a:solidFill>
                  <a:srgbClr val="FF6600"/>
                </a:solidFill>
                <a:latin typeface="BIZ UDPゴシック" panose="020B0400000000000000" pitchFamily="50" charset="-128"/>
                <a:ea typeface="BIZ UDPゴシック" panose="020B0400000000000000" pitchFamily="50" charset="-128"/>
              </a:rPr>
              <a:t>5</a:t>
            </a:r>
            <a:r>
              <a:rPr lang="ja-JP" altLang="en-US" b="1" dirty="0">
                <a:solidFill>
                  <a:srgbClr val="FF6600"/>
                </a:solidFill>
                <a:latin typeface="BIZ UDPゴシック" panose="020B0400000000000000" pitchFamily="50" charset="-128"/>
                <a:ea typeface="BIZ UDPゴシック" panose="020B0400000000000000" pitchFamily="50" charset="-128"/>
              </a:rPr>
              <a:t>万円以下）の場合には</a:t>
            </a: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特定商取引法が適用されず、</a:t>
            </a: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その結果クーリング・オフもできない</a:t>
            </a:r>
            <a:r>
              <a:rPr lang="ja-JP" altLang="en-US" dirty="0">
                <a:latin typeface="BIZ UDPゴシック" panose="020B0400000000000000" pitchFamily="50" charset="-128"/>
                <a:ea typeface="BIZ UDPゴシック" panose="020B0400000000000000" pitchFamily="50" charset="-128"/>
              </a:rPr>
              <a:t>ため、十分に注意しましょう。</a:t>
            </a:r>
          </a:p>
        </p:txBody>
      </p:sp>
      <p:pic>
        <p:nvPicPr>
          <p:cNvPr id="10" name="図 9">
            <a:extLst>
              <a:ext uri="{FF2B5EF4-FFF2-40B4-BE49-F238E27FC236}">
                <a16:creationId xmlns:a16="http://schemas.microsoft.com/office/drawing/2014/main" id="{7D10F270-15BF-1BC1-1B3C-CCEE3ECA7DB5}"/>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graphicFrame>
        <p:nvGraphicFramePr>
          <p:cNvPr id="2" name="表 1">
            <a:extLst>
              <a:ext uri="{FF2B5EF4-FFF2-40B4-BE49-F238E27FC236}">
                <a16:creationId xmlns:a16="http://schemas.microsoft.com/office/drawing/2014/main" id="{D699D625-CAD0-05F9-B1A9-E623C66A25DA}"/>
              </a:ext>
            </a:extLst>
          </p:cNvPr>
          <p:cNvGraphicFramePr>
            <a:graphicFrameLocks noGrp="1"/>
          </p:cNvGraphicFramePr>
          <p:nvPr>
            <p:extLst>
              <p:ext uri="{D42A27DB-BD31-4B8C-83A1-F6EECF244321}">
                <p14:modId xmlns:p14="http://schemas.microsoft.com/office/powerpoint/2010/main" val="1682193731"/>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9898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9F63-93B6-6D7F-CDEC-2F1E70DB4255}"/>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020E763D-BD41-62F6-9B4C-F08306B6302C}"/>
              </a:ext>
            </a:extLst>
          </p:cNvPr>
          <p:cNvGraphicFramePr>
            <a:graphicFrameLocks noGrp="1"/>
          </p:cNvGraphicFramePr>
          <p:nvPr>
            <p:extLst>
              <p:ext uri="{D42A27DB-BD31-4B8C-83A1-F6EECF244321}">
                <p14:modId xmlns:p14="http://schemas.microsoft.com/office/powerpoint/2010/main" val="3352347168"/>
              </p:ext>
            </p:extLst>
          </p:nvPr>
        </p:nvGraphicFramePr>
        <p:xfrm>
          <a:off x="6095888" y="2417710"/>
          <a:ext cx="2880000" cy="4125593"/>
        </p:xfrm>
        <a:graphic>
          <a:graphicData uri="http://schemas.openxmlformats.org/drawingml/2006/table">
            <a:tbl>
              <a:tblPr firstRow="1" bandRow="1"/>
              <a:tblGrid>
                <a:gridCol w="2880000">
                  <a:extLst>
                    <a:ext uri="{9D8B030D-6E8A-4147-A177-3AD203B41FA5}">
                      <a16:colId xmlns:a16="http://schemas.microsoft.com/office/drawing/2014/main" val="20001"/>
                    </a:ext>
                  </a:extLst>
                </a:gridCol>
              </a:tblGrid>
              <a:tr h="1080000">
                <a:tc>
                  <a:txBody>
                    <a:bodyP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➌</a:t>
                      </a:r>
                      <a:endParaRPr kumimoji="1" lang="en-US" altLang="ja-JP" sz="2000" b="0" dirty="0">
                        <a:solidFill>
                          <a:srgbClr val="F0876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ts val="2100"/>
                        </a:lnSpc>
                        <a:spcBef>
                          <a:spcPts val="600"/>
                        </a:spcBef>
                        <a:spcAft>
                          <a:spcPts val="0"/>
                        </a:spcAft>
                        <a:buClrTx/>
                        <a:buSzTx/>
                        <a:buFontTx/>
                        <a:buNone/>
                        <a:tabLst/>
                        <a:defRPr/>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カウンセリング時の</a:t>
                      </a:r>
                      <a:b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書類や契約書の内容</a:t>
                      </a:r>
                    </a:p>
                  </a:txBody>
                  <a:tcPr marL="108000" marR="108000" marT="36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60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693391"/>
                  </a:ext>
                </a:extLst>
              </a:tr>
              <a:tr h="1476000">
                <a:tc>
                  <a:txBody>
                    <a:bodyPr/>
                    <a:lstStyle/>
                    <a:p>
                      <a:pPr algn="just">
                        <a:lnSpc>
                          <a:spcPts val="1800"/>
                        </a:lnSpc>
                      </a:pPr>
                      <a:r>
                        <a:rPr kumimoji="1" lang="ja-JP" altLang="en-US" sz="145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カウンセリング時に書類へのサインを求められる場合があります。サインをすると、返金不可や違約金の支払いなどを求められることもあるため、条件や免責事項などを確認しましょう。契約書も</a:t>
                      </a:r>
                      <a:br>
                        <a:rPr kumimoji="1" lang="en-US" altLang="ja-JP" sz="145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45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同様に注意が必要です。</a:t>
                      </a:r>
                    </a:p>
                  </a:txBody>
                  <a:tcPr marL="108000" marR="108000" marT="108000" marB="108000" anchor="b">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4" name="表 13">
            <a:extLst>
              <a:ext uri="{FF2B5EF4-FFF2-40B4-BE49-F238E27FC236}">
                <a16:creationId xmlns:a16="http://schemas.microsoft.com/office/drawing/2014/main" id="{8B833701-9268-F39A-6375-C8750E4BAD40}"/>
              </a:ext>
            </a:extLst>
          </p:cNvPr>
          <p:cNvGraphicFramePr>
            <a:graphicFrameLocks noGrp="1"/>
          </p:cNvGraphicFramePr>
          <p:nvPr>
            <p:extLst>
              <p:ext uri="{D42A27DB-BD31-4B8C-83A1-F6EECF244321}">
                <p14:modId xmlns:p14="http://schemas.microsoft.com/office/powerpoint/2010/main" val="1845593634"/>
              </p:ext>
            </p:extLst>
          </p:nvPr>
        </p:nvGraphicFramePr>
        <p:xfrm>
          <a:off x="3159069" y="2421791"/>
          <a:ext cx="2880000" cy="4121512"/>
        </p:xfrm>
        <a:graphic>
          <a:graphicData uri="http://schemas.openxmlformats.org/drawingml/2006/table">
            <a:tbl>
              <a:tblPr firstRow="1" bandRow="1"/>
              <a:tblGrid>
                <a:gridCol w="2880000">
                  <a:extLst>
                    <a:ext uri="{9D8B030D-6E8A-4147-A177-3AD203B41FA5}">
                      <a16:colId xmlns:a16="http://schemas.microsoft.com/office/drawing/2014/main" val="20001"/>
                    </a:ext>
                  </a:extLst>
                </a:gridCol>
              </a:tblGrid>
              <a:tr h="1080000">
                <a:tc>
                  <a:txBody>
                    <a:bodyP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➋</a:t>
                      </a:r>
                      <a:endParaRPr kumimoji="1" lang="en-US" altLang="ja-JP" sz="2000" b="0" dirty="0">
                        <a:solidFill>
                          <a:srgbClr val="F0876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ts val="2100"/>
                        </a:lnSpc>
                        <a:spcBef>
                          <a:spcPts val="600"/>
                        </a:spcBef>
                        <a:spcAft>
                          <a:spcPts val="0"/>
                        </a:spcAft>
                        <a:buClrTx/>
                        <a:buSzTx/>
                        <a:buFontTx/>
                        <a:buNone/>
                        <a:tabLst/>
                        <a:defRPr/>
                      </a:pPr>
                      <a:r>
                        <a:rPr kumimoji="1" lang="ja-JP" altLang="en-US" sz="1800" b="1"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クリニックで提示される</a:t>
                      </a:r>
                      <a:br>
                        <a:rPr kumimoji="1" lang="en-US" altLang="ja-JP" sz="1800" b="1" spc="0" baseline="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800" b="1" spc="0" baseline="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シミュレーション</a:t>
                      </a:r>
                      <a:r>
                        <a:rPr kumimoji="1" lang="ja-JP" altLang="en-US" sz="1800" b="1"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画像</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36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60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383321"/>
                  </a:ext>
                </a:extLst>
              </a:tr>
              <a:tr h="1781512">
                <a:tc>
                  <a:txBody>
                    <a:bodyPr/>
                    <a:lstStyle/>
                    <a:p>
                      <a:pPr algn="just">
                        <a:lnSpc>
                          <a:spcPts val="2100"/>
                        </a:lnSpc>
                      </a:pPr>
                      <a:r>
                        <a:rPr kumimoji="1" lang="ja-JP" altLang="en-US" sz="1500" b="0" spc="-2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ビフォーアフターの写真や、</a:t>
                      </a:r>
                      <a:br>
                        <a:rPr kumimoji="1" lang="en-US" altLang="ja-JP" sz="1500" b="0" spc="-2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b="0" spc="-2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シミュレーション画像は、加工</a:t>
                      </a:r>
                      <a:br>
                        <a:rPr kumimoji="1" lang="en-US" altLang="ja-JP" sz="1500" b="0" spc="-2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b="0" spc="-2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されたものであり、必ずしもそのとおりになるわけではないことを理解する必要があります。</a:t>
                      </a:r>
                    </a:p>
                  </a:txBody>
                  <a:tcPr marL="108000" marR="108000" marT="108000" marB="108000" anchor="b">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3" name="表 12">
            <a:extLst>
              <a:ext uri="{FF2B5EF4-FFF2-40B4-BE49-F238E27FC236}">
                <a16:creationId xmlns:a16="http://schemas.microsoft.com/office/drawing/2014/main" id="{80143B8E-4299-27FC-1677-0550268F09D2}"/>
              </a:ext>
            </a:extLst>
          </p:cNvPr>
          <p:cNvGraphicFramePr>
            <a:graphicFrameLocks noGrp="1"/>
          </p:cNvGraphicFramePr>
          <p:nvPr>
            <p:extLst>
              <p:ext uri="{D42A27DB-BD31-4B8C-83A1-F6EECF244321}">
                <p14:modId xmlns:p14="http://schemas.microsoft.com/office/powerpoint/2010/main" val="2105351758"/>
              </p:ext>
            </p:extLst>
          </p:nvPr>
        </p:nvGraphicFramePr>
        <p:xfrm>
          <a:off x="222250" y="2421791"/>
          <a:ext cx="2880000" cy="4121512"/>
        </p:xfrm>
        <a:graphic>
          <a:graphicData uri="http://schemas.openxmlformats.org/drawingml/2006/table">
            <a:tbl>
              <a:tblPr firstRow="1" bandRow="1"/>
              <a:tblGrid>
                <a:gridCol w="2880000">
                  <a:extLst>
                    <a:ext uri="{9D8B030D-6E8A-4147-A177-3AD203B41FA5}">
                      <a16:colId xmlns:a16="http://schemas.microsoft.com/office/drawing/2014/main" val="20001"/>
                    </a:ext>
                  </a:extLst>
                </a:gridCol>
              </a:tblGrid>
              <a:tr h="1080000">
                <a:tc>
                  <a:txBody>
                    <a:bodyP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1" lang="ja-JP" altLang="en-US" sz="2000" b="0" dirty="0">
                          <a:solidFill>
                            <a:srgbClr val="F08761"/>
                          </a:solidFill>
                          <a:latin typeface="ＭＳ Ｐゴシック" panose="020B0600070205080204" pitchFamily="50" charset="-128"/>
                          <a:ea typeface="ＭＳ Ｐゴシック" panose="020B0600070205080204" pitchFamily="50" charset="-128"/>
                        </a:rPr>
                        <a:t>➊</a:t>
                      </a:r>
                    </a:p>
                    <a:p>
                      <a:pPr algn="ctr">
                        <a:lnSpc>
                          <a:spcPts val="2100"/>
                        </a:lnSpc>
                        <a:spcBef>
                          <a:spcPts val="6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「脂肪冷却</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1</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万円」</a:t>
                      </a:r>
                      <a:b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という広告</a:t>
                      </a:r>
                    </a:p>
                  </a:txBody>
                  <a:tcPr marL="108000" marR="108000" marT="36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60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1781512">
                <a:tc>
                  <a:txBody>
                    <a:bodyPr/>
                    <a:lstStyle/>
                    <a:p>
                      <a:pPr algn="just">
                        <a:lnSpc>
                          <a:spcPts val="2100"/>
                        </a:lnSpc>
                      </a:pPr>
                      <a:r>
                        <a:rPr kumimoji="1" lang="ja-JP" altLang="en-US"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虚偽広告や誇大広告である可能性があるため、すぐ信用せず、よく確認する必要があります。また、驚くような安い価格でも、適用条件等が小さく表示されていることがあります。</a:t>
                      </a:r>
                    </a:p>
                  </a:txBody>
                  <a:tcPr marL="108000" marR="108000" marT="108000" marB="108000" anchor="b">
                    <a:lnL w="19050" cap="flat" cmpd="sng" algn="ctr">
                      <a:solidFill>
                        <a:srgbClr val="F08761"/>
                      </a:solidFill>
                      <a:prstDash val="solid"/>
                      <a:round/>
                      <a:headEnd type="none" w="med" len="med"/>
                      <a:tailEnd type="none" w="med" len="med"/>
                    </a:lnL>
                    <a:lnR w="19050" cap="flat" cmpd="sng" algn="ctr">
                      <a:solidFill>
                        <a:srgbClr val="F0876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sp>
        <p:nvSpPr>
          <p:cNvPr id="3" name="角丸四角形 8">
            <a:extLst>
              <a:ext uri="{FF2B5EF4-FFF2-40B4-BE49-F238E27FC236}">
                <a16:creationId xmlns:a16="http://schemas.microsoft.com/office/drawing/2014/main" id="{AA31A572-9D9F-FE05-B307-31CB3BC8A8A0}"/>
              </a:ext>
            </a:extLst>
          </p:cNvPr>
          <p:cNvSpPr/>
          <p:nvPr/>
        </p:nvSpPr>
        <p:spPr bwMode="auto">
          <a:xfrm rot="10800000" flipH="1" flipV="1">
            <a:off x="1" y="629628"/>
            <a:ext cx="8778874" cy="900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945DF4AD-0B29-8A17-8782-B4C76350EBB9}"/>
              </a:ext>
            </a:extLst>
          </p:cNvPr>
          <p:cNvSpPr txBox="1"/>
          <p:nvPr/>
        </p:nvSpPr>
        <p:spPr>
          <a:xfrm>
            <a:off x="336550" y="878648"/>
            <a:ext cx="8017427"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契約する前に気づくには</a:t>
            </a:r>
          </a:p>
        </p:txBody>
      </p:sp>
      <p:sp>
        <p:nvSpPr>
          <p:cNvPr id="16" name="テキスト ボックス 15">
            <a:extLst>
              <a:ext uri="{FF2B5EF4-FFF2-40B4-BE49-F238E27FC236}">
                <a16:creationId xmlns:a16="http://schemas.microsoft.com/office/drawing/2014/main" id="{661140F0-ED3C-E512-F088-0A797537C412}"/>
              </a:ext>
            </a:extLst>
          </p:cNvPr>
          <p:cNvSpPr txBox="1"/>
          <p:nvPr/>
        </p:nvSpPr>
        <p:spPr>
          <a:xfrm>
            <a:off x="336550" y="1535207"/>
            <a:ext cx="8483600" cy="779179"/>
          </a:xfrm>
          <a:prstGeom prst="rect">
            <a:avLst/>
          </a:prstGeom>
          <a:noFill/>
        </p:spPr>
        <p:txBody>
          <a:bodyPr wrap="square" lIns="0" tIns="72000" rIns="0" bIns="0" anchor="t" anchorCtr="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rPr>
              <a:t>例えば、事例の主人公がトラブルに遭う前に気づくためには、以下のポイントに注意をする必要があります。</a:t>
            </a:r>
          </a:p>
        </p:txBody>
      </p:sp>
      <p:pic>
        <p:nvPicPr>
          <p:cNvPr id="22" name="図 21">
            <a:extLst>
              <a:ext uri="{FF2B5EF4-FFF2-40B4-BE49-F238E27FC236}">
                <a16:creationId xmlns:a16="http://schemas.microsoft.com/office/drawing/2014/main" id="{D769F524-F1CA-EE8B-F93D-86221012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57" y="3585930"/>
            <a:ext cx="2730640" cy="1004876"/>
          </a:xfrm>
          <a:prstGeom prst="rect">
            <a:avLst/>
          </a:prstGeom>
        </p:spPr>
      </p:pic>
      <p:pic>
        <p:nvPicPr>
          <p:cNvPr id="24" name="図 23" descr="テキスト が含まれている画像&#10;&#10;自動的に生成された説明">
            <a:extLst>
              <a:ext uri="{FF2B5EF4-FFF2-40B4-BE49-F238E27FC236}">
                <a16:creationId xmlns:a16="http://schemas.microsoft.com/office/drawing/2014/main" id="{521817B4-9FEA-36C9-BF3A-8C96D5BA9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758" y="3486154"/>
            <a:ext cx="1278622" cy="1620000"/>
          </a:xfrm>
          <a:prstGeom prst="rect">
            <a:avLst/>
          </a:prstGeom>
        </p:spPr>
      </p:pic>
      <p:pic>
        <p:nvPicPr>
          <p:cNvPr id="26" name="図 25" descr="ダイアグラム が含まれている画像&#10;&#10;自動的に生成された説明">
            <a:extLst>
              <a:ext uri="{FF2B5EF4-FFF2-40B4-BE49-F238E27FC236}">
                <a16:creationId xmlns:a16="http://schemas.microsoft.com/office/drawing/2014/main" id="{1DF2C5A9-366E-777D-9217-E34E66232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836" y="3585930"/>
            <a:ext cx="2032105" cy="1149409"/>
          </a:xfrm>
          <a:prstGeom prst="rect">
            <a:avLst/>
          </a:prstGeom>
        </p:spPr>
      </p:pic>
      <p:graphicFrame>
        <p:nvGraphicFramePr>
          <p:cNvPr id="4" name="表 3">
            <a:extLst>
              <a:ext uri="{FF2B5EF4-FFF2-40B4-BE49-F238E27FC236}">
                <a16:creationId xmlns:a16="http://schemas.microsoft.com/office/drawing/2014/main" id="{CADE7D39-A7F1-CC51-1583-203017B154EB}"/>
              </a:ext>
            </a:extLst>
          </p:cNvPr>
          <p:cNvGraphicFramePr>
            <a:graphicFrameLocks noGrp="1"/>
          </p:cNvGraphicFramePr>
          <p:nvPr>
            <p:extLst>
              <p:ext uri="{D42A27DB-BD31-4B8C-83A1-F6EECF244321}">
                <p14:modId xmlns:p14="http://schemas.microsoft.com/office/powerpoint/2010/main" val="889473003"/>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美容医療サービスのトラブルに遭う前に！異変に「気づく」ポイント</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678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a:extLst>
              <a:ext uri="{FF2B5EF4-FFF2-40B4-BE49-F238E27FC236}">
                <a16:creationId xmlns:a16="http://schemas.microsoft.com/office/drawing/2014/main" id="{E8B7E5E4-78DD-DE78-3F8C-2EDD377FB44A}"/>
              </a:ext>
            </a:extLst>
          </p:cNvPr>
          <p:cNvSpPr/>
          <p:nvPr/>
        </p:nvSpPr>
        <p:spPr>
          <a:xfrm>
            <a:off x="203200" y="1061276"/>
            <a:ext cx="8706800" cy="5264910"/>
          </a:xfrm>
          <a:prstGeom prst="roundRect">
            <a:avLst>
              <a:gd name="adj" fmla="val 3854"/>
            </a:avLst>
          </a:prstGeom>
          <a:solidFill>
            <a:srgbClr val="FADACE"/>
          </a:solidFill>
          <a:ln w="19050">
            <a:solidFill>
              <a:srgbClr val="F0876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dirty="0">
              <a:solidFill>
                <a:srgbClr val="155CAF"/>
              </a:solidFill>
            </a:endParaRPr>
          </a:p>
        </p:txBody>
      </p:sp>
      <p:sp>
        <p:nvSpPr>
          <p:cNvPr id="18" name="1年間預けて…">
            <a:extLst>
              <a:ext uri="{FF2B5EF4-FFF2-40B4-BE49-F238E27FC236}">
                <a16:creationId xmlns:a16="http://schemas.microsoft.com/office/drawing/2014/main" id="{7B2211FD-ED90-1C95-F329-63611968A4EA}"/>
              </a:ext>
            </a:extLst>
          </p:cNvPr>
          <p:cNvSpPr txBox="1"/>
          <p:nvPr/>
        </p:nvSpPr>
        <p:spPr>
          <a:xfrm>
            <a:off x="386675" y="1810458"/>
            <a:ext cx="8370651" cy="4361742"/>
          </a:xfrm>
          <a:prstGeom prst="roundRect">
            <a:avLst>
              <a:gd name="adj" fmla="val 3604"/>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4000" tIns="108000" rIns="180000" bIns="144000" numCol="1" anchor="t">
            <a:noAutofit/>
          </a:bodyPr>
          <a:lstStyle/>
          <a:p>
            <a:pPr algn="just">
              <a:lnSpc>
                <a:spcPts val="3000"/>
              </a:lnSpc>
              <a:defRPr sz="2400">
                <a:latin typeface="+mn-lt"/>
                <a:ea typeface="+mn-ea"/>
                <a:cs typeface="+mn-cs"/>
                <a:sym typeface="BIZ UDPGothic"/>
              </a:defRPr>
            </a:pPr>
            <a:r>
              <a:rPr lang="ja-JP" altLang="en-US" sz="2000" b="1" dirty="0">
                <a:latin typeface="BIZ UDPゴシック" panose="020B0400000000000000" pitchFamily="50" charset="-128"/>
                <a:ea typeface="BIZ UDPゴシック" panose="020B0400000000000000" pitchFamily="50" charset="-128"/>
              </a:rPr>
              <a:t>美容整形が気軽にできるようになった一方で、</a:t>
            </a:r>
            <a:endParaRPr lang="en-US" altLang="ja-JP" sz="2000" b="1" dirty="0">
              <a:latin typeface="BIZ UDPゴシック" panose="020B0400000000000000" pitchFamily="50" charset="-128"/>
              <a:ea typeface="BIZ UDPゴシック" panose="020B0400000000000000" pitchFamily="50" charset="-128"/>
            </a:endParaRPr>
          </a:p>
          <a:p>
            <a:pPr algn="just">
              <a:lnSpc>
                <a:spcPts val="3000"/>
              </a:lnSpc>
              <a:defRPr sz="2400">
                <a:latin typeface="+mn-lt"/>
                <a:ea typeface="+mn-ea"/>
                <a:cs typeface="+mn-cs"/>
                <a:sym typeface="BIZ UDPGothic"/>
              </a:defRPr>
            </a:pPr>
            <a:r>
              <a:rPr lang="ja-JP" altLang="en-US" sz="2000" b="1" dirty="0">
                <a:latin typeface="BIZ UDPゴシック" panose="020B0400000000000000" pitchFamily="50" charset="-128"/>
                <a:ea typeface="BIZ UDPゴシック" panose="020B0400000000000000" pitchFamily="50" charset="-128"/>
              </a:rPr>
              <a:t>美容医療サービスはネット広告増加などに伴い、消費者トラブルになるケースが増えています。</a:t>
            </a:r>
          </a:p>
        </p:txBody>
      </p:sp>
      <p:grpSp>
        <p:nvGrpSpPr>
          <p:cNvPr id="13" name="グループ化 12">
            <a:extLst>
              <a:ext uri="{FF2B5EF4-FFF2-40B4-BE49-F238E27FC236}">
                <a16:creationId xmlns:a16="http://schemas.microsoft.com/office/drawing/2014/main" id="{476CC5DE-DC62-3D3B-314A-199FFD2E2BD1}"/>
              </a:ext>
            </a:extLst>
          </p:cNvPr>
          <p:cNvGrpSpPr/>
          <p:nvPr/>
        </p:nvGrpSpPr>
        <p:grpSpPr>
          <a:xfrm>
            <a:off x="1872000" y="1048578"/>
            <a:ext cx="5400000" cy="540000"/>
            <a:chOff x="1872000" y="1048578"/>
            <a:chExt cx="5400000" cy="540000"/>
          </a:xfrm>
        </p:grpSpPr>
        <p:sp>
          <p:nvSpPr>
            <p:cNvPr id="23" name="角丸四角形 8">
              <a:extLst>
                <a:ext uri="{FF2B5EF4-FFF2-40B4-BE49-F238E27FC236}">
                  <a16:creationId xmlns:a16="http://schemas.microsoft.com/office/drawing/2014/main" id="{999974B7-1A76-6D39-D422-90EC9016BBAE}"/>
                </a:ext>
              </a:extLst>
            </p:cNvPr>
            <p:cNvSpPr/>
            <p:nvPr/>
          </p:nvSpPr>
          <p:spPr bwMode="auto">
            <a:xfrm rot="10800000" flipH="1" flipV="1">
              <a:off x="1872000" y="1048578"/>
              <a:ext cx="5400000" cy="540000"/>
            </a:xfrm>
            <a:prstGeom prst="roundRect">
              <a:avLst>
                <a:gd name="adj" fmla="val 11496"/>
              </a:avLst>
            </a:prstGeom>
            <a:solidFill>
              <a:srgbClr val="F0876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E010ECA-D706-758F-9843-5279FE61CA91}"/>
                </a:ext>
              </a:extLst>
            </p:cNvPr>
            <p:cNvSpPr txBox="1"/>
            <p:nvPr/>
          </p:nvSpPr>
          <p:spPr>
            <a:xfrm>
              <a:off x="2484000" y="1146007"/>
              <a:ext cx="4176000" cy="370542"/>
            </a:xfrm>
            <a:prstGeom prst="rect">
              <a:avLst/>
            </a:prstGeom>
            <a:noFill/>
          </p:spPr>
          <p:txBody>
            <a:bodyPr wrap="square" lIns="36000" tIns="36000" rIns="36000" bIns="36000" anchor="t" anchorCtr="0">
              <a:spAutoFit/>
            </a:bodyPr>
            <a:lstStyle/>
            <a:p>
              <a:pPr algn="ctr">
                <a:lnSpc>
                  <a:spcPts val="2700"/>
                </a:lnSpc>
              </a:pPr>
              <a:r>
                <a:rPr lang="ja-JP" altLang="en-US" sz="2000" b="1" dirty="0">
                  <a:solidFill>
                    <a:schemeClr val="bg1"/>
                  </a:solidFill>
                  <a:latin typeface="BIZ UDPゴシック" panose="020B0400000000000000" pitchFamily="50" charset="-128"/>
                  <a:ea typeface="BIZ UDPゴシック" panose="020B0400000000000000" pitchFamily="50" charset="-128"/>
                </a:rPr>
                <a:t>こんな人は要注意！</a:t>
              </a:r>
            </a:p>
          </p:txBody>
        </p:sp>
      </p:grpSp>
      <p:graphicFrame>
        <p:nvGraphicFramePr>
          <p:cNvPr id="35" name="表 34">
            <a:extLst>
              <a:ext uri="{FF2B5EF4-FFF2-40B4-BE49-F238E27FC236}">
                <a16:creationId xmlns:a16="http://schemas.microsoft.com/office/drawing/2014/main" id="{C13D2086-6906-DBC8-B1D4-068993E3270C}"/>
              </a:ext>
            </a:extLst>
          </p:cNvPr>
          <p:cNvGraphicFramePr>
            <a:graphicFrameLocks noGrp="1"/>
          </p:cNvGraphicFramePr>
          <p:nvPr>
            <p:extLst>
              <p:ext uri="{D42A27DB-BD31-4B8C-83A1-F6EECF244321}">
                <p14:modId xmlns:p14="http://schemas.microsoft.com/office/powerpoint/2010/main" val="3559569873"/>
              </p:ext>
            </p:extLst>
          </p:nvPr>
        </p:nvGraphicFramePr>
        <p:xfrm>
          <a:off x="594374" y="3568700"/>
          <a:ext cx="2160000" cy="612000"/>
        </p:xfrm>
        <a:graphic>
          <a:graphicData uri="http://schemas.openxmlformats.org/drawingml/2006/table">
            <a:tbl>
              <a:tblPr firstRow="1" bandRow="1"/>
              <a:tblGrid>
                <a:gridCol w="2160000">
                  <a:extLst>
                    <a:ext uri="{9D8B030D-6E8A-4147-A177-3AD203B41FA5}">
                      <a16:colId xmlns:a16="http://schemas.microsoft.com/office/drawing/2014/main" val="20001"/>
                    </a:ext>
                  </a:extLst>
                </a:gridCol>
              </a:tblGrid>
              <a:tr h="612000">
                <a:tc>
                  <a:txBody>
                    <a:bodyPr/>
                    <a:lstStyle/>
                    <a:p>
                      <a:pPr algn="just">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美容に興味のある人</a:t>
                      </a:r>
                    </a:p>
                  </a:txBody>
                  <a:tcPr marL="108000" marR="0" marT="18000" marB="72000" anchor="ctr">
                    <a:lnL w="76200" cap="flat" cmpd="sng" algn="ctr">
                      <a:solidFill>
                        <a:srgbClr val="F0876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表 38">
            <a:extLst>
              <a:ext uri="{FF2B5EF4-FFF2-40B4-BE49-F238E27FC236}">
                <a16:creationId xmlns:a16="http://schemas.microsoft.com/office/drawing/2014/main" id="{521304C8-4963-DC4E-DBE3-3379DE682915}"/>
              </a:ext>
            </a:extLst>
          </p:cNvPr>
          <p:cNvGraphicFramePr>
            <a:graphicFrameLocks noGrp="1"/>
          </p:cNvGraphicFramePr>
          <p:nvPr>
            <p:extLst>
              <p:ext uri="{D42A27DB-BD31-4B8C-83A1-F6EECF244321}">
                <p14:modId xmlns:p14="http://schemas.microsoft.com/office/powerpoint/2010/main" val="260333513"/>
              </p:ext>
            </p:extLst>
          </p:nvPr>
        </p:nvGraphicFramePr>
        <p:xfrm>
          <a:off x="3480737" y="3568700"/>
          <a:ext cx="2160000" cy="652674"/>
        </p:xfrm>
        <a:graphic>
          <a:graphicData uri="http://schemas.openxmlformats.org/drawingml/2006/table">
            <a:tbl>
              <a:tblPr firstRow="1" bandRow="1"/>
              <a:tblGrid>
                <a:gridCol w="2160000">
                  <a:extLst>
                    <a:ext uri="{9D8B030D-6E8A-4147-A177-3AD203B41FA5}">
                      <a16:colId xmlns:a16="http://schemas.microsoft.com/office/drawing/2014/main" val="20001"/>
                    </a:ext>
                  </a:extLst>
                </a:gridCol>
              </a:tblGrid>
              <a:tr h="612000">
                <a:tc>
                  <a:txBody>
                    <a:bodyPr/>
                    <a:lstStyle/>
                    <a:p>
                      <a:pPr algn="just">
                        <a:lnSpc>
                          <a:spcPts val="24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等の情報を</a:t>
                      </a:r>
                      <a:endParaRPr kumimoji="1" lang="en-US" altLang="ja-JP"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just">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すぐに試したくなる人</a:t>
                      </a:r>
                    </a:p>
                  </a:txBody>
                  <a:tcPr marL="108000" marR="0" marT="18000" marB="72000" anchor="ctr">
                    <a:lnL w="76200" cap="flat" cmpd="sng" algn="ctr">
                      <a:solidFill>
                        <a:srgbClr val="F0876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0" name="表 39">
            <a:extLst>
              <a:ext uri="{FF2B5EF4-FFF2-40B4-BE49-F238E27FC236}">
                <a16:creationId xmlns:a16="http://schemas.microsoft.com/office/drawing/2014/main" id="{D6B41259-1D04-1B1D-C65E-9533E328EE4F}"/>
              </a:ext>
            </a:extLst>
          </p:cNvPr>
          <p:cNvGraphicFramePr>
            <a:graphicFrameLocks noGrp="1"/>
          </p:cNvGraphicFramePr>
          <p:nvPr>
            <p:extLst>
              <p:ext uri="{D42A27DB-BD31-4B8C-83A1-F6EECF244321}">
                <p14:modId xmlns:p14="http://schemas.microsoft.com/office/powerpoint/2010/main" val="3106261318"/>
              </p:ext>
            </p:extLst>
          </p:nvPr>
        </p:nvGraphicFramePr>
        <p:xfrm>
          <a:off x="6367099" y="3568700"/>
          <a:ext cx="2160000" cy="652674"/>
        </p:xfrm>
        <a:graphic>
          <a:graphicData uri="http://schemas.openxmlformats.org/drawingml/2006/table">
            <a:tbl>
              <a:tblPr firstRow="1" bandRow="1"/>
              <a:tblGrid>
                <a:gridCol w="2160000">
                  <a:extLst>
                    <a:ext uri="{9D8B030D-6E8A-4147-A177-3AD203B41FA5}">
                      <a16:colId xmlns:a16="http://schemas.microsoft.com/office/drawing/2014/main" val="20001"/>
                    </a:ext>
                  </a:extLst>
                </a:gridCol>
              </a:tblGrid>
              <a:tr h="612000">
                <a:tc>
                  <a:txBody>
                    <a:bodyPr/>
                    <a:lstStyle/>
                    <a:p>
                      <a:pPr algn="just">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雰囲気や場の空気に</a:t>
                      </a:r>
                    </a:p>
                    <a:p>
                      <a:pPr algn="just">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流されやすい人</a:t>
                      </a:r>
                    </a:p>
                  </a:txBody>
                  <a:tcPr marL="108000" marR="0" marT="18000" marB="72000" anchor="ctr">
                    <a:lnL w="76200" cap="flat" cmpd="sng" algn="ctr">
                      <a:solidFill>
                        <a:srgbClr val="F0876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図 10" descr="文字が書かれている&#10;&#10;自動的に生成された説明">
            <a:extLst>
              <a:ext uri="{FF2B5EF4-FFF2-40B4-BE49-F238E27FC236}">
                <a16:creationId xmlns:a16="http://schemas.microsoft.com/office/drawing/2014/main" id="{45384CF8-4E48-C5D1-FE44-0BCB103C5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1" y="725752"/>
            <a:ext cx="1144526" cy="723901"/>
          </a:xfrm>
          <a:prstGeom prst="rect">
            <a:avLst/>
          </a:prstGeom>
        </p:spPr>
      </p:pic>
      <p:pic>
        <p:nvPicPr>
          <p:cNvPr id="16" name="図 15" descr="図形&#10;&#10;自動的に生成された説明">
            <a:extLst>
              <a:ext uri="{FF2B5EF4-FFF2-40B4-BE49-F238E27FC236}">
                <a16:creationId xmlns:a16="http://schemas.microsoft.com/office/drawing/2014/main" id="{FFBFB695-7590-1F60-D6CB-95F91D856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16" y="4523133"/>
            <a:ext cx="1721717" cy="1451615"/>
          </a:xfrm>
          <a:prstGeom prst="rect">
            <a:avLst/>
          </a:prstGeom>
        </p:spPr>
      </p:pic>
      <p:pic>
        <p:nvPicPr>
          <p:cNvPr id="20" name="図 19" descr="時計, 部屋 が含まれている画像&#10;&#10;自動的に生成された説明">
            <a:extLst>
              <a:ext uri="{FF2B5EF4-FFF2-40B4-BE49-F238E27FC236}">
                <a16:creationId xmlns:a16="http://schemas.microsoft.com/office/drawing/2014/main" id="{578C8C86-485D-E6E1-38F5-B1D642FA0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660" y="4634932"/>
            <a:ext cx="1748879" cy="1205655"/>
          </a:xfrm>
          <a:prstGeom prst="rect">
            <a:avLst/>
          </a:prstGeom>
        </p:spPr>
      </p:pic>
      <p:pic>
        <p:nvPicPr>
          <p:cNvPr id="22" name="図 21" descr="部屋 が含まれている画像&#10;&#10;自動的に生成された説明">
            <a:extLst>
              <a:ext uri="{FF2B5EF4-FFF2-40B4-BE49-F238E27FC236}">
                <a16:creationId xmlns:a16="http://schemas.microsoft.com/office/drawing/2014/main" id="{95D25E8A-EF6A-C123-EED3-48D50A1CF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457" y="4502557"/>
            <a:ext cx="1442561" cy="1496883"/>
          </a:xfrm>
          <a:prstGeom prst="rect">
            <a:avLst/>
          </a:prstGeom>
        </p:spPr>
      </p:pic>
      <p:graphicFrame>
        <p:nvGraphicFramePr>
          <p:cNvPr id="2" name="表 1">
            <a:extLst>
              <a:ext uri="{FF2B5EF4-FFF2-40B4-BE49-F238E27FC236}">
                <a16:creationId xmlns:a16="http://schemas.microsoft.com/office/drawing/2014/main" id="{6A60C642-7232-E9B2-7913-713213F6E81F}"/>
              </a:ext>
            </a:extLst>
          </p:cNvPr>
          <p:cNvGraphicFramePr>
            <a:graphicFrameLocks noGrp="1"/>
          </p:cNvGraphicFramePr>
          <p:nvPr>
            <p:extLst>
              <p:ext uri="{D42A27DB-BD31-4B8C-83A1-F6EECF244321}">
                <p14:modId xmlns:p14="http://schemas.microsoft.com/office/powerpoint/2010/main" val="3600257239"/>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545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8">
            <a:extLst>
              <a:ext uri="{FF2B5EF4-FFF2-40B4-BE49-F238E27FC236}">
                <a16:creationId xmlns:a16="http://schemas.microsoft.com/office/drawing/2014/main" id="{1EB67A3C-B2E5-ACBF-7931-FF37F9FDB851}"/>
              </a:ext>
            </a:extLst>
          </p:cNvPr>
          <p:cNvSpPr/>
          <p:nvPr/>
        </p:nvSpPr>
        <p:spPr bwMode="auto">
          <a:xfrm rot="10800000" flipH="1" flipV="1">
            <a:off x="1" y="629628"/>
            <a:ext cx="8778874" cy="900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AD162D6-0393-2651-6421-51278C919163}"/>
              </a:ext>
            </a:extLst>
          </p:cNvPr>
          <p:cNvSpPr txBox="1"/>
          <p:nvPr/>
        </p:nvSpPr>
        <p:spPr>
          <a:xfrm>
            <a:off x="336550" y="878648"/>
            <a:ext cx="8017427"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ほかにもある、様々な「美容医療サービスのトラブル」</a:t>
            </a:r>
            <a:endParaRPr lang="en-US" altLang="ja-JP" sz="2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B195968-6695-37F0-AFD5-56FC4FDABA5E}"/>
              </a:ext>
            </a:extLst>
          </p:cNvPr>
          <p:cNvSpPr txBox="1"/>
          <p:nvPr/>
        </p:nvSpPr>
        <p:spPr>
          <a:xfrm>
            <a:off x="336550" y="1535207"/>
            <a:ext cx="8699500" cy="815530"/>
          </a:xfrm>
          <a:prstGeom prst="rect">
            <a:avLst/>
          </a:prstGeom>
          <a:noFill/>
        </p:spPr>
        <p:txBody>
          <a:bodyPr wrap="square" lIns="0" tIns="108000" rIns="0" bIns="0" anchor="t" anchorCtr="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rPr>
              <a:t>事例のような「医療ダイエット」に関するトラブル以外にも、</a:t>
            </a:r>
            <a:endParaRPr lang="en-US" altLang="ja-JP" dirty="0">
              <a:latin typeface="BIZ UDPゴシック" panose="020B0400000000000000" pitchFamily="50" charset="-128"/>
              <a:ea typeface="BIZ UDPゴシック" panose="020B0400000000000000" pitchFamily="50" charset="-128"/>
            </a:endParaRPr>
          </a:p>
          <a:p>
            <a:pPr>
              <a:lnSpc>
                <a:spcPts val="3000"/>
              </a:lnSpc>
            </a:pPr>
            <a:r>
              <a:rPr lang="ja-JP" altLang="en-US" dirty="0">
                <a:latin typeface="BIZ UDPゴシック" panose="020B0400000000000000" pitchFamily="50" charset="-128"/>
                <a:ea typeface="BIZ UDPゴシック" panose="020B0400000000000000" pitchFamily="50" charset="-128"/>
              </a:rPr>
              <a:t>次のようなトラブルが生じることがあります。</a:t>
            </a:r>
          </a:p>
        </p:txBody>
      </p:sp>
      <p:graphicFrame>
        <p:nvGraphicFramePr>
          <p:cNvPr id="14" name="表 13">
            <a:extLst>
              <a:ext uri="{FF2B5EF4-FFF2-40B4-BE49-F238E27FC236}">
                <a16:creationId xmlns:a16="http://schemas.microsoft.com/office/drawing/2014/main" id="{A83234E1-1D53-1A02-6A1D-47F66DB00E9F}"/>
              </a:ext>
            </a:extLst>
          </p:cNvPr>
          <p:cNvGraphicFramePr>
            <a:graphicFrameLocks noGrp="1"/>
          </p:cNvGraphicFramePr>
          <p:nvPr>
            <p:extLst>
              <p:ext uri="{D42A27DB-BD31-4B8C-83A1-F6EECF244321}">
                <p14:modId xmlns:p14="http://schemas.microsoft.com/office/powerpoint/2010/main" val="4125072731"/>
              </p:ext>
            </p:extLst>
          </p:nvPr>
        </p:nvGraphicFramePr>
        <p:xfrm>
          <a:off x="336549" y="2913485"/>
          <a:ext cx="7850739" cy="432000"/>
        </p:xfrm>
        <a:graphic>
          <a:graphicData uri="http://schemas.openxmlformats.org/drawingml/2006/table">
            <a:tbl>
              <a:tblPr firstRow="1" bandRow="1"/>
              <a:tblGrid>
                <a:gridCol w="7850739">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消費生活センターに相談が寄せられている美容医療サービスの例</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テキスト ボックス 16">
            <a:extLst>
              <a:ext uri="{FF2B5EF4-FFF2-40B4-BE49-F238E27FC236}">
                <a16:creationId xmlns:a16="http://schemas.microsoft.com/office/drawing/2014/main" id="{1146B7C7-7C9C-ADEA-2923-D7986C588182}"/>
              </a:ext>
            </a:extLst>
          </p:cNvPr>
          <p:cNvSpPr txBox="1"/>
          <p:nvPr/>
        </p:nvSpPr>
        <p:spPr>
          <a:xfrm>
            <a:off x="503238" y="3345485"/>
            <a:ext cx="7850739" cy="2228344"/>
          </a:xfrm>
          <a:prstGeom prst="rect">
            <a:avLst/>
          </a:prstGeom>
          <a:noFill/>
        </p:spPr>
        <p:txBody>
          <a:bodyPr wrap="square" lIns="36000" tIns="180000" rIns="0" bIns="0" anchor="t" anchorCtr="0">
            <a:spAutoFit/>
          </a:bodyPr>
          <a:lstStyle/>
          <a:p>
            <a:pPr marL="285750" indent="-285750" algn="just">
              <a:lnSpc>
                <a:spcPts val="2800"/>
              </a:lnSpc>
              <a:spcBef>
                <a:spcPts val="600"/>
              </a:spcBef>
              <a:buClr>
                <a:srgbClr val="F08761"/>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医療脱毛</a:t>
            </a:r>
          </a:p>
          <a:p>
            <a:pPr marL="285750" indent="-285750" algn="just">
              <a:lnSpc>
                <a:spcPts val="2800"/>
              </a:lnSpc>
              <a:spcBef>
                <a:spcPts val="600"/>
              </a:spcBef>
              <a:buClr>
                <a:srgbClr val="F08761"/>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ニキビやシミの除去</a:t>
            </a:r>
          </a:p>
          <a:p>
            <a:pPr marL="285750" indent="-285750" algn="just">
              <a:lnSpc>
                <a:spcPts val="2800"/>
              </a:lnSpc>
              <a:spcBef>
                <a:spcPts val="600"/>
              </a:spcBef>
              <a:buClr>
                <a:srgbClr val="F08761"/>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皮膚のシワやたるみの軽減</a:t>
            </a:r>
          </a:p>
          <a:p>
            <a:pPr marL="285750" indent="-285750" algn="just">
              <a:lnSpc>
                <a:spcPts val="2800"/>
              </a:lnSpc>
              <a:spcBef>
                <a:spcPts val="600"/>
              </a:spcBef>
              <a:buClr>
                <a:srgbClr val="F08761"/>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脂肪吸引や脂肪冷却</a:t>
            </a:r>
          </a:p>
          <a:p>
            <a:pPr marL="285750" indent="-285750" algn="just">
              <a:lnSpc>
                <a:spcPts val="2800"/>
              </a:lnSpc>
              <a:spcBef>
                <a:spcPts val="600"/>
              </a:spcBef>
              <a:buClr>
                <a:srgbClr val="F08761"/>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男性特有の施術（薄毛治療、ひげの医療脱毛、包茎手術等）　</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等</a:t>
            </a:r>
          </a:p>
        </p:txBody>
      </p:sp>
      <p:graphicFrame>
        <p:nvGraphicFramePr>
          <p:cNvPr id="4" name="表 3">
            <a:extLst>
              <a:ext uri="{FF2B5EF4-FFF2-40B4-BE49-F238E27FC236}">
                <a16:creationId xmlns:a16="http://schemas.microsoft.com/office/drawing/2014/main" id="{1C1EEB37-89C2-D24F-E190-15FD9BB27624}"/>
              </a:ext>
            </a:extLst>
          </p:cNvPr>
          <p:cNvGraphicFramePr>
            <a:graphicFrameLocks noGrp="1"/>
          </p:cNvGraphicFramePr>
          <p:nvPr>
            <p:extLst>
              <p:ext uri="{D42A27DB-BD31-4B8C-83A1-F6EECF244321}">
                <p14:modId xmlns:p14="http://schemas.microsoft.com/office/powerpoint/2010/main" val="3789294653"/>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ほかにもある、様々な「美容医療サービスのトラブル」に要注意</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9251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210C-8350-7989-385C-119010113ABF}"/>
            </a:ext>
          </a:extLst>
        </p:cNvPr>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63746B63-D525-28C7-6F89-6D1B85674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5" y="1171520"/>
            <a:ext cx="696469" cy="818390"/>
          </a:xfrm>
          <a:prstGeom prst="rect">
            <a:avLst/>
          </a:prstGeom>
        </p:spPr>
      </p:pic>
      <p:graphicFrame>
        <p:nvGraphicFramePr>
          <p:cNvPr id="21" name="表 20">
            <a:extLst>
              <a:ext uri="{FF2B5EF4-FFF2-40B4-BE49-F238E27FC236}">
                <a16:creationId xmlns:a16="http://schemas.microsoft.com/office/drawing/2014/main" id="{6BD84429-C91D-0A23-1DC2-F215713DD11F}"/>
              </a:ext>
            </a:extLst>
          </p:cNvPr>
          <p:cNvGraphicFramePr>
            <a:graphicFrameLocks noGrp="1"/>
          </p:cNvGraphicFramePr>
          <p:nvPr>
            <p:extLst>
              <p:ext uri="{D42A27DB-BD31-4B8C-83A1-F6EECF244321}">
                <p14:modId xmlns:p14="http://schemas.microsoft.com/office/powerpoint/2010/main" val="2376252942"/>
              </p:ext>
            </p:extLst>
          </p:nvPr>
        </p:nvGraphicFramePr>
        <p:xfrm>
          <a:off x="1119595" y="1427797"/>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やけど・傷など、身体に危害が及ぶトラブルのケース</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08761"/>
                      </a:solidFill>
                      <a:prstDash val="solid"/>
                      <a:round/>
                      <a:headEnd type="none" w="med" len="med"/>
                      <a:tailEnd type="none" w="med" len="med"/>
                    </a:lnT>
                    <a:lnB w="19050" cap="flat" cmpd="sng" algn="ctr">
                      <a:solidFill>
                        <a:srgbClr val="F08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角丸四角形 8">
            <a:extLst>
              <a:ext uri="{FF2B5EF4-FFF2-40B4-BE49-F238E27FC236}">
                <a16:creationId xmlns:a16="http://schemas.microsoft.com/office/drawing/2014/main" id="{33806D91-545C-53B8-9DB4-9112DF2BE3DA}"/>
              </a:ext>
            </a:extLst>
          </p:cNvPr>
          <p:cNvSpPr/>
          <p:nvPr/>
        </p:nvSpPr>
        <p:spPr bwMode="auto">
          <a:xfrm rot="10800000" flipH="1" flipV="1">
            <a:off x="1" y="611596"/>
            <a:ext cx="8778874" cy="432000"/>
          </a:xfrm>
          <a:prstGeom prst="roundRect">
            <a:avLst>
              <a:gd name="adj" fmla="val 0"/>
            </a:avLst>
          </a:prstGeom>
          <a:solidFill>
            <a:srgbClr val="F087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5A36EEB-650A-4CFD-AD6A-E041C210208D}"/>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ほかにもある、様々な「美容医療サービスのトラブル」</a:t>
            </a:r>
          </a:p>
        </p:txBody>
      </p:sp>
      <p:sp>
        <p:nvSpPr>
          <p:cNvPr id="12" name="テキスト ボックス 11">
            <a:extLst>
              <a:ext uri="{FF2B5EF4-FFF2-40B4-BE49-F238E27FC236}">
                <a16:creationId xmlns:a16="http://schemas.microsoft.com/office/drawing/2014/main" id="{94EF4B0B-2BC9-07F8-2440-CB14B1743526}"/>
              </a:ext>
            </a:extLst>
          </p:cNvPr>
          <p:cNvSpPr txBox="1"/>
          <p:nvPr/>
        </p:nvSpPr>
        <p:spPr>
          <a:xfrm>
            <a:off x="503238" y="2059613"/>
            <a:ext cx="7998825" cy="734294"/>
          </a:xfrm>
          <a:prstGeom prst="rect">
            <a:avLst/>
          </a:prstGeom>
          <a:noFill/>
        </p:spPr>
        <p:txBody>
          <a:bodyPr wrap="square" lIns="36000" tIns="36000" rIns="36000" bIns="3600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施術によりやけどや傷が生じる危害も一定数発生しており、施術を受けるには</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十分な検討と慎重な判断が必要です。</a:t>
            </a:r>
          </a:p>
        </p:txBody>
      </p:sp>
      <p:grpSp>
        <p:nvGrpSpPr>
          <p:cNvPr id="24" name="グループ化 23">
            <a:extLst>
              <a:ext uri="{FF2B5EF4-FFF2-40B4-BE49-F238E27FC236}">
                <a16:creationId xmlns:a16="http://schemas.microsoft.com/office/drawing/2014/main" id="{F2958404-BD3A-016E-0DDE-A26DE80F8EE4}"/>
              </a:ext>
            </a:extLst>
          </p:cNvPr>
          <p:cNvGrpSpPr/>
          <p:nvPr/>
        </p:nvGrpSpPr>
        <p:grpSpPr>
          <a:xfrm>
            <a:off x="601788" y="2939628"/>
            <a:ext cx="8177086" cy="3372821"/>
            <a:chOff x="601788" y="3066628"/>
            <a:chExt cx="8177086" cy="3372821"/>
          </a:xfrm>
        </p:grpSpPr>
        <p:sp>
          <p:nvSpPr>
            <p:cNvPr id="17" name="テキスト ボックス 16">
              <a:extLst>
                <a:ext uri="{FF2B5EF4-FFF2-40B4-BE49-F238E27FC236}">
                  <a16:creationId xmlns:a16="http://schemas.microsoft.com/office/drawing/2014/main" id="{A1252C73-DF12-952B-413F-FF920D057EBE}"/>
                </a:ext>
              </a:extLst>
            </p:cNvPr>
            <p:cNvSpPr txBox="1"/>
            <p:nvPr/>
          </p:nvSpPr>
          <p:spPr>
            <a:xfrm>
              <a:off x="702049" y="3210628"/>
              <a:ext cx="8076825" cy="2711018"/>
            </a:xfrm>
            <a:prstGeom prst="rect">
              <a:avLst/>
            </a:prstGeom>
            <a:noFill/>
            <a:ln w="19050">
              <a:solidFill>
                <a:srgbClr val="F08761"/>
              </a:solidFill>
            </a:ln>
          </p:spPr>
          <p:txBody>
            <a:bodyPr wrap="square" lIns="144000" tIns="252000" rIns="180000" bIns="108000">
              <a:spAutoFit/>
            </a:bodyPr>
            <a:lstStyle/>
            <a:p>
              <a:pPr marL="285750" indent="-285750" algn="just">
                <a:lnSpc>
                  <a:spcPts val="2500"/>
                </a:lnSpc>
                <a:spcBef>
                  <a:spcPts val="600"/>
                </a:spcBef>
                <a:buClr>
                  <a:srgbClr val="F08761"/>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美容外科でボトックス注射をした額の腫れが引かない。別の病院を受診したいが、</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施術した美容外科がカルテの開示請求に応じてくれない。</a:t>
              </a:r>
            </a:p>
            <a:p>
              <a:pPr marL="285750" indent="-285750" algn="just">
                <a:lnSpc>
                  <a:spcPts val="2500"/>
                </a:lnSpc>
                <a:spcBef>
                  <a:spcPts val="600"/>
                </a:spcBef>
                <a:buClr>
                  <a:srgbClr val="F08761"/>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毛穴とニキビ跡の悩みがあり美容皮膚科で施術を受けたが、顔が赤く腫れてしまった。</a:t>
              </a:r>
            </a:p>
            <a:p>
              <a:pPr marL="285750" indent="-285750">
                <a:lnSpc>
                  <a:spcPts val="2500"/>
                </a:lnSpc>
                <a:spcBef>
                  <a:spcPts val="600"/>
                </a:spcBef>
                <a:buClr>
                  <a:srgbClr val="F08761"/>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美容外科クリニックで顔のリフトアップ手術と二重まぶた手術を受けたが、</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顔全体が内出血をおこし腫れが引かず仕事に支障が出た。</a:t>
              </a:r>
              <a:br>
                <a:rPr lang="en-US" altLang="ja-JP" sz="1600" dirty="0">
                  <a:latin typeface="BIZ UDPゴシック" panose="020B0400000000000000" pitchFamily="50" charset="-128"/>
                  <a:ea typeface="BIZ UDPゴシック" panose="020B0400000000000000" pitchFamily="50" charset="-128"/>
                </a:rPr>
              </a:br>
              <a:r>
                <a:rPr lang="ja-JP" altLang="en-US" sz="1600" spc="30" dirty="0">
                  <a:latin typeface="BIZ UDPゴシック" panose="020B0400000000000000" pitchFamily="50" charset="-128"/>
                  <a:ea typeface="BIZ UDPゴシック" panose="020B0400000000000000" pitchFamily="50" charset="-128"/>
                </a:rPr>
                <a:t>二重まぶた手術も糸がはみ出したままだが、</a:t>
              </a:r>
              <a:br>
                <a:rPr lang="en-US" altLang="ja-JP" sz="1600" spc="30" dirty="0">
                  <a:latin typeface="BIZ UDPゴシック" panose="020B0400000000000000" pitchFamily="50" charset="-128"/>
                  <a:ea typeface="BIZ UDPゴシック" panose="020B0400000000000000" pitchFamily="50" charset="-128"/>
                </a:rPr>
              </a:br>
              <a:r>
                <a:rPr lang="ja-JP" altLang="en-US" sz="1600" spc="30" dirty="0">
                  <a:latin typeface="BIZ UDPゴシック" panose="020B0400000000000000" pitchFamily="50" charset="-128"/>
                  <a:ea typeface="BIZ UDPゴシック" panose="020B0400000000000000" pitchFamily="50" charset="-128"/>
                </a:rPr>
                <a:t>医師には「失敗ではない」と言われてしまった。</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等　</a:t>
              </a:r>
            </a:p>
          </p:txBody>
        </p:sp>
        <p:sp>
          <p:nvSpPr>
            <p:cNvPr id="13" name="テキスト ボックス 12">
              <a:extLst>
                <a:ext uri="{FF2B5EF4-FFF2-40B4-BE49-F238E27FC236}">
                  <a16:creationId xmlns:a16="http://schemas.microsoft.com/office/drawing/2014/main" id="{645F0556-576A-9AC5-C665-01D4FE779878}"/>
                </a:ext>
              </a:extLst>
            </p:cNvPr>
            <p:cNvSpPr txBox="1"/>
            <p:nvPr/>
          </p:nvSpPr>
          <p:spPr>
            <a:xfrm>
              <a:off x="878220" y="5921881"/>
              <a:ext cx="5940017" cy="517568"/>
            </a:xfrm>
            <a:prstGeom prst="rect">
              <a:avLst/>
            </a:prstGeom>
            <a:noFill/>
          </p:spPr>
          <p:txBody>
            <a:bodyPr wrap="square" lIns="36000" tIns="36000" rIns="36000" bIns="36000">
              <a:spAutoFit/>
            </a:bodyPr>
            <a:lstStyle/>
            <a:p>
              <a:pPr marL="127000" indent="-127000" algn="just">
                <a:lnSpc>
                  <a:spcPts val="1900"/>
                </a:lnSpc>
              </a:pPr>
              <a:r>
                <a:rPr lang="en-US" altLang="ja-JP" sz="1200" i="0" u="none" strike="noStrike" baseline="0" dirty="0">
                  <a:latin typeface="BIZ UDPゴシック" panose="020B0400000000000000" pitchFamily="50" charset="-128"/>
                  <a:ea typeface="BIZ UDPゴシック" panose="020B0400000000000000" pitchFamily="50" charset="-128"/>
                </a:rPr>
                <a:t>※</a:t>
              </a:r>
              <a:r>
                <a:rPr lang="ja-JP" altLang="en-US" sz="1200" i="0" u="none" strike="noStrike" baseline="0" dirty="0">
                  <a:latin typeface="BIZ UDPゴシック" panose="020B0400000000000000" pitchFamily="50" charset="-128"/>
                  <a:ea typeface="BIZ UDPゴシック" panose="020B0400000000000000" pitchFamily="50" charset="-128"/>
                </a:rPr>
                <a:t>政府広報オンライン「美容医療サービスの消費者トラブル　サービスを受ける前に確認したいポイント」をもとに作成。</a:t>
              </a:r>
            </a:p>
          </p:txBody>
        </p:sp>
        <p:grpSp>
          <p:nvGrpSpPr>
            <p:cNvPr id="22" name="グループ化 21">
              <a:extLst>
                <a:ext uri="{FF2B5EF4-FFF2-40B4-BE49-F238E27FC236}">
                  <a16:creationId xmlns:a16="http://schemas.microsoft.com/office/drawing/2014/main" id="{C14F96E4-50E4-AEFA-5289-759C28D89FBC}"/>
                </a:ext>
              </a:extLst>
            </p:cNvPr>
            <p:cNvGrpSpPr/>
            <p:nvPr/>
          </p:nvGrpSpPr>
          <p:grpSpPr>
            <a:xfrm>
              <a:off x="601788" y="3066628"/>
              <a:ext cx="2016000" cy="288000"/>
              <a:chOff x="1115762" y="2985564"/>
              <a:chExt cx="2016000" cy="288000"/>
            </a:xfrm>
          </p:grpSpPr>
          <p:sp>
            <p:nvSpPr>
              <p:cNvPr id="19" name="四角形: 角を丸くする 18">
                <a:extLst>
                  <a:ext uri="{FF2B5EF4-FFF2-40B4-BE49-F238E27FC236}">
                    <a16:creationId xmlns:a16="http://schemas.microsoft.com/office/drawing/2014/main" id="{B5038AB6-4E3B-8879-984C-59E6C6703FCC}"/>
                  </a:ext>
                </a:extLst>
              </p:cNvPr>
              <p:cNvSpPr/>
              <p:nvPr/>
            </p:nvSpPr>
            <p:spPr>
              <a:xfrm>
                <a:off x="1115762" y="2985564"/>
                <a:ext cx="2016000" cy="288000"/>
              </a:xfrm>
              <a:prstGeom prst="roundRect">
                <a:avLst>
                  <a:gd name="adj" fmla="val 50000"/>
                </a:avLst>
              </a:prstGeom>
              <a:solidFill>
                <a:srgbClr val="F08761"/>
              </a:solidFill>
              <a:ln>
                <a:solidFill>
                  <a:srgbClr val="F08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A80DF17-6E05-17E0-FA4B-CAC714026457}"/>
                  </a:ext>
                </a:extLst>
              </p:cNvPr>
              <p:cNvSpPr txBox="1"/>
              <p:nvPr/>
            </p:nvSpPr>
            <p:spPr>
              <a:xfrm>
                <a:off x="1223762" y="3011263"/>
                <a:ext cx="1800000" cy="236603"/>
              </a:xfrm>
              <a:prstGeom prst="rect">
                <a:avLst/>
              </a:prstGeom>
              <a:noFill/>
            </p:spPr>
            <p:txBody>
              <a:bodyPr wrap="square" lIns="0" tIns="0" rIns="0" bIns="0" rtlCol="0">
                <a:spAutoFit/>
              </a:bodyPr>
              <a:lstStyle/>
              <a:p>
                <a:pPr algn="ctr">
                  <a:lnSpc>
                    <a:spcPts val="2100"/>
                  </a:lnSpc>
                </a:pPr>
                <a:r>
                  <a:rPr kumimoji="1" lang="ja-JP" altLang="en-US" sz="1600" dirty="0">
                    <a:solidFill>
                      <a:schemeClr val="bg1"/>
                    </a:solidFill>
                    <a:latin typeface="HGPｺﾞｼｯｸE" panose="020B0900000000000000" pitchFamily="50" charset="-128"/>
                    <a:ea typeface="HGPｺﾞｼｯｸE" panose="020B0900000000000000" pitchFamily="50" charset="-128"/>
                  </a:rPr>
                  <a:t>トラブル・相談の例</a:t>
                </a:r>
              </a:p>
            </p:txBody>
          </p:sp>
        </p:grpSp>
      </p:grpSp>
      <p:graphicFrame>
        <p:nvGraphicFramePr>
          <p:cNvPr id="5" name="表 4">
            <a:extLst>
              <a:ext uri="{FF2B5EF4-FFF2-40B4-BE49-F238E27FC236}">
                <a16:creationId xmlns:a16="http://schemas.microsoft.com/office/drawing/2014/main" id="{37CED9F9-0D0D-0222-1401-E55C7F985901}"/>
              </a:ext>
            </a:extLst>
          </p:cNvPr>
          <p:cNvGraphicFramePr>
            <a:graphicFrameLocks noGrp="1"/>
          </p:cNvGraphicFramePr>
          <p:nvPr>
            <p:extLst>
              <p:ext uri="{D42A27DB-BD31-4B8C-83A1-F6EECF244321}">
                <p14:modId xmlns:p14="http://schemas.microsoft.com/office/powerpoint/2010/main" val="123263571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解 説</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図 9">
            <a:extLst>
              <a:ext uri="{FF2B5EF4-FFF2-40B4-BE49-F238E27FC236}">
                <a16:creationId xmlns:a16="http://schemas.microsoft.com/office/drawing/2014/main" id="{FDA97FD7-0065-617B-E45E-738398281713}"/>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spTree>
    <p:extLst>
      <p:ext uri="{BB962C8B-B14F-4D97-AF65-F5344CB8AC3E}">
        <p14:creationId xmlns:p14="http://schemas.microsoft.com/office/powerpoint/2010/main" val="127128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自動的に生成された説明">
            <a:extLst>
              <a:ext uri="{FF2B5EF4-FFF2-40B4-BE49-F238E27FC236}">
                <a16:creationId xmlns:a16="http://schemas.microsoft.com/office/drawing/2014/main" id="{EF2FEF40-E462-F63C-A944-56C68807339C}"/>
              </a:ext>
            </a:extLst>
          </p:cNvPr>
          <p:cNvPicPr>
            <a:picLocks noChangeAspect="1"/>
          </p:cNvPicPr>
          <p:nvPr/>
        </p:nvPicPr>
        <p:blipFill rotWithShape="1">
          <a:blip r:embed="rId3">
            <a:extLst>
              <a:ext uri="{28A0092B-C50C-407E-A947-70E740481C1C}">
                <a14:useLocalDpi xmlns:a14="http://schemas.microsoft.com/office/drawing/2010/main" val="0"/>
              </a:ext>
            </a:extLst>
          </a:blip>
          <a:srcRect b="71561"/>
          <a:stretch/>
        </p:blipFill>
        <p:spPr>
          <a:xfrm>
            <a:off x="972000" y="1426023"/>
            <a:ext cx="7200000" cy="2896344"/>
          </a:xfrm>
          <a:prstGeom prst="rect">
            <a:avLst/>
          </a:prstGeom>
        </p:spPr>
      </p:pic>
      <p:graphicFrame>
        <p:nvGraphicFramePr>
          <p:cNvPr id="5" name="表 4">
            <a:extLst>
              <a:ext uri="{FF2B5EF4-FFF2-40B4-BE49-F238E27FC236}">
                <a16:creationId xmlns:a16="http://schemas.microsoft.com/office/drawing/2014/main" id="{E6D2EA46-11FB-1BF5-BD06-CF17E41DA827}"/>
              </a:ext>
            </a:extLst>
          </p:cNvPr>
          <p:cNvGraphicFramePr>
            <a:graphicFrameLocks noGrp="1"/>
          </p:cNvGraphicFramePr>
          <p:nvPr>
            <p:extLst>
              <p:ext uri="{D42A27DB-BD31-4B8C-83A1-F6EECF244321}">
                <p14:modId xmlns:p14="http://schemas.microsoft.com/office/powerpoint/2010/main" val="480314798"/>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カウンセリングだけのつもりが</a:t>
                      </a: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	</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1/9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544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D81AF8C-B354-FD73-5062-3C9A6C7282F1}"/>
              </a:ext>
            </a:extLst>
          </p:cNvPr>
          <p:cNvSpPr txBox="1"/>
          <p:nvPr/>
        </p:nvSpPr>
        <p:spPr>
          <a:xfrm>
            <a:off x="7780980" y="280817"/>
            <a:ext cx="1255070" cy="373226"/>
          </a:xfrm>
          <a:prstGeom prst="rect">
            <a:avLst/>
          </a:prstGeom>
          <a:noFill/>
        </p:spPr>
        <p:txBody>
          <a:bodyPr wrap="square" lIns="36000" tIns="72000" rIns="36000" bIns="72000">
            <a:spAutoFit/>
          </a:bodyPr>
          <a:lstStyle/>
          <a:p>
            <a:pPr algn="ctr">
              <a:lnSpc>
                <a:spcPts val="2100"/>
              </a:lnSpc>
            </a:pPr>
            <a:r>
              <a:rPr lang="ja-JP" altLang="en-US" sz="1400" dirty="0">
                <a:latin typeface="BIZ UDPゴシック" panose="020B0400000000000000" pitchFamily="50" charset="-128"/>
                <a:ea typeface="BIZ UDPゴシック" panose="020B0400000000000000" pitchFamily="50" charset="-128"/>
              </a:rPr>
              <a:t>社会人向け</a:t>
            </a:r>
          </a:p>
        </p:txBody>
      </p:sp>
      <p:sp>
        <p:nvSpPr>
          <p:cNvPr id="5" name="テキスト ボックス 4">
            <a:extLst>
              <a:ext uri="{FF2B5EF4-FFF2-40B4-BE49-F238E27FC236}">
                <a16:creationId xmlns:a16="http://schemas.microsoft.com/office/drawing/2014/main" id="{60EAF0E5-CB22-A689-F884-F084141DB9E7}"/>
              </a:ext>
            </a:extLst>
          </p:cNvPr>
          <p:cNvSpPr txBox="1"/>
          <p:nvPr/>
        </p:nvSpPr>
        <p:spPr>
          <a:xfrm>
            <a:off x="369854" y="280817"/>
            <a:ext cx="1813317" cy="373226"/>
          </a:xfrm>
          <a:prstGeom prst="rect">
            <a:avLst/>
          </a:prstGeom>
          <a:noFill/>
        </p:spPr>
        <p:txBody>
          <a:bodyPr wrap="square" lIns="36000" tIns="72000" rIns="36000" bIns="72000">
            <a:spAutoFit/>
          </a:bodyPr>
          <a:lstStyle/>
          <a:p>
            <a:pPr algn="ctr">
              <a:lnSpc>
                <a:spcPts val="2100"/>
              </a:lnSpc>
            </a:pPr>
            <a:r>
              <a:rPr lang="ja-JP" altLang="en-US" sz="1400" b="1" dirty="0">
                <a:latin typeface="BIZ UDPゴシック" panose="020B0400000000000000" pitchFamily="50" charset="-128"/>
                <a:ea typeface="BIZ UDPゴシック" panose="020B0400000000000000" pitchFamily="50" charset="-128"/>
              </a:rPr>
              <a:t>美容医療</a:t>
            </a:r>
          </a:p>
        </p:txBody>
      </p:sp>
      <p:grpSp>
        <p:nvGrpSpPr>
          <p:cNvPr id="2" name="グループ化 1">
            <a:extLst>
              <a:ext uri="{FF2B5EF4-FFF2-40B4-BE49-F238E27FC236}">
                <a16:creationId xmlns:a16="http://schemas.microsoft.com/office/drawing/2014/main" id="{52BCF45A-14D1-BD29-C78A-DE29A0EB584D}"/>
              </a:ext>
            </a:extLst>
          </p:cNvPr>
          <p:cNvGrpSpPr/>
          <p:nvPr/>
        </p:nvGrpSpPr>
        <p:grpSpPr>
          <a:xfrm>
            <a:off x="1709738" y="2556763"/>
            <a:ext cx="5724525" cy="1290874"/>
            <a:chOff x="1709738" y="2147293"/>
            <a:chExt cx="5724525" cy="1290874"/>
          </a:xfrm>
        </p:grpSpPr>
        <p:sp>
          <p:nvSpPr>
            <p:cNvPr id="3" name="四角形: 角を丸くする 2">
              <a:extLst>
                <a:ext uri="{FF2B5EF4-FFF2-40B4-BE49-F238E27FC236}">
                  <a16:creationId xmlns:a16="http://schemas.microsoft.com/office/drawing/2014/main" id="{D7309A0F-7182-A002-4881-89D9F5E89D14}"/>
                </a:ext>
              </a:extLst>
            </p:cNvPr>
            <p:cNvSpPr/>
            <p:nvPr/>
          </p:nvSpPr>
          <p:spPr>
            <a:xfrm>
              <a:off x="1709738" y="2147293"/>
              <a:ext cx="5724525" cy="12908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7DF0CFC-1AEB-95FB-EF47-8922388EB01B}"/>
                </a:ext>
              </a:extLst>
            </p:cNvPr>
            <p:cNvSpPr txBox="1"/>
            <p:nvPr/>
          </p:nvSpPr>
          <p:spPr>
            <a:xfrm>
              <a:off x="3179852" y="2417824"/>
              <a:ext cx="2784296" cy="749812"/>
            </a:xfrm>
            <a:prstGeom prst="rect">
              <a:avLst/>
            </a:prstGeom>
            <a:noFill/>
          </p:spPr>
          <p:txBody>
            <a:bodyPr wrap="square" lIns="36000" tIns="36000" rIns="36000" bIns="36000">
              <a:spAutoFit/>
            </a:bodyPr>
            <a:lstStyle/>
            <a:p>
              <a:pPr algn="ctr"/>
              <a:r>
                <a:rPr lang="ja-JP" altLang="en-US" sz="4400" b="1" dirty="0">
                  <a:latin typeface="BIZ UDPゴシック" panose="020B0400000000000000" pitchFamily="50" charset="-128"/>
                  <a:ea typeface="BIZ UDPゴシック" panose="020B0400000000000000" pitchFamily="50" charset="-128"/>
                </a:rPr>
                <a:t>対 策</a:t>
              </a:r>
            </a:p>
          </p:txBody>
        </p:sp>
      </p:grpSp>
    </p:spTree>
    <p:extLst>
      <p:ext uri="{BB962C8B-B14F-4D97-AF65-F5344CB8AC3E}">
        <p14:creationId xmlns:p14="http://schemas.microsoft.com/office/powerpoint/2010/main" val="47384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8">
            <a:extLst>
              <a:ext uri="{FF2B5EF4-FFF2-40B4-BE49-F238E27FC236}">
                <a16:creationId xmlns:a16="http://schemas.microsoft.com/office/drawing/2014/main" id="{B04810FA-A308-34CC-BE3F-A229004CE7CE}"/>
              </a:ext>
            </a:extLst>
          </p:cNvPr>
          <p:cNvSpPr/>
          <p:nvPr/>
        </p:nvSpPr>
        <p:spPr bwMode="auto">
          <a:xfrm rot="10800000" flipH="1" flipV="1">
            <a:off x="1" y="649243"/>
            <a:ext cx="8778874" cy="900000"/>
          </a:xfrm>
          <a:prstGeom prst="roundRect">
            <a:avLst>
              <a:gd name="adj" fmla="val 444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6384DC2-9849-A1E6-43D9-44D98CF85971}"/>
              </a:ext>
            </a:extLst>
          </p:cNvPr>
          <p:cNvSpPr txBox="1"/>
          <p:nvPr/>
        </p:nvSpPr>
        <p:spPr>
          <a:xfrm>
            <a:off x="336550" y="878648"/>
            <a:ext cx="8017427"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不要な美容医療サービスのトラブルを避けるために</a:t>
            </a:r>
            <a:endParaRPr lang="en-US" altLang="ja-JP" sz="2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8E09C5E-BBC8-0557-70DD-B8F93DFB2631}"/>
              </a:ext>
            </a:extLst>
          </p:cNvPr>
          <p:cNvSpPr txBox="1"/>
          <p:nvPr/>
        </p:nvSpPr>
        <p:spPr>
          <a:xfrm>
            <a:off x="336550" y="1535207"/>
            <a:ext cx="8483600" cy="815530"/>
          </a:xfrm>
          <a:prstGeom prst="rect">
            <a:avLst/>
          </a:prstGeom>
          <a:noFill/>
        </p:spPr>
        <p:txBody>
          <a:bodyPr wrap="square" lIns="0" tIns="108000" rIns="0" bIns="0" anchor="t" anchorCtr="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rPr>
              <a:t>不要な美容医療サービスのトラブルを避けるために、問い合わせや申し込みをする際は次の点に注意し、慎重に確認をしましょう。</a:t>
            </a:r>
          </a:p>
        </p:txBody>
      </p:sp>
      <p:graphicFrame>
        <p:nvGraphicFramePr>
          <p:cNvPr id="10" name="表 9">
            <a:extLst>
              <a:ext uri="{FF2B5EF4-FFF2-40B4-BE49-F238E27FC236}">
                <a16:creationId xmlns:a16="http://schemas.microsoft.com/office/drawing/2014/main" id="{A72C4FA8-7EFE-B7ED-A9E2-DA9CA0F5D6E0}"/>
              </a:ext>
            </a:extLst>
          </p:cNvPr>
          <p:cNvGraphicFramePr>
            <a:graphicFrameLocks noGrp="1"/>
          </p:cNvGraphicFramePr>
          <p:nvPr>
            <p:extLst>
              <p:ext uri="{D42A27DB-BD31-4B8C-83A1-F6EECF244321}">
                <p14:modId xmlns:p14="http://schemas.microsoft.com/office/powerpoint/2010/main" val="1568180205"/>
              </p:ext>
            </p:extLst>
          </p:nvPr>
        </p:nvGraphicFramePr>
        <p:xfrm>
          <a:off x="336549" y="264083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広告規制の</a:t>
                      </a:r>
                      <a:r>
                        <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NG</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表現を使っていないか確認</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テキスト ボックス 10">
            <a:extLst>
              <a:ext uri="{FF2B5EF4-FFF2-40B4-BE49-F238E27FC236}">
                <a16:creationId xmlns:a16="http://schemas.microsoft.com/office/drawing/2014/main" id="{69641C02-7708-B999-1288-B15D4D1D4F1A}"/>
              </a:ext>
            </a:extLst>
          </p:cNvPr>
          <p:cNvSpPr txBox="1"/>
          <p:nvPr/>
        </p:nvSpPr>
        <p:spPr>
          <a:xfrm>
            <a:off x="383451" y="3072835"/>
            <a:ext cx="8238036" cy="2279640"/>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前述の「    　</a:t>
            </a:r>
            <a:r>
              <a:rPr lang="ja-JP" altLang="en-US" b="1" dirty="0">
                <a:latin typeface="BIZ UDPゴシック" panose="020B0400000000000000" pitchFamily="50" charset="-128"/>
                <a:ea typeface="BIZ UDPゴシック" panose="020B0400000000000000" pitchFamily="50" charset="-128"/>
              </a:rPr>
              <a:t>美容医療クリニックの広告規制について</a:t>
            </a:r>
            <a:r>
              <a:rPr lang="ja-JP" altLang="en-US" dirty="0">
                <a:latin typeface="BIZ UDPゴシック" panose="020B0400000000000000" pitchFamily="50" charset="-128"/>
                <a:ea typeface="BIZ UDPゴシック" panose="020B0400000000000000" pitchFamily="50" charset="-128"/>
              </a:rPr>
              <a:t>」のとおり、</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美容医療クリニックの</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サイトでは広告規制があるため、虚偽広告や誇大広告などが禁止されています。</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規制された広告表現を使用しているクリニックの場合は、よく注意</a:t>
            </a:r>
            <a:r>
              <a:rPr lang="ja-JP" altLang="en-US" dirty="0">
                <a:latin typeface="BIZ UDPゴシック" panose="020B0400000000000000" pitchFamily="50" charset="-128"/>
                <a:ea typeface="BIZ UDPゴシック" panose="020B0400000000000000" pitchFamily="50" charset="-128"/>
              </a:rPr>
              <a:t>して、</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「無料カウンセリング」なども安易に申し込まないようにしましょう。</a:t>
            </a:r>
          </a:p>
        </p:txBody>
      </p:sp>
      <p:pic>
        <p:nvPicPr>
          <p:cNvPr id="25" name="図 24" descr="ロゴ&#10;&#10;自動的に生成された説明">
            <a:extLst>
              <a:ext uri="{FF2B5EF4-FFF2-40B4-BE49-F238E27FC236}">
                <a16:creationId xmlns:a16="http://schemas.microsoft.com/office/drawing/2014/main" id="{8153D26E-2527-7FED-61B4-447B5C78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672" y="3264218"/>
            <a:ext cx="395505" cy="320243"/>
          </a:xfrm>
          <a:prstGeom prst="rect">
            <a:avLst/>
          </a:prstGeom>
        </p:spPr>
      </p:pic>
      <p:pic>
        <p:nvPicPr>
          <p:cNvPr id="33" name="図 32">
            <a:extLst>
              <a:ext uri="{FF2B5EF4-FFF2-40B4-BE49-F238E27FC236}">
                <a16:creationId xmlns:a16="http://schemas.microsoft.com/office/drawing/2014/main" id="{4AC83829-0844-A3D1-94C3-AC6A23B446F2}"/>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graphicFrame>
        <p:nvGraphicFramePr>
          <p:cNvPr id="3" name="表 2">
            <a:extLst>
              <a:ext uri="{FF2B5EF4-FFF2-40B4-BE49-F238E27FC236}">
                <a16:creationId xmlns:a16="http://schemas.microsoft.com/office/drawing/2014/main" id="{2D951D23-6639-51B9-3526-C63D283B0D41}"/>
              </a:ext>
            </a:extLst>
          </p:cNvPr>
          <p:cNvGraphicFramePr>
            <a:graphicFrameLocks noGrp="1"/>
          </p:cNvGraphicFramePr>
          <p:nvPr>
            <p:extLst>
              <p:ext uri="{D42A27DB-BD31-4B8C-83A1-F6EECF244321}">
                <p14:modId xmlns:p14="http://schemas.microsoft.com/office/powerpoint/2010/main" val="955935651"/>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美容医療サービスのトラブルに遭わないための対策は</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4600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0662A995-0985-64FD-D389-C629862AEC61}"/>
              </a:ext>
            </a:extLst>
          </p:cNvPr>
          <p:cNvGraphicFramePr>
            <a:graphicFrameLocks noGrp="1"/>
          </p:cNvGraphicFramePr>
          <p:nvPr>
            <p:extLst>
              <p:ext uri="{D42A27DB-BD31-4B8C-83A1-F6EECF244321}">
                <p14:modId xmlns:p14="http://schemas.microsoft.com/office/powerpoint/2010/main" val="4142859132"/>
              </p:ext>
            </p:extLst>
          </p:nvPr>
        </p:nvGraphicFramePr>
        <p:xfrm>
          <a:off x="336549" y="11989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そのクリニックは大丈夫？申し込む前によく確認</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FD870206-9620-019C-E91E-E7E0119F9204}"/>
              </a:ext>
            </a:extLst>
          </p:cNvPr>
          <p:cNvSpPr txBox="1"/>
          <p:nvPr/>
        </p:nvSpPr>
        <p:spPr>
          <a:xfrm>
            <a:off x="383450" y="1630985"/>
            <a:ext cx="8364399" cy="484277"/>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クリニックを訪れる前に、そのクリニックについてよく調べましょう。</a:t>
            </a:r>
          </a:p>
        </p:txBody>
      </p:sp>
      <p:sp>
        <p:nvSpPr>
          <p:cNvPr id="2" name="角丸四角形 8">
            <a:extLst>
              <a:ext uri="{FF2B5EF4-FFF2-40B4-BE49-F238E27FC236}">
                <a16:creationId xmlns:a16="http://schemas.microsoft.com/office/drawing/2014/main" id="{D140D238-D4B8-D0F1-AD72-94887BEA2165}"/>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602235C-B846-0A0C-53C2-01D90BDAC7FE}"/>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sp>
        <p:nvSpPr>
          <p:cNvPr id="15" name="テキスト ボックス 14">
            <a:extLst>
              <a:ext uri="{FF2B5EF4-FFF2-40B4-BE49-F238E27FC236}">
                <a16:creationId xmlns:a16="http://schemas.microsoft.com/office/drawing/2014/main" id="{5F1AC836-2CCC-36D5-F5C6-393A7FEBFB10}"/>
              </a:ext>
            </a:extLst>
          </p:cNvPr>
          <p:cNvSpPr txBox="1"/>
          <p:nvPr/>
        </p:nvSpPr>
        <p:spPr>
          <a:xfrm>
            <a:off x="455368" y="2281737"/>
            <a:ext cx="4054474"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57BD63"/>
                </a:solidFill>
                <a:latin typeface="Meiryo UI" panose="020B0604030504040204" pitchFamily="50" charset="-128"/>
                <a:ea typeface="Meiryo UI" panose="020B0604030504040204" pitchFamily="50" charset="-128"/>
              </a:rPr>
              <a:t>▍</a:t>
            </a:r>
            <a:r>
              <a:rPr lang="ja-JP" altLang="en-US" sz="1600" b="1" i="0" u="none" strike="noStrike" baseline="0" dirty="0">
                <a:solidFill>
                  <a:srgbClr val="57BD63"/>
                </a:solidFill>
                <a:latin typeface="BIZ UDPゴシック" panose="020B0400000000000000" pitchFamily="50" charset="-128"/>
                <a:ea typeface="BIZ UDPゴシック" panose="020B0400000000000000" pitchFamily="50" charset="-128"/>
              </a:rPr>
              <a:t>確認項目</a:t>
            </a:r>
          </a:p>
        </p:txBody>
      </p:sp>
      <p:sp>
        <p:nvSpPr>
          <p:cNvPr id="16" name="テキスト ボックス 15">
            <a:extLst>
              <a:ext uri="{FF2B5EF4-FFF2-40B4-BE49-F238E27FC236}">
                <a16:creationId xmlns:a16="http://schemas.microsoft.com/office/drawing/2014/main" id="{D08E26B0-823D-F88F-2200-26324DD4BCA4}"/>
              </a:ext>
            </a:extLst>
          </p:cNvPr>
          <p:cNvSpPr txBox="1"/>
          <p:nvPr/>
        </p:nvSpPr>
        <p:spPr>
          <a:xfrm>
            <a:off x="503238" y="2574930"/>
            <a:ext cx="7850739" cy="1097608"/>
          </a:xfrm>
          <a:prstGeom prst="rect">
            <a:avLst/>
          </a:prstGeom>
          <a:noFill/>
        </p:spPr>
        <p:txBody>
          <a:bodyPr wrap="square" lIns="36000" tIns="0" rIns="0" bIns="0" anchor="t" anchorCtr="0">
            <a:spAutoFit/>
          </a:bodyPr>
          <a:lstStyle/>
          <a:p>
            <a:pPr marL="285750" indent="-285750" algn="just">
              <a:lnSpc>
                <a:spcPts val="2800"/>
              </a:lnSpc>
              <a:spcBef>
                <a:spcPts val="300"/>
              </a:spcBef>
              <a:buClr>
                <a:srgbClr val="57BD63"/>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申し込もうとしている施術内容の詳細</a:t>
            </a:r>
          </a:p>
          <a:p>
            <a:pPr marL="285750" indent="-285750" algn="just">
              <a:lnSpc>
                <a:spcPts val="2800"/>
              </a:lnSpc>
              <a:spcBef>
                <a:spcPts val="300"/>
              </a:spcBef>
              <a:buClr>
                <a:srgbClr val="57BD63"/>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クリニック（事業者）が過去に問題を起こしていないか</a:t>
            </a:r>
          </a:p>
          <a:p>
            <a:pPr marL="285750" indent="-285750" algn="just">
              <a:lnSpc>
                <a:spcPts val="2800"/>
              </a:lnSpc>
              <a:spcBef>
                <a:spcPts val="300"/>
              </a:spcBef>
              <a:buClr>
                <a:srgbClr val="57BD63"/>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気になるクチコミはないか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等</a:t>
            </a:r>
          </a:p>
        </p:txBody>
      </p:sp>
      <p:sp>
        <p:nvSpPr>
          <p:cNvPr id="24" name="テキスト ボックス 23">
            <a:extLst>
              <a:ext uri="{FF2B5EF4-FFF2-40B4-BE49-F238E27FC236}">
                <a16:creationId xmlns:a16="http://schemas.microsoft.com/office/drawing/2014/main" id="{77C19634-3D67-B461-E106-CC81BDDADB52}"/>
              </a:ext>
            </a:extLst>
          </p:cNvPr>
          <p:cNvSpPr txBox="1"/>
          <p:nvPr/>
        </p:nvSpPr>
        <p:spPr>
          <a:xfrm>
            <a:off x="436955" y="3734466"/>
            <a:ext cx="7700178" cy="843349"/>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クチコミ情報は参考になりますが、</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クチコミ自体が「やらせ」である可能性もある</a:t>
            </a:r>
            <a:r>
              <a:rPr lang="ja-JP" altLang="en-US" dirty="0">
                <a:latin typeface="BIZ UDPゴシック" panose="020B0400000000000000" pitchFamily="50" charset="-128"/>
                <a:ea typeface="BIZ UDPゴシック" panose="020B0400000000000000" pitchFamily="50" charset="-128"/>
              </a:rPr>
              <a:t>ことは理解しておきましょう。</a:t>
            </a:r>
          </a:p>
        </p:txBody>
      </p:sp>
      <p:grpSp>
        <p:nvGrpSpPr>
          <p:cNvPr id="31" name="グループ化 30">
            <a:extLst>
              <a:ext uri="{FF2B5EF4-FFF2-40B4-BE49-F238E27FC236}">
                <a16:creationId xmlns:a16="http://schemas.microsoft.com/office/drawing/2014/main" id="{BDB2A581-14E4-33A8-89BB-F78480FF10BE}"/>
              </a:ext>
            </a:extLst>
          </p:cNvPr>
          <p:cNvGrpSpPr/>
          <p:nvPr/>
        </p:nvGrpSpPr>
        <p:grpSpPr>
          <a:xfrm>
            <a:off x="505650" y="4721935"/>
            <a:ext cx="7286797" cy="1562395"/>
            <a:chOff x="392636" y="4855497"/>
            <a:chExt cx="7286797" cy="1562395"/>
          </a:xfrm>
        </p:grpSpPr>
        <p:sp>
          <p:nvSpPr>
            <p:cNvPr id="27" name="テキスト ボックス 26">
              <a:extLst>
                <a:ext uri="{FF2B5EF4-FFF2-40B4-BE49-F238E27FC236}">
                  <a16:creationId xmlns:a16="http://schemas.microsoft.com/office/drawing/2014/main" id="{92212836-9854-7C51-5B37-FD8B6E2A3E67}"/>
                </a:ext>
              </a:extLst>
            </p:cNvPr>
            <p:cNvSpPr txBox="1"/>
            <p:nvPr/>
          </p:nvSpPr>
          <p:spPr>
            <a:xfrm>
              <a:off x="447937" y="5224954"/>
              <a:ext cx="7176195" cy="1089713"/>
            </a:xfrm>
            <a:prstGeom prst="rect">
              <a:avLst/>
            </a:prstGeom>
            <a:noFill/>
          </p:spPr>
          <p:txBody>
            <a:bodyPr wrap="square" lIns="36000" tIns="36000" rIns="36000" bIns="36000">
              <a:spAutoFit/>
            </a:bodyPr>
            <a:lstStyle/>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クリニックのスタッフがなりすました「やらせ」かも</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「クチコミを書いてくれたら割引する」との条件で好意的に書かれた情報かも</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インフルエンサーが報酬をもらって</a:t>
              </a:r>
              <a:r>
                <a:rPr lang="en-US" altLang="ja-JP" sz="1600" i="0" u="none" strike="noStrike" baseline="0" dirty="0">
                  <a:latin typeface="BIZ UDPゴシック" panose="020B0400000000000000" pitchFamily="50" charset="-128"/>
                  <a:ea typeface="BIZ UDPゴシック" panose="020B0400000000000000" pitchFamily="50" charset="-128"/>
                </a:rPr>
                <a:t>PR</a:t>
              </a:r>
              <a:r>
                <a:rPr lang="ja-JP" altLang="en-US" sz="1600" i="0" u="none" strike="noStrike" baseline="0" dirty="0">
                  <a:latin typeface="BIZ UDPゴシック" panose="020B0400000000000000" pitchFamily="50" charset="-128"/>
                  <a:ea typeface="BIZ UDPゴシック" panose="020B0400000000000000" pitchFamily="50" charset="-128"/>
                </a:rPr>
                <a:t>している情報かも</a:t>
              </a:r>
              <a:endParaRPr lang="ja-JP" altLang="en-US" i="0" u="none" strike="noStrike" baseline="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368641F-D42C-5B57-16D3-A5B7F79F701D}"/>
                </a:ext>
              </a:extLst>
            </p:cNvPr>
            <p:cNvSpPr/>
            <p:nvPr/>
          </p:nvSpPr>
          <p:spPr>
            <a:xfrm>
              <a:off x="392636" y="4977892"/>
              <a:ext cx="7286797" cy="1440000"/>
            </a:xfrm>
            <a:prstGeom prst="rect">
              <a:avLst/>
            </a:prstGeom>
            <a:noFill/>
            <a:ln w="19050">
              <a:solidFill>
                <a:srgbClr val="57BD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ED88F840-C6BD-FAE0-7C10-82EBFA3A9510}"/>
                </a:ext>
              </a:extLst>
            </p:cNvPr>
            <p:cNvSpPr txBox="1"/>
            <p:nvPr/>
          </p:nvSpPr>
          <p:spPr>
            <a:xfrm>
              <a:off x="503238" y="4855497"/>
              <a:ext cx="3061895" cy="289557"/>
            </a:xfrm>
            <a:prstGeom prst="rect">
              <a:avLst/>
            </a:prstGeom>
            <a:solidFill>
              <a:schemeClr val="bg1"/>
            </a:solidFill>
          </p:spPr>
          <p:txBody>
            <a:bodyPr wrap="square" lIns="36000" tIns="36000" rIns="36000" bIns="36000">
              <a:spAutoFit/>
            </a:bodyPr>
            <a:lstStyle/>
            <a:p>
              <a:pPr algn="ctr">
                <a:lnSpc>
                  <a:spcPts val="1900"/>
                </a:lnSpc>
              </a:pPr>
              <a:r>
                <a:rPr kumimoji="1" lang="ja-JP" altLang="en-US" sz="1400" b="1" dirty="0">
                  <a:solidFill>
                    <a:srgbClr val="57BD63"/>
                  </a:solidFill>
                  <a:latin typeface="Meiryo UI" panose="020B0604030504040204" pitchFamily="50" charset="-128"/>
                  <a:ea typeface="Meiryo UI" panose="020B0604030504040204" pitchFamily="50" charset="-128"/>
                </a:rPr>
                <a:t>▏</a:t>
              </a:r>
              <a:r>
                <a:rPr lang="ja-JP" altLang="en-US" sz="1400" b="1" i="0" u="none" strike="noStrike" baseline="0" dirty="0">
                  <a:solidFill>
                    <a:srgbClr val="57BD63"/>
                  </a:solidFill>
                  <a:latin typeface="BIZ UDPゴシック" panose="020B0400000000000000" pitchFamily="50" charset="-128"/>
                  <a:ea typeface="BIZ UDPゴシック" panose="020B0400000000000000" pitchFamily="50" charset="-128"/>
                </a:rPr>
                <a:t>クチコミが正しいとは限らない</a:t>
              </a:r>
              <a:r>
                <a:rPr kumimoji="1" lang="ja-JP" altLang="en-US" sz="1400" b="1" dirty="0">
                  <a:solidFill>
                    <a:srgbClr val="57BD63"/>
                  </a:solidFill>
                  <a:latin typeface="Meiryo UI" panose="020B0604030504040204" pitchFamily="50" charset="-128"/>
                  <a:ea typeface="Meiryo UI" panose="020B0604030504040204" pitchFamily="50" charset="-128"/>
                </a:rPr>
                <a:t>▕</a:t>
              </a:r>
              <a:endParaRPr lang="ja-JP" altLang="en-US" sz="1200" b="1" i="0" u="none" strike="noStrike" baseline="0" dirty="0">
                <a:solidFill>
                  <a:srgbClr val="57BD63"/>
                </a:solidFill>
                <a:latin typeface="BIZ UDPゴシック" panose="020B0400000000000000" pitchFamily="50" charset="-128"/>
                <a:ea typeface="BIZ UDPゴシック" panose="020B0400000000000000" pitchFamily="50" charset="-128"/>
              </a:endParaRPr>
            </a:p>
          </p:txBody>
        </p:sp>
      </p:grpSp>
      <p:graphicFrame>
        <p:nvGraphicFramePr>
          <p:cNvPr id="3" name="表 2">
            <a:extLst>
              <a:ext uri="{FF2B5EF4-FFF2-40B4-BE49-F238E27FC236}">
                <a16:creationId xmlns:a16="http://schemas.microsoft.com/office/drawing/2014/main" id="{6C8AE21C-2E5C-609A-A360-32144DB5BD2A}"/>
              </a:ext>
            </a:extLst>
          </p:cNvPr>
          <p:cNvGraphicFramePr>
            <a:graphicFrameLocks noGrp="1"/>
          </p:cNvGraphicFramePr>
          <p:nvPr>
            <p:extLst>
              <p:ext uri="{D42A27DB-BD31-4B8C-83A1-F6EECF244321}">
                <p14:modId xmlns:p14="http://schemas.microsoft.com/office/powerpoint/2010/main" val="2850889395"/>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7501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5B10-391B-55FC-8374-C5D0F79F03FB}"/>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480FA9A4-8B5A-77FC-82D7-541743CCE4CB}"/>
              </a:ext>
            </a:extLst>
          </p:cNvPr>
          <p:cNvGraphicFramePr>
            <a:graphicFrameLocks noGrp="1"/>
          </p:cNvGraphicFramePr>
          <p:nvPr>
            <p:extLst>
              <p:ext uri="{D42A27DB-BD31-4B8C-83A1-F6EECF244321}">
                <p14:modId xmlns:p14="http://schemas.microsoft.com/office/powerpoint/2010/main" val="181736459"/>
              </p:ext>
            </p:extLst>
          </p:nvPr>
        </p:nvGraphicFramePr>
        <p:xfrm>
          <a:off x="336549" y="11989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施術の内容やリスク、副作用なども確認　（説明を受け、理解・納得する）</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800DFA3B-D533-2948-7EAD-434D59EDC157}"/>
              </a:ext>
            </a:extLst>
          </p:cNvPr>
          <p:cNvSpPr txBox="1"/>
          <p:nvPr/>
        </p:nvSpPr>
        <p:spPr>
          <a:xfrm>
            <a:off x="383450" y="1630985"/>
            <a:ext cx="8364399" cy="1920567"/>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医師などから次の項目について十分な説明を受けたかどうか確認しましょう。</a:t>
            </a:r>
          </a:p>
          <a:p>
            <a:pPr algn="just">
              <a:lnSpc>
                <a:spcPts val="2800"/>
              </a:lnSpc>
            </a:pP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説明を受けていない場合や、ほかに心配なことがある場合、希望していない施術を勧められた場合などは、改めて医師などから十分な説明を受けたうえで、</a:t>
            </a:r>
            <a:r>
              <a:rPr lang="ja-JP" altLang="en-US" spc="30" dirty="0">
                <a:latin typeface="BIZ UDPゴシック" panose="020B0400000000000000" pitchFamily="50" charset="-128"/>
                <a:ea typeface="BIZ UDPゴシック" panose="020B0400000000000000" pitchFamily="50" charset="-128"/>
              </a:rPr>
              <a:t>もう一度よく考えてから施術を受けるか決めましょう。</a:t>
            </a:r>
          </a:p>
        </p:txBody>
      </p:sp>
      <p:sp>
        <p:nvSpPr>
          <p:cNvPr id="2" name="角丸四角形 8">
            <a:extLst>
              <a:ext uri="{FF2B5EF4-FFF2-40B4-BE49-F238E27FC236}">
                <a16:creationId xmlns:a16="http://schemas.microsoft.com/office/drawing/2014/main" id="{7F904029-9E4F-F084-FB08-08737EAA2311}"/>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C21B2935-0DD3-92CF-39C5-E828BD1782F6}"/>
              </a:ext>
            </a:extLst>
          </p:cNvPr>
          <p:cNvGrpSpPr/>
          <p:nvPr/>
        </p:nvGrpSpPr>
        <p:grpSpPr>
          <a:xfrm>
            <a:off x="505650" y="4167129"/>
            <a:ext cx="7286797" cy="1562395"/>
            <a:chOff x="392636" y="4855497"/>
            <a:chExt cx="7286797" cy="1562395"/>
          </a:xfrm>
        </p:grpSpPr>
        <p:sp>
          <p:nvSpPr>
            <p:cNvPr id="27" name="テキスト ボックス 26">
              <a:extLst>
                <a:ext uri="{FF2B5EF4-FFF2-40B4-BE49-F238E27FC236}">
                  <a16:creationId xmlns:a16="http://schemas.microsoft.com/office/drawing/2014/main" id="{6A4DC01E-35FD-B296-525D-DF0EE6A4A474}"/>
                </a:ext>
              </a:extLst>
            </p:cNvPr>
            <p:cNvSpPr txBox="1"/>
            <p:nvPr/>
          </p:nvSpPr>
          <p:spPr>
            <a:xfrm>
              <a:off x="447937" y="5224954"/>
              <a:ext cx="7176195" cy="1089713"/>
            </a:xfrm>
            <a:prstGeom prst="rect">
              <a:avLst/>
            </a:prstGeom>
            <a:noFill/>
          </p:spPr>
          <p:txBody>
            <a:bodyPr wrap="square" lIns="36000" tIns="36000" rIns="36000" bIns="36000">
              <a:spAutoFit/>
            </a:bodyPr>
            <a:lstStyle/>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使用する薬などがどのようなものか、自分でも説明できるか</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効果だけでなく、リスクや副作用などについても知り、納得したか</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ほかの施術方法や選択肢の説明も受け、自分で選択した</a:t>
              </a:r>
              <a:r>
                <a:rPr lang="ja-JP" altLang="en-US" sz="1600" dirty="0">
                  <a:latin typeface="BIZ UDPゴシック" panose="020B0400000000000000" pitchFamily="50" charset="-128"/>
                  <a:ea typeface="BIZ UDPゴシック" panose="020B0400000000000000" pitchFamily="50" charset="-128"/>
                </a:rPr>
                <a:t>か</a:t>
              </a:r>
              <a:endParaRPr lang="ja-JP" altLang="en-US" i="0" u="none" strike="noStrike" baseline="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893D335-B24B-C94B-A1D8-4237FB0F39F4}"/>
                </a:ext>
              </a:extLst>
            </p:cNvPr>
            <p:cNvSpPr/>
            <p:nvPr/>
          </p:nvSpPr>
          <p:spPr>
            <a:xfrm>
              <a:off x="392636" y="4977892"/>
              <a:ext cx="7286797" cy="1440000"/>
            </a:xfrm>
            <a:prstGeom prst="rect">
              <a:avLst/>
            </a:prstGeom>
            <a:noFill/>
            <a:ln w="19050">
              <a:solidFill>
                <a:srgbClr val="57BD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3CD52238-A1A6-1C8F-EBAF-3CF863A186A2}"/>
                </a:ext>
              </a:extLst>
            </p:cNvPr>
            <p:cNvSpPr txBox="1"/>
            <p:nvPr/>
          </p:nvSpPr>
          <p:spPr>
            <a:xfrm>
              <a:off x="503238" y="4855497"/>
              <a:ext cx="3061895" cy="289557"/>
            </a:xfrm>
            <a:prstGeom prst="rect">
              <a:avLst/>
            </a:prstGeom>
            <a:solidFill>
              <a:schemeClr val="bg1"/>
            </a:solidFill>
          </p:spPr>
          <p:txBody>
            <a:bodyPr wrap="square" lIns="36000" tIns="36000" rIns="36000" bIns="36000">
              <a:spAutoFit/>
            </a:bodyPr>
            <a:lstStyle/>
            <a:p>
              <a:pPr algn="ctr">
                <a:lnSpc>
                  <a:spcPts val="1900"/>
                </a:lnSpc>
              </a:pPr>
              <a:r>
                <a:rPr kumimoji="1" lang="ja-JP" altLang="en-US" sz="1400" b="1" dirty="0">
                  <a:solidFill>
                    <a:srgbClr val="57BD63"/>
                  </a:solidFill>
                  <a:latin typeface="Meiryo UI" panose="020B0604030504040204" pitchFamily="50" charset="-128"/>
                  <a:ea typeface="Meiryo UI" panose="020B0604030504040204" pitchFamily="50" charset="-128"/>
                </a:rPr>
                <a:t>▏</a:t>
              </a:r>
              <a:r>
                <a:rPr lang="ja-JP" altLang="en-US" sz="1400" b="1" i="0" u="none" strike="noStrike" baseline="0" dirty="0">
                  <a:solidFill>
                    <a:srgbClr val="57BD63"/>
                  </a:solidFill>
                  <a:latin typeface="BIZ UDPゴシック" panose="020B0400000000000000" pitchFamily="50" charset="-128"/>
                  <a:ea typeface="BIZ UDPゴシック" panose="020B0400000000000000" pitchFamily="50" charset="-128"/>
                </a:rPr>
                <a:t>施術を受ける前に確認すること</a:t>
              </a:r>
              <a:r>
                <a:rPr kumimoji="1" lang="ja-JP" altLang="en-US" sz="1400" b="1" dirty="0">
                  <a:solidFill>
                    <a:srgbClr val="57BD63"/>
                  </a:solidFill>
                  <a:latin typeface="Meiryo UI" panose="020B0604030504040204" pitchFamily="50" charset="-128"/>
                  <a:ea typeface="Meiryo UI" panose="020B0604030504040204" pitchFamily="50" charset="-128"/>
                </a:rPr>
                <a:t>▕</a:t>
              </a:r>
              <a:endParaRPr lang="ja-JP" altLang="en-US" sz="1200" b="1" i="0" u="none" strike="noStrike" baseline="0" dirty="0">
                <a:solidFill>
                  <a:srgbClr val="57BD63"/>
                </a:solidFill>
                <a:latin typeface="BIZ UDPゴシック" panose="020B0400000000000000" pitchFamily="50" charset="-128"/>
                <a:ea typeface="BIZ UDPゴシック" panose="020B0400000000000000" pitchFamily="50" charset="-128"/>
              </a:endParaRPr>
            </a:p>
          </p:txBody>
        </p:sp>
      </p:grpSp>
      <p:sp>
        <p:nvSpPr>
          <p:cNvPr id="11" name="テキスト ボックス 10">
            <a:extLst>
              <a:ext uri="{FF2B5EF4-FFF2-40B4-BE49-F238E27FC236}">
                <a16:creationId xmlns:a16="http://schemas.microsoft.com/office/drawing/2014/main" id="{6D9EEA0D-DB7A-305F-1BCE-3CC3444A7726}"/>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graphicFrame>
        <p:nvGraphicFramePr>
          <p:cNvPr id="3" name="表 2">
            <a:extLst>
              <a:ext uri="{FF2B5EF4-FFF2-40B4-BE49-F238E27FC236}">
                <a16:creationId xmlns:a16="http://schemas.microsoft.com/office/drawing/2014/main" id="{635E0EE2-5024-660E-D93B-FB0353E05288}"/>
              </a:ext>
            </a:extLst>
          </p:cNvPr>
          <p:cNvGraphicFramePr>
            <a:graphicFrameLocks noGrp="1"/>
          </p:cNvGraphicFramePr>
          <p:nvPr>
            <p:extLst>
              <p:ext uri="{D42A27DB-BD31-4B8C-83A1-F6EECF244321}">
                <p14:modId xmlns:p14="http://schemas.microsoft.com/office/powerpoint/2010/main" val="2358709618"/>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900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4A6C-9C95-D927-3B0A-F25EEBED43D9}"/>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2D6FCB3B-243B-9A8B-FB89-3336BE194B34}"/>
              </a:ext>
            </a:extLst>
          </p:cNvPr>
          <p:cNvGraphicFramePr>
            <a:graphicFrameLocks noGrp="1"/>
          </p:cNvGraphicFramePr>
          <p:nvPr>
            <p:extLst>
              <p:ext uri="{D42A27DB-BD31-4B8C-83A1-F6EECF244321}">
                <p14:modId xmlns:p14="http://schemas.microsoft.com/office/powerpoint/2010/main" val="1128949612"/>
              </p:ext>
            </p:extLst>
          </p:nvPr>
        </p:nvGraphicFramePr>
        <p:xfrm>
          <a:off x="336549" y="11989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本当に今必要かよく考える</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5D46717D-DD83-B084-8612-2439663083D9}"/>
              </a:ext>
            </a:extLst>
          </p:cNvPr>
          <p:cNvSpPr txBox="1"/>
          <p:nvPr/>
        </p:nvSpPr>
        <p:spPr>
          <a:xfrm>
            <a:off x="383450" y="1630985"/>
            <a:ext cx="8364399" cy="2997785"/>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「すぐに施術したほうがいい」「特別価格は今日だけ」「みんなやってる」などと消費者を急かすような表現に惑わされ、契約しようとしていませんか？</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一呼吸」おいて冷静になって、本当に今必要なのか考えてみましょう。家族や友人に相談したり、ほかのクリニックと比較して「相場」を確認したりすることで、適正価格であるのか、契約するかどうかなどを判断するのもよいでしょう。</a:t>
            </a: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判断に迷う場合はその場で契約せず、必ず持ち帰り、冷静になる時間をもったり、</a:t>
            </a:r>
            <a:br>
              <a:rPr lang="en-US" altLang="ja-JP" b="1" dirty="0">
                <a:solidFill>
                  <a:srgbClr val="FF6600"/>
                </a:solidFill>
                <a:latin typeface="BIZ UDPゴシック" panose="020B0400000000000000" pitchFamily="50" charset="-128"/>
                <a:ea typeface="BIZ UDPゴシック" panose="020B0400000000000000" pitchFamily="50" charset="-128"/>
              </a:rPr>
            </a:br>
            <a:r>
              <a:rPr lang="ja-JP" altLang="en-US" b="1" dirty="0">
                <a:solidFill>
                  <a:srgbClr val="FF6600"/>
                </a:solidFill>
                <a:latin typeface="BIZ UDPゴシック" panose="020B0400000000000000" pitchFamily="50" charset="-128"/>
                <a:ea typeface="BIZ UDPゴシック" panose="020B0400000000000000" pitchFamily="50" charset="-128"/>
              </a:rPr>
              <a:t>家族や友人などに相談したりしてください</a:t>
            </a:r>
            <a:r>
              <a:rPr lang="ja-JP" altLang="en-US" dirty="0">
                <a:solidFill>
                  <a:srgbClr val="FF6600"/>
                </a:solidFill>
                <a:latin typeface="BIZ UDPゴシック" panose="020B0400000000000000" pitchFamily="50" charset="-128"/>
                <a:ea typeface="BIZ UDPゴシック" panose="020B0400000000000000" pitchFamily="50" charset="-128"/>
              </a:rPr>
              <a:t>。</a:t>
            </a:r>
          </a:p>
        </p:txBody>
      </p:sp>
      <p:sp>
        <p:nvSpPr>
          <p:cNvPr id="2" name="角丸四角形 8">
            <a:extLst>
              <a:ext uri="{FF2B5EF4-FFF2-40B4-BE49-F238E27FC236}">
                <a16:creationId xmlns:a16="http://schemas.microsoft.com/office/drawing/2014/main" id="{4DA421C3-A328-7063-89E8-45D5A2E64C38}"/>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FCA99157-515E-97CC-C8D2-CAC1A2B8973E}"/>
              </a:ext>
            </a:extLst>
          </p:cNvPr>
          <p:cNvGrpSpPr/>
          <p:nvPr/>
        </p:nvGrpSpPr>
        <p:grpSpPr>
          <a:xfrm>
            <a:off x="505650" y="4824676"/>
            <a:ext cx="7286797" cy="1562395"/>
            <a:chOff x="505650" y="4824676"/>
            <a:chExt cx="7286797" cy="1562395"/>
          </a:xfrm>
        </p:grpSpPr>
        <p:sp>
          <p:nvSpPr>
            <p:cNvPr id="27" name="テキスト ボックス 26">
              <a:extLst>
                <a:ext uri="{FF2B5EF4-FFF2-40B4-BE49-F238E27FC236}">
                  <a16:creationId xmlns:a16="http://schemas.microsoft.com/office/drawing/2014/main" id="{73625FAC-3948-BAE1-0E79-AA70DD98C06C}"/>
                </a:ext>
              </a:extLst>
            </p:cNvPr>
            <p:cNvSpPr txBox="1"/>
            <p:nvPr/>
          </p:nvSpPr>
          <p:spPr>
            <a:xfrm>
              <a:off x="560951" y="5194133"/>
              <a:ext cx="7176195" cy="1089713"/>
            </a:xfrm>
            <a:prstGeom prst="rect">
              <a:avLst/>
            </a:prstGeom>
            <a:noFill/>
          </p:spPr>
          <p:txBody>
            <a:bodyPr wrap="square" lIns="36000" tIns="36000" rIns="36000" bIns="36000">
              <a:spAutoFit/>
            </a:bodyPr>
            <a:lstStyle/>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当該費用によって受けることができる施術の回数や範囲</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保険診療の可否</a:t>
              </a:r>
            </a:p>
            <a:p>
              <a:pPr marL="285750" indent="-285750" algn="just">
                <a:lnSpc>
                  <a:spcPts val="2800"/>
                </a:lnSpc>
                <a:buClr>
                  <a:srgbClr val="57BD63"/>
                </a:buClr>
                <a:buFont typeface="Wingdings" panose="05000000000000000000" pitchFamily="2" charset="2"/>
                <a:buChar char="l"/>
              </a:pPr>
              <a:r>
                <a:rPr lang="ja-JP" altLang="en-US" sz="1600" i="0" u="none" strike="noStrike" baseline="0" dirty="0">
                  <a:latin typeface="BIZ UDPゴシック" panose="020B0400000000000000" pitchFamily="50" charset="-128"/>
                  <a:ea typeface="BIZ UDPゴシック" panose="020B0400000000000000" pitchFamily="50" charset="-128"/>
                </a:rPr>
                <a:t>解約条件や違約金について</a:t>
              </a:r>
            </a:p>
          </p:txBody>
        </p:sp>
        <p:sp>
          <p:nvSpPr>
            <p:cNvPr id="29" name="正方形/長方形 28">
              <a:extLst>
                <a:ext uri="{FF2B5EF4-FFF2-40B4-BE49-F238E27FC236}">
                  <a16:creationId xmlns:a16="http://schemas.microsoft.com/office/drawing/2014/main" id="{6F77F983-5FAD-1AC6-A9D5-4C648F1CE941}"/>
                </a:ext>
              </a:extLst>
            </p:cNvPr>
            <p:cNvSpPr/>
            <p:nvPr/>
          </p:nvSpPr>
          <p:spPr>
            <a:xfrm>
              <a:off x="505650" y="4947071"/>
              <a:ext cx="7286797" cy="1440000"/>
            </a:xfrm>
            <a:prstGeom prst="rect">
              <a:avLst/>
            </a:prstGeom>
            <a:noFill/>
            <a:ln w="19050">
              <a:solidFill>
                <a:srgbClr val="57BD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C76576D6-8078-0ED3-6036-0C038E0877C1}"/>
                </a:ext>
              </a:extLst>
            </p:cNvPr>
            <p:cNvSpPr txBox="1"/>
            <p:nvPr/>
          </p:nvSpPr>
          <p:spPr>
            <a:xfrm>
              <a:off x="616250" y="4824676"/>
              <a:ext cx="3456000" cy="289557"/>
            </a:xfrm>
            <a:prstGeom prst="rect">
              <a:avLst/>
            </a:prstGeom>
            <a:solidFill>
              <a:schemeClr val="bg1"/>
            </a:solidFill>
          </p:spPr>
          <p:txBody>
            <a:bodyPr wrap="square" lIns="36000" tIns="36000" rIns="36000" bIns="36000">
              <a:spAutoFit/>
            </a:bodyPr>
            <a:lstStyle/>
            <a:p>
              <a:pPr algn="ctr">
                <a:lnSpc>
                  <a:spcPts val="1900"/>
                </a:lnSpc>
              </a:pPr>
              <a:r>
                <a:rPr kumimoji="1" lang="ja-JP" altLang="en-US" sz="1400" b="1" dirty="0">
                  <a:solidFill>
                    <a:srgbClr val="57BD63"/>
                  </a:solidFill>
                  <a:latin typeface="Meiryo UI" panose="020B0604030504040204" pitchFamily="50" charset="-128"/>
                  <a:ea typeface="Meiryo UI" panose="020B0604030504040204" pitchFamily="50" charset="-128"/>
                </a:rPr>
                <a:t>▏</a:t>
              </a:r>
              <a:r>
                <a:rPr lang="ja-JP" altLang="en-US" sz="1400" b="1" i="0" u="none" strike="noStrike" baseline="0" dirty="0">
                  <a:solidFill>
                    <a:srgbClr val="57BD63"/>
                  </a:solidFill>
                  <a:latin typeface="BIZ UDPゴシック" panose="020B0400000000000000" pitchFamily="50" charset="-128"/>
                  <a:ea typeface="BIZ UDPゴシック" panose="020B0400000000000000" pitchFamily="50" charset="-128"/>
                </a:rPr>
                <a:t>必要か考える際に必ず確認すること</a:t>
              </a:r>
              <a:r>
                <a:rPr kumimoji="1" lang="ja-JP" altLang="en-US" sz="1400" b="1" dirty="0">
                  <a:solidFill>
                    <a:srgbClr val="57BD63"/>
                  </a:solidFill>
                  <a:latin typeface="Meiryo UI" panose="020B0604030504040204" pitchFamily="50" charset="-128"/>
                  <a:ea typeface="Meiryo UI" panose="020B0604030504040204" pitchFamily="50" charset="-128"/>
                </a:rPr>
                <a:t>▕</a:t>
              </a:r>
              <a:endParaRPr lang="ja-JP" altLang="en-US" sz="1200" b="1" i="0" u="none" strike="noStrike" baseline="0" dirty="0">
                <a:solidFill>
                  <a:srgbClr val="57BD63"/>
                </a:solidFill>
                <a:latin typeface="BIZ UDPゴシック" panose="020B0400000000000000" pitchFamily="50" charset="-128"/>
                <a:ea typeface="BIZ UDPゴシック" panose="020B0400000000000000" pitchFamily="50" charset="-128"/>
              </a:endParaRPr>
            </a:p>
          </p:txBody>
        </p:sp>
      </p:grpSp>
      <p:sp>
        <p:nvSpPr>
          <p:cNvPr id="11" name="テキスト ボックス 10">
            <a:extLst>
              <a:ext uri="{FF2B5EF4-FFF2-40B4-BE49-F238E27FC236}">
                <a16:creationId xmlns:a16="http://schemas.microsoft.com/office/drawing/2014/main" id="{61654929-85F0-FB63-93C3-2F0742744454}"/>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graphicFrame>
        <p:nvGraphicFramePr>
          <p:cNvPr id="3" name="表 2">
            <a:extLst>
              <a:ext uri="{FF2B5EF4-FFF2-40B4-BE49-F238E27FC236}">
                <a16:creationId xmlns:a16="http://schemas.microsoft.com/office/drawing/2014/main" id="{15E4E2BF-4D0B-682A-9C07-E2DEE769C08A}"/>
              </a:ext>
            </a:extLst>
          </p:cNvPr>
          <p:cNvGraphicFramePr>
            <a:graphicFrameLocks noGrp="1"/>
          </p:cNvGraphicFramePr>
          <p:nvPr>
            <p:extLst>
              <p:ext uri="{D42A27DB-BD31-4B8C-83A1-F6EECF244321}">
                <p14:modId xmlns:p14="http://schemas.microsoft.com/office/powerpoint/2010/main" val="1260850907"/>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934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2B99-8C65-8275-F935-3635992734DA}"/>
            </a:ext>
          </a:extLst>
        </p:cNvPr>
        <p:cNvGrpSpPr/>
        <p:nvPr/>
      </p:nvGrpSpPr>
      <p:grpSpPr>
        <a:xfrm>
          <a:off x="0" y="0"/>
          <a:ext cx="0" cy="0"/>
          <a:chOff x="0" y="0"/>
          <a:chExt cx="0" cy="0"/>
        </a:xfrm>
      </p:grpSpPr>
      <p:sp>
        <p:nvSpPr>
          <p:cNvPr id="2" name="角丸四角形 8">
            <a:extLst>
              <a:ext uri="{FF2B5EF4-FFF2-40B4-BE49-F238E27FC236}">
                <a16:creationId xmlns:a16="http://schemas.microsoft.com/office/drawing/2014/main" id="{3BA92794-1BE4-3E91-533F-BDADC1E3CC29}"/>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0C36BE3-03E5-B3BF-1B83-83E917E03BBE}"/>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graphicFrame>
        <p:nvGraphicFramePr>
          <p:cNvPr id="13" name="表 12">
            <a:extLst>
              <a:ext uri="{FF2B5EF4-FFF2-40B4-BE49-F238E27FC236}">
                <a16:creationId xmlns:a16="http://schemas.microsoft.com/office/drawing/2014/main" id="{79E7028B-3975-5021-1C06-89A2B25EEF1F}"/>
              </a:ext>
            </a:extLst>
          </p:cNvPr>
          <p:cNvGraphicFramePr>
            <a:graphicFrameLocks noGrp="1"/>
          </p:cNvGraphicFramePr>
          <p:nvPr>
            <p:extLst>
              <p:ext uri="{D42A27DB-BD31-4B8C-83A1-F6EECF244321}">
                <p14:modId xmlns:p14="http://schemas.microsoft.com/office/powerpoint/2010/main" val="3548305139"/>
              </p:ext>
            </p:extLst>
          </p:nvPr>
        </p:nvGraphicFramePr>
        <p:xfrm>
          <a:off x="1119595" y="1427797"/>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契約・施術を急かすようなら契約しない</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93D59B"/>
                      </a:solid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テキスト ボックス 14">
            <a:extLst>
              <a:ext uri="{FF2B5EF4-FFF2-40B4-BE49-F238E27FC236}">
                <a16:creationId xmlns:a16="http://schemas.microsoft.com/office/drawing/2014/main" id="{782B0FFA-2A0F-8AFB-28F6-B6D0EFA4E022}"/>
              </a:ext>
            </a:extLst>
          </p:cNvPr>
          <p:cNvSpPr txBox="1"/>
          <p:nvPr/>
        </p:nvSpPr>
        <p:spPr>
          <a:xfrm>
            <a:off x="468655" y="2097713"/>
            <a:ext cx="8112712" cy="2170585"/>
          </a:xfrm>
          <a:prstGeom prst="rect">
            <a:avLst/>
          </a:prstGeom>
          <a:noFill/>
        </p:spPr>
        <p:txBody>
          <a:bodyPr wrap="square" lIns="36000" tIns="36000" rIns="36000" bIns="3600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美容目的の施術は、多くの場合、緊急性がありませんが、カウンセラーから不安をあおられ、即日施術を受けてしまい、後悔しているケースなどがみられます。</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endParaRPr lang="ja-JP" altLang="en-US"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即日契約や即日施術、即日支払いを強要する場合には、</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カウンセラーの言葉に流されず、その場で契約しないようにしましょう。</a:t>
            </a: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家族に相談する時間や考える時間を与えない事業者は、信用してはいけません。</a:t>
            </a:r>
          </a:p>
        </p:txBody>
      </p:sp>
      <p:pic>
        <p:nvPicPr>
          <p:cNvPr id="16" name="図 15" descr="挿絵 が含まれている画像&#10;&#10;自動的に生成された説明">
            <a:extLst>
              <a:ext uri="{FF2B5EF4-FFF2-40B4-BE49-F238E27FC236}">
                <a16:creationId xmlns:a16="http://schemas.microsoft.com/office/drawing/2014/main" id="{07B062CE-D46B-3143-7B3E-920919BF7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5" y="1171520"/>
            <a:ext cx="696469" cy="818390"/>
          </a:xfrm>
          <a:prstGeom prst="rect">
            <a:avLst/>
          </a:prstGeom>
        </p:spPr>
      </p:pic>
      <p:graphicFrame>
        <p:nvGraphicFramePr>
          <p:cNvPr id="3" name="表 2">
            <a:extLst>
              <a:ext uri="{FF2B5EF4-FFF2-40B4-BE49-F238E27FC236}">
                <a16:creationId xmlns:a16="http://schemas.microsoft.com/office/drawing/2014/main" id="{3741888C-95B7-7C78-D76A-1772CACBB935}"/>
              </a:ext>
            </a:extLst>
          </p:cNvPr>
          <p:cNvGraphicFramePr>
            <a:graphicFrameLocks noGrp="1"/>
          </p:cNvGraphicFramePr>
          <p:nvPr>
            <p:extLst>
              <p:ext uri="{D42A27DB-BD31-4B8C-83A1-F6EECF244321}">
                <p14:modId xmlns:p14="http://schemas.microsoft.com/office/powerpoint/2010/main" val="96122114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077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FA16-C767-0A51-574C-4917FBB593B7}"/>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DB5DF438-3D86-52A5-6395-44B10A854CC2}"/>
              </a:ext>
            </a:extLst>
          </p:cNvPr>
          <p:cNvGraphicFramePr>
            <a:graphicFrameLocks noGrp="1"/>
          </p:cNvGraphicFramePr>
          <p:nvPr>
            <p:extLst>
              <p:ext uri="{D42A27DB-BD31-4B8C-83A1-F6EECF244321}">
                <p14:modId xmlns:p14="http://schemas.microsoft.com/office/powerpoint/2010/main" val="4163868831"/>
              </p:ext>
            </p:extLst>
          </p:nvPr>
        </p:nvGraphicFramePr>
        <p:xfrm>
          <a:off x="336549" y="1662535"/>
          <a:ext cx="8424000" cy="434585"/>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3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契約するときは、契約書などの書類をしっかり確認</a:t>
                      </a:r>
                      <a:r>
                        <a:rPr kumimoji="1" lang="ja-JP" altLang="en-US" sz="1700" b="1" dirty="0">
                          <a:solidFill>
                            <a:srgbClr val="FF6600"/>
                          </a:solidFill>
                          <a:latin typeface="BIZ UDPゴシック" panose="020B0400000000000000" pitchFamily="50" charset="-128"/>
                          <a:ea typeface="BIZ UDPゴシック" panose="020B0400000000000000" pitchFamily="50" charset="-128"/>
                          <a:cs typeface="メイリオ" panose="020B0604030504040204" pitchFamily="50" charset="-128"/>
                        </a:rPr>
                        <a:t>（安易にサインしない！）</a:t>
                      </a:r>
                    </a:p>
                  </a:txBody>
                  <a:tcPr marL="216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FE925581-19B1-9333-C79D-0D52917287E1}"/>
              </a:ext>
            </a:extLst>
          </p:cNvPr>
          <p:cNvSpPr txBox="1"/>
          <p:nvPr/>
        </p:nvSpPr>
        <p:spPr>
          <a:xfrm>
            <a:off x="383450" y="2085010"/>
            <a:ext cx="8364399" cy="4075003"/>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契約書は、契約条件や免責事項などをしっかりと確認しましょう。</a:t>
            </a:r>
          </a:p>
          <a:p>
            <a:pPr algn="just">
              <a:lnSpc>
                <a:spcPts val="2800"/>
              </a:lnSpc>
            </a:pPr>
            <a:r>
              <a:rPr lang="ja-JP" altLang="en-US" dirty="0">
                <a:latin typeface="BIZ UDPゴシック" panose="020B0400000000000000" pitchFamily="50" charset="-128"/>
                <a:ea typeface="BIZ UDPゴシック" panose="020B0400000000000000" pitchFamily="50" charset="-128"/>
              </a:rPr>
              <a:t>カウンセリング時に契約（サイン）をさせられる場合があります。</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この場合も、記載されている内容や条件をよく読み、</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不安なことがあればカウンセラーに細かく聞きましょう。</a:t>
            </a: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納得いかない場合や不安が残る場合には、</a:t>
            </a: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2800"/>
              </a:lnSpc>
            </a:pPr>
            <a:r>
              <a:rPr lang="ja-JP" altLang="en-US" b="1" dirty="0">
                <a:solidFill>
                  <a:srgbClr val="FF6600"/>
                </a:solidFill>
                <a:latin typeface="BIZ UDPゴシック" panose="020B0400000000000000" pitchFamily="50" charset="-128"/>
                <a:ea typeface="BIZ UDPゴシック" panose="020B0400000000000000" pitchFamily="50" charset="-128"/>
              </a:rPr>
              <a:t>急かされたとしても契約（サイン）してはいけません。</a:t>
            </a:r>
          </a:p>
          <a:p>
            <a:pPr algn="just">
              <a:lnSpc>
                <a:spcPts val="2800"/>
              </a:lnSpc>
            </a:pPr>
            <a:endParaRPr lang="ja-JP" altLang="en-US"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また、契約書は専門用語や難しい表現で書かれている場合があり、理解することが難しいかもしれません。</a:t>
            </a:r>
            <a:endParaRPr lang="en-US" altLang="ja-JP" dirty="0">
              <a:latin typeface="BIZ UDPゴシック" panose="020B0400000000000000" pitchFamily="50" charset="-128"/>
              <a:ea typeface="BIZ UDPゴシック" panose="020B0400000000000000" pitchFamily="50" charset="-128"/>
            </a:endParaRPr>
          </a:p>
          <a:p>
            <a:pPr algn="just">
              <a:lnSpc>
                <a:spcPts val="2800"/>
              </a:lnSpc>
            </a:pPr>
            <a:r>
              <a:rPr lang="ja-JP" altLang="en-US" dirty="0">
                <a:latin typeface="BIZ UDPゴシック" panose="020B0400000000000000" pitchFamily="50" charset="-128"/>
                <a:ea typeface="BIZ UDPゴシック" panose="020B0400000000000000" pitchFamily="50" charset="-128"/>
              </a:rPr>
              <a:t>そんなときでも「わかったふり」はせず、「この言葉がわからないので教えてほしい」と質問するなど時間をかけて一つずつ確認するようにしましょう。</a:t>
            </a:r>
          </a:p>
        </p:txBody>
      </p:sp>
      <p:sp>
        <p:nvSpPr>
          <p:cNvPr id="2" name="角丸四角形 8">
            <a:extLst>
              <a:ext uri="{FF2B5EF4-FFF2-40B4-BE49-F238E27FC236}">
                <a16:creationId xmlns:a16="http://schemas.microsoft.com/office/drawing/2014/main" id="{FC2AF421-473A-F091-42A6-0DD69C2CB299}"/>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5623728-4EC2-A8D2-5072-88CE06D21E0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pic>
        <p:nvPicPr>
          <p:cNvPr id="3" name="図 2" descr="文字が書かれている&#10;&#10;自動的に生成された説明">
            <a:extLst>
              <a:ext uri="{FF2B5EF4-FFF2-40B4-BE49-F238E27FC236}">
                <a16:creationId xmlns:a16="http://schemas.microsoft.com/office/drawing/2014/main" id="{86CD106A-1678-54F8-0081-B1B25DF62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1" y="1132152"/>
            <a:ext cx="1144526" cy="723901"/>
          </a:xfrm>
          <a:prstGeom prst="rect">
            <a:avLst/>
          </a:prstGeom>
        </p:spPr>
      </p:pic>
      <p:graphicFrame>
        <p:nvGraphicFramePr>
          <p:cNvPr id="7" name="表 6">
            <a:extLst>
              <a:ext uri="{FF2B5EF4-FFF2-40B4-BE49-F238E27FC236}">
                <a16:creationId xmlns:a16="http://schemas.microsoft.com/office/drawing/2014/main" id="{3E2B154E-C534-D921-2C8C-4A06915AF84F}"/>
              </a:ext>
            </a:extLst>
          </p:cNvPr>
          <p:cNvGraphicFramePr>
            <a:graphicFrameLocks noGrp="1"/>
          </p:cNvGraphicFramePr>
          <p:nvPr>
            <p:extLst>
              <p:ext uri="{D42A27DB-BD31-4B8C-83A1-F6EECF244321}">
                <p14:modId xmlns:p14="http://schemas.microsoft.com/office/powerpoint/2010/main" val="1231022260"/>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8996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9777E-D49E-34E1-A54D-0AD81D14C111}"/>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F8591F81-4CFF-7B44-1BA8-2330846A7826}"/>
              </a:ext>
            </a:extLst>
          </p:cNvPr>
          <p:cNvGraphicFramePr>
            <a:graphicFrameLocks noGrp="1"/>
          </p:cNvGraphicFramePr>
          <p:nvPr>
            <p:extLst>
              <p:ext uri="{D42A27DB-BD31-4B8C-83A1-F6EECF244321}">
                <p14:modId xmlns:p14="http://schemas.microsoft.com/office/powerpoint/2010/main" val="1420611786"/>
              </p:ext>
            </p:extLst>
          </p:nvPr>
        </p:nvGraphicFramePr>
        <p:xfrm>
          <a:off x="336549" y="11989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57BD63"/>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dirty="0">
                          <a:solidFill>
                            <a:srgbClr val="F0876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やっぱり断りたい</a:t>
                      </a:r>
                      <a:r>
                        <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そんなときは</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F990A92F-0224-069E-B98A-8B89F3BE5038}"/>
              </a:ext>
            </a:extLst>
          </p:cNvPr>
          <p:cNvSpPr txBox="1"/>
          <p:nvPr/>
        </p:nvSpPr>
        <p:spPr>
          <a:xfrm>
            <a:off x="383450" y="1630985"/>
            <a:ext cx="8364399" cy="843349"/>
          </a:xfrm>
          <a:prstGeom prst="rect">
            <a:avLst/>
          </a:prstGeom>
          <a:noFill/>
        </p:spPr>
        <p:txBody>
          <a:bodyPr wrap="square" lIns="36000" tIns="180000" rIns="0" bIns="0" anchor="t" anchorCtr="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ハッキリとした態度で「やめます」「契約しません」と答えましょう。</a:t>
            </a:r>
          </a:p>
          <a:p>
            <a:pPr algn="just">
              <a:lnSpc>
                <a:spcPts val="2800"/>
              </a:lnSpc>
            </a:pPr>
            <a:r>
              <a:rPr lang="ja-JP" altLang="en-US" dirty="0">
                <a:latin typeface="BIZ UDPゴシック" panose="020B0400000000000000" pitchFamily="50" charset="-128"/>
                <a:ea typeface="BIZ UDPゴシック" panose="020B0400000000000000" pitchFamily="50" charset="-128"/>
              </a:rPr>
              <a:t>断るのが苦手な場合には、次のような断り方もあります。</a:t>
            </a:r>
          </a:p>
        </p:txBody>
      </p:sp>
      <p:sp>
        <p:nvSpPr>
          <p:cNvPr id="2" name="角丸四角形 8">
            <a:extLst>
              <a:ext uri="{FF2B5EF4-FFF2-40B4-BE49-F238E27FC236}">
                <a16:creationId xmlns:a16="http://schemas.microsoft.com/office/drawing/2014/main" id="{FEB42FC7-1695-D637-5946-0442622B8062}"/>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1AB42DB-AD1E-CACE-66D7-AE701253BC27}"/>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grpSp>
        <p:nvGrpSpPr>
          <p:cNvPr id="19" name="グループ化 18">
            <a:extLst>
              <a:ext uri="{FF2B5EF4-FFF2-40B4-BE49-F238E27FC236}">
                <a16:creationId xmlns:a16="http://schemas.microsoft.com/office/drawing/2014/main" id="{831C40F9-397E-1934-127B-26BD7CDDF9E0}"/>
              </a:ext>
            </a:extLst>
          </p:cNvPr>
          <p:cNvGrpSpPr/>
          <p:nvPr/>
        </p:nvGrpSpPr>
        <p:grpSpPr>
          <a:xfrm>
            <a:off x="459650" y="2775654"/>
            <a:ext cx="8319224" cy="1511486"/>
            <a:chOff x="459650" y="4337754"/>
            <a:chExt cx="8319224" cy="1511486"/>
          </a:xfrm>
        </p:grpSpPr>
        <p:sp>
          <p:nvSpPr>
            <p:cNvPr id="20" name="テキスト ボックス 19">
              <a:extLst>
                <a:ext uri="{FF2B5EF4-FFF2-40B4-BE49-F238E27FC236}">
                  <a16:creationId xmlns:a16="http://schemas.microsoft.com/office/drawing/2014/main" id="{0BFCB04F-0B81-28E4-2A7E-C003339B3FD3}"/>
                </a:ext>
              </a:extLst>
            </p:cNvPr>
            <p:cNvSpPr txBox="1"/>
            <p:nvPr/>
          </p:nvSpPr>
          <p:spPr>
            <a:xfrm>
              <a:off x="702049" y="4493328"/>
              <a:ext cx="8076825" cy="1355912"/>
            </a:xfrm>
            <a:prstGeom prst="rect">
              <a:avLst/>
            </a:prstGeom>
            <a:noFill/>
            <a:ln w="15875">
              <a:solidFill>
                <a:srgbClr val="57BD63"/>
              </a:solidFill>
            </a:ln>
          </p:spPr>
          <p:txBody>
            <a:bodyPr wrap="square" lIns="144000" tIns="180000" rIns="144000" bIns="108000">
              <a:spAutoFit/>
            </a:bodyPr>
            <a:lstStyle/>
            <a:p>
              <a:pPr marL="285750" indent="-285750" algn="just">
                <a:lnSpc>
                  <a:spcPts val="2500"/>
                </a:lnSpc>
                <a:spcBef>
                  <a:spcPts val="600"/>
                </a:spcBef>
                <a:buClr>
                  <a:srgbClr val="57BD63"/>
                </a:buClr>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「家族（両親など）に相談してから決めるので今日は帰ります」</a:t>
              </a:r>
            </a:p>
            <a:p>
              <a:pPr marL="285750" indent="-285750" algn="just">
                <a:lnSpc>
                  <a:spcPts val="2500"/>
                </a:lnSpc>
                <a:spcBef>
                  <a:spcPts val="600"/>
                </a:spcBef>
                <a:buClr>
                  <a:srgbClr val="57BD63"/>
                </a:buClr>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（定期コースを勧められたら）「忙しいので通えません」</a:t>
              </a:r>
            </a:p>
            <a:p>
              <a:pPr marL="285750" indent="-285750" algn="just">
                <a:lnSpc>
                  <a:spcPts val="2500"/>
                </a:lnSpc>
                <a:spcBef>
                  <a:spcPts val="600"/>
                </a:spcBef>
                <a:buClr>
                  <a:srgbClr val="57BD63"/>
                </a:buClr>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（ローンを勧められたら）「ローンを組むような契約はしません」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等　</a:t>
              </a:r>
            </a:p>
          </p:txBody>
        </p:sp>
        <p:grpSp>
          <p:nvGrpSpPr>
            <p:cNvPr id="21" name="グループ化 20">
              <a:extLst>
                <a:ext uri="{FF2B5EF4-FFF2-40B4-BE49-F238E27FC236}">
                  <a16:creationId xmlns:a16="http://schemas.microsoft.com/office/drawing/2014/main" id="{3717EF2F-3E67-1BBF-2950-6F99ABDBA17F}"/>
                </a:ext>
              </a:extLst>
            </p:cNvPr>
            <p:cNvGrpSpPr/>
            <p:nvPr/>
          </p:nvGrpSpPr>
          <p:grpSpPr>
            <a:xfrm>
              <a:off x="459650" y="4337754"/>
              <a:ext cx="540000" cy="288000"/>
              <a:chOff x="431075" y="4337754"/>
              <a:chExt cx="540000" cy="288000"/>
            </a:xfrm>
          </p:grpSpPr>
          <p:sp>
            <p:nvSpPr>
              <p:cNvPr id="22" name="四角形: 角を丸くする 21">
                <a:extLst>
                  <a:ext uri="{FF2B5EF4-FFF2-40B4-BE49-F238E27FC236}">
                    <a16:creationId xmlns:a16="http://schemas.microsoft.com/office/drawing/2014/main" id="{C90846AA-9CC9-F138-A6DC-E52F437A97C0}"/>
                  </a:ext>
                </a:extLst>
              </p:cNvPr>
              <p:cNvSpPr/>
              <p:nvPr/>
            </p:nvSpPr>
            <p:spPr>
              <a:xfrm>
                <a:off x="431075" y="4337754"/>
                <a:ext cx="540000" cy="288000"/>
              </a:xfrm>
              <a:prstGeom prst="roundRect">
                <a:avLst>
                  <a:gd name="adj" fmla="val 50000"/>
                </a:avLst>
              </a:prstGeom>
              <a:solidFill>
                <a:srgbClr val="57BD63"/>
              </a:solidFill>
              <a:ln>
                <a:solidFill>
                  <a:srgbClr val="57BD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3604845-C66F-3713-C38E-2AA799DCADEA}"/>
                  </a:ext>
                </a:extLst>
              </p:cNvPr>
              <p:cNvSpPr txBox="1"/>
              <p:nvPr/>
            </p:nvSpPr>
            <p:spPr>
              <a:xfrm>
                <a:off x="546559" y="4363453"/>
                <a:ext cx="309032" cy="236603"/>
              </a:xfrm>
              <a:prstGeom prst="rect">
                <a:avLst/>
              </a:prstGeom>
              <a:noFill/>
            </p:spPr>
            <p:txBody>
              <a:bodyPr wrap="square" lIns="0" tIns="0" rIns="0" bIns="0" rtlCol="0">
                <a:spAutoFit/>
              </a:bodyPr>
              <a:lstStyle/>
              <a:p>
                <a:pPr algn="ctr">
                  <a:lnSpc>
                    <a:spcPts val="2100"/>
                  </a:lnSpc>
                </a:pPr>
                <a:r>
                  <a:rPr kumimoji="1" lang="ja-JP" altLang="en-US" sz="1600" dirty="0">
                    <a:solidFill>
                      <a:schemeClr val="bg1"/>
                    </a:solidFill>
                    <a:latin typeface="HGPｺﾞｼｯｸE" panose="020B0900000000000000" pitchFamily="50" charset="-128"/>
                    <a:ea typeface="HGPｺﾞｼｯｸE" panose="020B0900000000000000" pitchFamily="50" charset="-128"/>
                  </a:rPr>
                  <a:t>例</a:t>
                </a:r>
              </a:p>
            </p:txBody>
          </p:sp>
        </p:grpSp>
      </p:grpSp>
      <p:graphicFrame>
        <p:nvGraphicFramePr>
          <p:cNvPr id="3" name="表 2">
            <a:extLst>
              <a:ext uri="{FF2B5EF4-FFF2-40B4-BE49-F238E27FC236}">
                <a16:creationId xmlns:a16="http://schemas.microsoft.com/office/drawing/2014/main" id="{3AB2ED92-947E-0F5A-AA5F-07E4DF3A6284}"/>
              </a:ext>
            </a:extLst>
          </p:cNvPr>
          <p:cNvGraphicFramePr>
            <a:graphicFrameLocks noGrp="1"/>
          </p:cNvGraphicFramePr>
          <p:nvPr>
            <p:extLst>
              <p:ext uri="{D42A27DB-BD31-4B8C-83A1-F6EECF244321}">
                <p14:modId xmlns:p14="http://schemas.microsoft.com/office/powerpoint/2010/main" val="324101091"/>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4807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20BC0B3C-DE9D-17AC-4B01-7294F0A032E0}"/>
              </a:ext>
            </a:extLst>
          </p:cNvPr>
          <p:cNvSpPr/>
          <p:nvPr/>
        </p:nvSpPr>
        <p:spPr>
          <a:xfrm>
            <a:off x="962024" y="3298883"/>
            <a:ext cx="7315201" cy="3082868"/>
          </a:xfrm>
          <a:prstGeom prst="roundRect">
            <a:avLst>
              <a:gd name="adj" fmla="val 1270"/>
            </a:avLst>
          </a:prstGeom>
          <a:solidFill>
            <a:schemeClr val="bg1"/>
          </a:solidFill>
          <a:ln w="19050">
            <a:solidFill>
              <a:srgbClr val="57BD6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55CAF"/>
              </a:solidFill>
            </a:endParaRPr>
          </a:p>
        </p:txBody>
      </p:sp>
      <p:sp>
        <p:nvSpPr>
          <p:cNvPr id="2" name="角丸四角形 8">
            <a:extLst>
              <a:ext uri="{FF2B5EF4-FFF2-40B4-BE49-F238E27FC236}">
                <a16:creationId xmlns:a16="http://schemas.microsoft.com/office/drawing/2014/main" id="{D140D238-D4B8-D0F1-AD72-94887BEA2165}"/>
              </a:ext>
            </a:extLst>
          </p:cNvPr>
          <p:cNvSpPr/>
          <p:nvPr/>
        </p:nvSpPr>
        <p:spPr bwMode="auto">
          <a:xfrm rot="10800000" flipH="1" flipV="1">
            <a:off x="1" y="611596"/>
            <a:ext cx="8778874" cy="432000"/>
          </a:xfrm>
          <a:prstGeom prst="roundRect">
            <a:avLst>
              <a:gd name="adj" fmla="val 0"/>
            </a:avLst>
          </a:prstGeom>
          <a:solidFill>
            <a:srgbClr val="93D59B">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3E31AF16-25A5-C302-89DD-661A51A8E95C}"/>
              </a:ext>
            </a:extLst>
          </p:cNvPr>
          <p:cNvGraphicFramePr>
            <a:graphicFrameLocks noGrp="1"/>
          </p:cNvGraphicFramePr>
          <p:nvPr>
            <p:extLst>
              <p:ext uri="{D42A27DB-BD31-4B8C-83A1-F6EECF244321}">
                <p14:modId xmlns:p14="http://schemas.microsoft.com/office/powerpoint/2010/main" val="365900939"/>
              </p:ext>
            </p:extLst>
          </p:nvPr>
        </p:nvGraphicFramePr>
        <p:xfrm>
          <a:off x="1119595" y="1427797"/>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相談したい。でも、家族や友達には話しづらい</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そんなときは</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93D59B"/>
                      </a:solidFill>
                      <a:prstDash val="solid"/>
                      <a:round/>
                      <a:headEnd type="none" w="med" len="med"/>
                      <a:tailEnd type="none" w="med" len="med"/>
                    </a:lnT>
                    <a:lnB w="19050" cap="flat" cmpd="sng" algn="ctr">
                      <a:solidFill>
                        <a:srgbClr val="93D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テキスト ボックス 7">
            <a:extLst>
              <a:ext uri="{FF2B5EF4-FFF2-40B4-BE49-F238E27FC236}">
                <a16:creationId xmlns:a16="http://schemas.microsoft.com/office/drawing/2014/main" id="{B567CF7E-A391-73F3-B188-0371D63822F0}"/>
              </a:ext>
            </a:extLst>
          </p:cNvPr>
          <p:cNvSpPr txBox="1"/>
          <p:nvPr/>
        </p:nvSpPr>
        <p:spPr>
          <a:xfrm>
            <a:off x="468655" y="2097713"/>
            <a:ext cx="8112712" cy="1093367"/>
          </a:xfrm>
          <a:prstGeom prst="rect">
            <a:avLst/>
          </a:prstGeom>
          <a:noFill/>
        </p:spPr>
        <p:txBody>
          <a:bodyPr wrap="square" lIns="36000" tIns="36000" rIns="36000" bIns="36000">
            <a:spAutoFit/>
          </a:bodyPr>
          <a:lstStyle/>
          <a:p>
            <a:pPr algn="just">
              <a:lnSpc>
                <a:spcPts val="2800"/>
              </a:lnSpc>
            </a:pPr>
            <a:r>
              <a:rPr lang="ja-JP" altLang="en-US" dirty="0">
                <a:latin typeface="BIZ UDPゴシック" panose="020B0400000000000000" pitchFamily="50" charset="-128"/>
                <a:ea typeface="BIZ UDPゴシック" panose="020B0400000000000000" pitchFamily="50" charset="-128"/>
              </a:rPr>
              <a:t>美容医療に関する悩みは身近な人に相談しづらいかもしれません。</a:t>
            </a:r>
          </a:p>
          <a:p>
            <a:pPr algn="just">
              <a:lnSpc>
                <a:spcPts val="2800"/>
              </a:lnSpc>
            </a:pPr>
            <a:r>
              <a:rPr lang="ja-JP" altLang="en-US" dirty="0">
                <a:latin typeface="BIZ UDPゴシック" panose="020B0400000000000000" pitchFamily="50" charset="-128"/>
                <a:ea typeface="BIZ UDPゴシック" panose="020B0400000000000000" pitchFamily="50" charset="-128"/>
              </a:rPr>
              <a:t>そんなときは、第三者に相談するとよいでしょう。美容医療に関する専門相談先もあります。</a:t>
            </a:r>
          </a:p>
        </p:txBody>
      </p:sp>
      <p:pic>
        <p:nvPicPr>
          <p:cNvPr id="9" name="図 8" descr="挿絵 が含まれている画像&#10;&#10;自動的に生成された説明">
            <a:extLst>
              <a:ext uri="{FF2B5EF4-FFF2-40B4-BE49-F238E27FC236}">
                <a16:creationId xmlns:a16="http://schemas.microsoft.com/office/drawing/2014/main" id="{D48C72FA-F17D-2837-1C05-F7FDFEE03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5" y="1171520"/>
            <a:ext cx="696469" cy="818390"/>
          </a:xfrm>
          <a:prstGeom prst="rect">
            <a:avLst/>
          </a:prstGeom>
        </p:spPr>
      </p:pic>
      <p:grpSp>
        <p:nvGrpSpPr>
          <p:cNvPr id="36" name="グループ化 35">
            <a:extLst>
              <a:ext uri="{FF2B5EF4-FFF2-40B4-BE49-F238E27FC236}">
                <a16:creationId xmlns:a16="http://schemas.microsoft.com/office/drawing/2014/main" id="{4239ACC2-F68B-51E1-3ADD-3318CAF461ED}"/>
              </a:ext>
            </a:extLst>
          </p:cNvPr>
          <p:cNvGrpSpPr/>
          <p:nvPr/>
        </p:nvGrpSpPr>
        <p:grpSpPr>
          <a:xfrm>
            <a:off x="2115555" y="4161926"/>
            <a:ext cx="5612486" cy="1784087"/>
            <a:chOff x="2115555" y="4161926"/>
            <a:chExt cx="5612486" cy="1784087"/>
          </a:xfrm>
        </p:grpSpPr>
        <p:sp>
          <p:nvSpPr>
            <p:cNvPr id="52" name="テキスト ボックス 51">
              <a:extLst>
                <a:ext uri="{FF2B5EF4-FFF2-40B4-BE49-F238E27FC236}">
                  <a16:creationId xmlns:a16="http://schemas.microsoft.com/office/drawing/2014/main" id="{1AFC94B1-D3BF-DCF1-501D-4A5AF723015B}"/>
                </a:ext>
              </a:extLst>
            </p:cNvPr>
            <p:cNvSpPr txBox="1"/>
            <p:nvPr/>
          </p:nvSpPr>
          <p:spPr>
            <a:xfrm>
              <a:off x="2115555" y="4161926"/>
              <a:ext cx="4999620" cy="336750"/>
            </a:xfrm>
            <a:prstGeom prst="rect">
              <a:avLst/>
            </a:prstGeom>
            <a:noFill/>
            <a:ln w="15875">
              <a:noFill/>
            </a:ln>
          </p:spPr>
          <p:txBody>
            <a:bodyPr wrap="square" lIns="36000" tIns="36000" rIns="36000" bIns="36000">
              <a:spAutoFit/>
            </a:bodyPr>
            <a:lstStyle/>
            <a:p>
              <a:pPr marL="180000" indent="-252000">
                <a:lnSpc>
                  <a:spcPts val="2400"/>
                </a:lnSpc>
                <a:spcBef>
                  <a:spcPts val="600"/>
                </a:spcBef>
                <a:buClr>
                  <a:srgbClr val="57BD63"/>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日本美容医療協会オンライン公開相談室</a:t>
              </a:r>
            </a:p>
          </p:txBody>
        </p:sp>
        <p:sp>
          <p:nvSpPr>
            <p:cNvPr id="29" name="テキスト ボックス 28">
              <a:extLst>
                <a:ext uri="{FF2B5EF4-FFF2-40B4-BE49-F238E27FC236}">
                  <a16:creationId xmlns:a16="http://schemas.microsoft.com/office/drawing/2014/main" id="{766E37D1-16B4-7208-937F-2C131DA1D2CC}"/>
                </a:ext>
              </a:extLst>
            </p:cNvPr>
            <p:cNvSpPr txBox="1"/>
            <p:nvPr/>
          </p:nvSpPr>
          <p:spPr>
            <a:xfrm>
              <a:off x="2410830" y="4543005"/>
              <a:ext cx="5317211" cy="349702"/>
            </a:xfrm>
            <a:prstGeom prst="rect">
              <a:avLst/>
            </a:prstGeom>
            <a:noFill/>
          </p:spPr>
          <p:txBody>
            <a:bodyPr wrap="square" lIns="36000" tIns="36000" rIns="36000" bIns="36000">
              <a:spAutoFit/>
            </a:bodyPr>
            <a:lstStyle/>
            <a:p>
              <a:r>
                <a:rPr lang="en-US" altLang="ja-JP" u="sng" dirty="0">
                  <a:solidFill>
                    <a:srgbClr val="0070C0"/>
                  </a:solidFill>
                  <a:latin typeface="BIZ UDPゴシック" panose="020B0400000000000000" pitchFamily="50" charset="-128"/>
                  <a:ea typeface="BIZ UDPゴシック" panose="020B0400000000000000" pitchFamily="50" charset="-128"/>
                </a:rPr>
                <a:t>https://www.jaam.or.jp/soudan/</a:t>
              </a:r>
            </a:p>
          </p:txBody>
        </p:sp>
        <p:sp>
          <p:nvSpPr>
            <p:cNvPr id="30" name="テキスト ボックス 29">
              <a:extLst>
                <a:ext uri="{FF2B5EF4-FFF2-40B4-BE49-F238E27FC236}">
                  <a16:creationId xmlns:a16="http://schemas.microsoft.com/office/drawing/2014/main" id="{04375644-A511-F043-7C92-C55667E5CB00}"/>
                </a:ext>
              </a:extLst>
            </p:cNvPr>
            <p:cNvSpPr txBox="1"/>
            <p:nvPr/>
          </p:nvSpPr>
          <p:spPr>
            <a:xfrm>
              <a:off x="2115555" y="5256993"/>
              <a:ext cx="4999620" cy="336750"/>
            </a:xfrm>
            <a:prstGeom prst="rect">
              <a:avLst/>
            </a:prstGeom>
            <a:noFill/>
            <a:ln w="15875">
              <a:noFill/>
            </a:ln>
          </p:spPr>
          <p:txBody>
            <a:bodyPr wrap="square" lIns="36000" tIns="36000" rIns="36000" bIns="36000">
              <a:spAutoFit/>
            </a:bodyPr>
            <a:lstStyle/>
            <a:p>
              <a:pPr marL="180000" indent="-252000">
                <a:lnSpc>
                  <a:spcPts val="2400"/>
                </a:lnSpc>
                <a:spcBef>
                  <a:spcPts val="600"/>
                </a:spcBef>
                <a:buClr>
                  <a:srgbClr val="57BD63"/>
                </a:buClr>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都道府県等が設置する医療安全支援センター</a:t>
              </a:r>
            </a:p>
          </p:txBody>
        </p:sp>
        <p:sp>
          <p:nvSpPr>
            <p:cNvPr id="31" name="テキスト ボックス 30">
              <a:extLst>
                <a:ext uri="{FF2B5EF4-FFF2-40B4-BE49-F238E27FC236}">
                  <a16:creationId xmlns:a16="http://schemas.microsoft.com/office/drawing/2014/main" id="{0869C073-1D22-F583-B81A-8010B4F5CE39}"/>
                </a:ext>
              </a:extLst>
            </p:cNvPr>
            <p:cNvSpPr txBox="1"/>
            <p:nvPr/>
          </p:nvSpPr>
          <p:spPr>
            <a:xfrm>
              <a:off x="2410830" y="5596311"/>
              <a:ext cx="5317211" cy="349702"/>
            </a:xfrm>
            <a:prstGeom prst="rect">
              <a:avLst/>
            </a:prstGeom>
            <a:noFill/>
          </p:spPr>
          <p:txBody>
            <a:bodyPr wrap="square" lIns="36000" tIns="36000" rIns="36000" bIns="36000">
              <a:spAutoFit/>
            </a:bodyPr>
            <a:lstStyle/>
            <a:p>
              <a:r>
                <a:rPr lang="en-US" altLang="ja-JP" u="sng" dirty="0">
                  <a:solidFill>
                    <a:srgbClr val="0070C0"/>
                  </a:solidFill>
                  <a:latin typeface="BIZ UDPゴシック" panose="020B0400000000000000" pitchFamily="50" charset="-128"/>
                  <a:ea typeface="BIZ UDPゴシック" panose="020B0400000000000000" pitchFamily="50" charset="-128"/>
                </a:rPr>
                <a:t>https://www.anzen-shien.jp/center/</a:t>
              </a:r>
            </a:p>
          </p:txBody>
        </p:sp>
      </p:grpSp>
      <p:graphicFrame>
        <p:nvGraphicFramePr>
          <p:cNvPr id="32" name="表 31">
            <a:extLst>
              <a:ext uri="{FF2B5EF4-FFF2-40B4-BE49-F238E27FC236}">
                <a16:creationId xmlns:a16="http://schemas.microsoft.com/office/drawing/2014/main" id="{9F00459B-A724-4FDA-B10D-0B6CB779C4B4}"/>
              </a:ext>
            </a:extLst>
          </p:cNvPr>
          <p:cNvGraphicFramePr>
            <a:graphicFrameLocks noGrp="1"/>
          </p:cNvGraphicFramePr>
          <p:nvPr>
            <p:extLst>
              <p:ext uri="{D42A27DB-BD31-4B8C-83A1-F6EECF244321}">
                <p14:modId xmlns:p14="http://schemas.microsoft.com/office/powerpoint/2010/main" val="411481670"/>
              </p:ext>
            </p:extLst>
          </p:nvPr>
        </p:nvGraphicFramePr>
        <p:xfrm>
          <a:off x="2205539" y="3497113"/>
          <a:ext cx="4828170" cy="432000"/>
        </p:xfrm>
        <a:graphic>
          <a:graphicData uri="http://schemas.openxmlformats.org/drawingml/2006/table">
            <a:tbl>
              <a:tblPr firstRow="1" bandRow="1"/>
              <a:tblGrid>
                <a:gridCol w="482817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美容医療に関する専門相談先</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rgbClr val="57BD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表 2">
            <a:extLst>
              <a:ext uri="{FF2B5EF4-FFF2-40B4-BE49-F238E27FC236}">
                <a16:creationId xmlns:a16="http://schemas.microsoft.com/office/drawing/2014/main" id="{8B757C5C-F801-29B1-F606-BB4F0EAC9424}"/>
              </a:ext>
            </a:extLst>
          </p:cNvPr>
          <p:cNvGraphicFramePr>
            <a:graphicFrameLocks noGrp="1"/>
          </p:cNvGraphicFramePr>
          <p:nvPr>
            <p:extLst>
              <p:ext uri="{D42A27DB-BD31-4B8C-83A1-F6EECF244321}">
                <p14:modId xmlns:p14="http://schemas.microsoft.com/office/powerpoint/2010/main" val="2926299085"/>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対 策</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rgbClr val="FF0000"/>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テキスト ボックス 3">
            <a:extLst>
              <a:ext uri="{FF2B5EF4-FFF2-40B4-BE49-F238E27FC236}">
                <a16:creationId xmlns:a16="http://schemas.microsoft.com/office/drawing/2014/main" id="{EF596FBF-722E-1646-E4CF-F72A4D5B4CFD}"/>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不要な美容医療サービスのトラブルを避けるために</a:t>
            </a:r>
          </a:p>
        </p:txBody>
      </p:sp>
    </p:spTree>
    <p:extLst>
      <p:ext uri="{BB962C8B-B14F-4D97-AF65-F5344CB8AC3E}">
        <p14:creationId xmlns:p14="http://schemas.microsoft.com/office/powerpoint/2010/main" val="2285849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4D72597-FE5F-18EB-4C39-F5962ECE148A}"/>
              </a:ext>
            </a:extLst>
          </p:cNvPr>
          <p:cNvSpPr txBox="1"/>
          <p:nvPr/>
        </p:nvSpPr>
        <p:spPr>
          <a:xfrm>
            <a:off x="7780980" y="280817"/>
            <a:ext cx="1255070" cy="373226"/>
          </a:xfrm>
          <a:prstGeom prst="rect">
            <a:avLst/>
          </a:prstGeom>
          <a:noFill/>
        </p:spPr>
        <p:txBody>
          <a:bodyPr wrap="square" lIns="36000" tIns="72000" rIns="36000" bIns="72000">
            <a:spAutoFit/>
          </a:bodyPr>
          <a:lstStyle/>
          <a:p>
            <a:pPr algn="ctr">
              <a:lnSpc>
                <a:spcPts val="2100"/>
              </a:lnSpc>
            </a:pPr>
            <a:r>
              <a:rPr lang="ja-JP" altLang="en-US" sz="1400" dirty="0">
                <a:latin typeface="BIZ UDPゴシック" panose="020B0400000000000000" pitchFamily="50" charset="-128"/>
                <a:ea typeface="BIZ UDPゴシック" panose="020B0400000000000000" pitchFamily="50" charset="-128"/>
              </a:rPr>
              <a:t>社会人向け</a:t>
            </a:r>
          </a:p>
        </p:txBody>
      </p:sp>
      <p:sp>
        <p:nvSpPr>
          <p:cNvPr id="12" name="テキスト ボックス 11">
            <a:extLst>
              <a:ext uri="{FF2B5EF4-FFF2-40B4-BE49-F238E27FC236}">
                <a16:creationId xmlns:a16="http://schemas.microsoft.com/office/drawing/2014/main" id="{029EE607-213C-8115-2E63-F42C63F49F18}"/>
              </a:ext>
            </a:extLst>
          </p:cNvPr>
          <p:cNvSpPr txBox="1"/>
          <p:nvPr/>
        </p:nvSpPr>
        <p:spPr>
          <a:xfrm>
            <a:off x="369854" y="280817"/>
            <a:ext cx="1813317" cy="373226"/>
          </a:xfrm>
          <a:prstGeom prst="rect">
            <a:avLst/>
          </a:prstGeom>
          <a:noFill/>
        </p:spPr>
        <p:txBody>
          <a:bodyPr wrap="square" lIns="36000" tIns="72000" rIns="36000" bIns="72000">
            <a:spAutoFit/>
          </a:bodyPr>
          <a:lstStyle/>
          <a:p>
            <a:pPr algn="ctr">
              <a:lnSpc>
                <a:spcPts val="2100"/>
              </a:lnSpc>
            </a:pPr>
            <a:r>
              <a:rPr lang="ja-JP" altLang="en-US" sz="1400" b="1" dirty="0">
                <a:latin typeface="BIZ UDPゴシック" panose="020B0400000000000000" pitchFamily="50" charset="-128"/>
                <a:ea typeface="BIZ UDPゴシック" panose="020B0400000000000000" pitchFamily="50" charset="-128"/>
              </a:rPr>
              <a:t>美容医療</a:t>
            </a:r>
          </a:p>
        </p:txBody>
      </p:sp>
      <p:grpSp>
        <p:nvGrpSpPr>
          <p:cNvPr id="2" name="グループ化 1">
            <a:extLst>
              <a:ext uri="{FF2B5EF4-FFF2-40B4-BE49-F238E27FC236}">
                <a16:creationId xmlns:a16="http://schemas.microsoft.com/office/drawing/2014/main" id="{C2973E51-B127-B1AD-0C9A-3A31505123EC}"/>
              </a:ext>
            </a:extLst>
          </p:cNvPr>
          <p:cNvGrpSpPr/>
          <p:nvPr/>
        </p:nvGrpSpPr>
        <p:grpSpPr>
          <a:xfrm>
            <a:off x="1709738" y="2556763"/>
            <a:ext cx="5724525" cy="1290874"/>
            <a:chOff x="1709738" y="2147293"/>
            <a:chExt cx="5724525" cy="1290874"/>
          </a:xfrm>
        </p:grpSpPr>
        <p:sp>
          <p:nvSpPr>
            <p:cNvPr id="3" name="四角形: 角を丸くする 2">
              <a:extLst>
                <a:ext uri="{FF2B5EF4-FFF2-40B4-BE49-F238E27FC236}">
                  <a16:creationId xmlns:a16="http://schemas.microsoft.com/office/drawing/2014/main" id="{D87536C6-53BE-1D49-C2B3-0745350F912D}"/>
                </a:ext>
              </a:extLst>
            </p:cNvPr>
            <p:cNvSpPr/>
            <p:nvPr/>
          </p:nvSpPr>
          <p:spPr>
            <a:xfrm>
              <a:off x="1709738" y="2147293"/>
              <a:ext cx="5724525" cy="12908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B0BA7B0-D3B1-3B37-48E5-B2A37DD6F976}"/>
                </a:ext>
              </a:extLst>
            </p:cNvPr>
            <p:cNvSpPr txBox="1"/>
            <p:nvPr/>
          </p:nvSpPr>
          <p:spPr>
            <a:xfrm>
              <a:off x="3179852" y="2417824"/>
              <a:ext cx="2784296" cy="749812"/>
            </a:xfrm>
            <a:prstGeom prst="rect">
              <a:avLst/>
            </a:prstGeom>
            <a:noFill/>
          </p:spPr>
          <p:txBody>
            <a:bodyPr wrap="square" lIns="36000" tIns="36000" rIns="36000" bIns="36000">
              <a:spAutoFit/>
            </a:bodyPr>
            <a:lstStyle/>
            <a:p>
              <a:pPr algn="ctr"/>
              <a:r>
                <a:rPr lang="ja-JP" altLang="en-US" sz="4400" b="1" dirty="0">
                  <a:latin typeface="BIZ UDPゴシック" panose="020B0400000000000000" pitchFamily="50" charset="-128"/>
                  <a:ea typeface="BIZ UDPゴシック" panose="020B0400000000000000" pitchFamily="50" charset="-128"/>
                </a:rPr>
                <a:t>復習・実践</a:t>
              </a:r>
            </a:p>
          </p:txBody>
        </p:sp>
      </p:grpSp>
    </p:spTree>
    <p:extLst>
      <p:ext uri="{BB962C8B-B14F-4D97-AF65-F5344CB8AC3E}">
        <p14:creationId xmlns:p14="http://schemas.microsoft.com/office/powerpoint/2010/main" val="251730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自動的に生成された説明">
            <a:extLst>
              <a:ext uri="{FF2B5EF4-FFF2-40B4-BE49-F238E27FC236}">
                <a16:creationId xmlns:a16="http://schemas.microsoft.com/office/drawing/2014/main" id="{EF2FEF40-E462-F63C-A944-56C68807339C}"/>
              </a:ext>
            </a:extLst>
          </p:cNvPr>
          <p:cNvPicPr>
            <a:picLocks noChangeAspect="1"/>
          </p:cNvPicPr>
          <p:nvPr/>
        </p:nvPicPr>
        <p:blipFill rotWithShape="1">
          <a:blip r:embed="rId3">
            <a:extLst>
              <a:ext uri="{28A0092B-C50C-407E-A947-70E740481C1C}">
                <a14:useLocalDpi xmlns:a14="http://schemas.microsoft.com/office/drawing/2010/main" val="0"/>
              </a:ext>
            </a:extLst>
          </a:blip>
          <a:srcRect t="28266" b="46066"/>
          <a:stretch/>
        </p:blipFill>
        <p:spPr>
          <a:xfrm>
            <a:off x="972000" y="1505465"/>
            <a:ext cx="7200000" cy="2614170"/>
          </a:xfrm>
          <a:prstGeom prst="rect">
            <a:avLst/>
          </a:prstGeom>
        </p:spPr>
      </p:pic>
      <p:graphicFrame>
        <p:nvGraphicFramePr>
          <p:cNvPr id="5" name="表 4">
            <a:extLst>
              <a:ext uri="{FF2B5EF4-FFF2-40B4-BE49-F238E27FC236}">
                <a16:creationId xmlns:a16="http://schemas.microsoft.com/office/drawing/2014/main" id="{15D29298-031D-B5DC-E4E7-9E50E03B1608}"/>
              </a:ext>
            </a:extLst>
          </p:cNvPr>
          <p:cNvGraphicFramePr>
            <a:graphicFrameLocks noGrp="1"/>
          </p:cNvGraphicFramePr>
          <p:nvPr>
            <p:extLst>
              <p:ext uri="{D42A27DB-BD31-4B8C-83A1-F6EECF244321}">
                <p14:modId xmlns:p14="http://schemas.microsoft.com/office/powerpoint/2010/main" val="3705939527"/>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2/9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70752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88F8C750-4F92-80A3-8251-23E0D900126B}"/>
              </a:ext>
            </a:extLst>
          </p:cNvPr>
          <p:cNvGraphicFramePr>
            <a:graphicFrameLocks noGrp="1"/>
          </p:cNvGraphicFramePr>
          <p:nvPr>
            <p:extLst>
              <p:ext uri="{D42A27DB-BD31-4B8C-83A1-F6EECF244321}">
                <p14:modId xmlns:p14="http://schemas.microsoft.com/office/powerpoint/2010/main" val="3624595395"/>
              </p:ext>
            </p:extLst>
          </p:nvPr>
        </p:nvGraphicFramePr>
        <p:xfrm>
          <a:off x="365125" y="649242"/>
          <a:ext cx="8455025" cy="936000"/>
        </p:xfrm>
        <a:graphic>
          <a:graphicData uri="http://schemas.openxmlformats.org/drawingml/2006/table">
            <a:tbl>
              <a:tblPr firstRow="1" bandRow="1"/>
              <a:tblGrid>
                <a:gridCol w="8455025">
                  <a:extLst>
                    <a:ext uri="{9D8B030D-6E8A-4147-A177-3AD203B41FA5}">
                      <a16:colId xmlns:a16="http://schemas.microsoft.com/office/drawing/2014/main" val="20001"/>
                    </a:ext>
                  </a:extLst>
                </a:gridCol>
              </a:tblGrid>
              <a:tr h="936000">
                <a:tc>
                  <a:txBody>
                    <a:bodyPr/>
                    <a:lstStyle/>
                    <a:p>
                      <a:pPr algn="ctr">
                        <a:lnSpc>
                          <a:spcPts val="3300"/>
                        </a:lnSpc>
                      </a:pPr>
                      <a:r>
                        <a:rPr kumimoji="1" lang="ja-JP" altLang="en-US" sz="2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魅力的にみえる美容医療クリニックの広告に</a:t>
                      </a:r>
                      <a:endParaRPr kumimoji="1" lang="en-US" altLang="ja-JP" sz="2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ts val="3300"/>
                        </a:lnSpc>
                      </a:pPr>
                      <a:r>
                        <a:rPr kumimoji="1" lang="ja-JP" altLang="en-US" sz="2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問題がないか見てみよう</a:t>
                      </a: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表 1">
            <a:extLst>
              <a:ext uri="{FF2B5EF4-FFF2-40B4-BE49-F238E27FC236}">
                <a16:creationId xmlns:a16="http://schemas.microsoft.com/office/drawing/2014/main" id="{70F64CDF-07EE-581E-0AA6-DEE4F01E965F}"/>
              </a:ext>
            </a:extLst>
          </p:cNvPr>
          <p:cNvGraphicFramePr>
            <a:graphicFrameLocks noGrp="1"/>
          </p:cNvGraphicFramePr>
          <p:nvPr>
            <p:extLst>
              <p:ext uri="{D42A27DB-BD31-4B8C-83A1-F6EECF244321}">
                <p14:modId xmlns:p14="http://schemas.microsoft.com/office/powerpoint/2010/main" val="1588157185"/>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問１▕　魅力的にみえる美容医療クリニックの広告。問題はない？</a:t>
                      </a: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図 3" descr="カレンダー が含まれている画像&#10;&#10;自動的に生成された説明">
            <a:extLst>
              <a:ext uri="{FF2B5EF4-FFF2-40B4-BE49-F238E27FC236}">
                <a16:creationId xmlns:a16="http://schemas.microsoft.com/office/drawing/2014/main" id="{F237AB6E-B14F-E3DC-77B5-900840A03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69" y="2246501"/>
            <a:ext cx="6611863" cy="3308400"/>
          </a:xfrm>
          <a:prstGeom prst="rect">
            <a:avLst/>
          </a:prstGeom>
          <a:ln>
            <a:solidFill>
              <a:schemeClr val="bg1">
                <a:lumMod val="50000"/>
              </a:schemeClr>
            </a:solidFill>
          </a:ln>
        </p:spPr>
      </p:pic>
    </p:spTree>
    <p:extLst>
      <p:ext uri="{BB962C8B-B14F-4D97-AF65-F5344CB8AC3E}">
        <p14:creationId xmlns:p14="http://schemas.microsoft.com/office/powerpoint/2010/main" val="3174508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235E-F78C-3AB9-06C5-C5FE85BA6E91}"/>
            </a:ext>
          </a:extLst>
        </p:cNvPr>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5B0FC49D-5C34-889E-9472-C1CEFEA97AA0}"/>
              </a:ext>
            </a:extLst>
          </p:cNvPr>
          <p:cNvGraphicFramePr>
            <a:graphicFrameLocks noGrp="1"/>
          </p:cNvGraphicFramePr>
          <p:nvPr>
            <p:extLst>
              <p:ext uri="{D42A27DB-BD31-4B8C-83A1-F6EECF244321}">
                <p14:modId xmlns:p14="http://schemas.microsoft.com/office/powerpoint/2010/main" val="3461899458"/>
              </p:ext>
            </p:extLst>
          </p:nvPr>
        </p:nvGraphicFramePr>
        <p:xfrm>
          <a:off x="365125" y="649242"/>
          <a:ext cx="8455026" cy="936000"/>
        </p:xfrm>
        <a:graphic>
          <a:graphicData uri="http://schemas.openxmlformats.org/drawingml/2006/table">
            <a:tbl>
              <a:tblPr firstRow="1" bandRow="1"/>
              <a:tblGrid>
                <a:gridCol w="968375">
                  <a:extLst>
                    <a:ext uri="{9D8B030D-6E8A-4147-A177-3AD203B41FA5}">
                      <a16:colId xmlns:a16="http://schemas.microsoft.com/office/drawing/2014/main" val="20001"/>
                    </a:ext>
                  </a:extLst>
                </a:gridCol>
                <a:gridCol w="7486651">
                  <a:extLst>
                    <a:ext uri="{9D8B030D-6E8A-4147-A177-3AD203B41FA5}">
                      <a16:colId xmlns:a16="http://schemas.microsoft.com/office/drawing/2014/main" val="775584477"/>
                    </a:ext>
                  </a:extLst>
                </a:gridCol>
              </a:tblGrid>
              <a:tr h="936000">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問</a:t>
                      </a:r>
                      <a:r>
                        <a:rPr kumimoji="1" lang="en-US" altLang="ja-JP" sz="2200" b="1" dirty="0">
                          <a:solidFill>
                            <a:schemeClr val="tx1"/>
                          </a:solidFill>
                          <a:latin typeface="BIZ UDPゴシック" panose="020B0400000000000000" pitchFamily="50" charset="-128"/>
                          <a:ea typeface="BIZ UDPゴシック" panose="020B0400000000000000" pitchFamily="50" charset="-128"/>
                        </a:rPr>
                        <a:t>1</a:t>
                      </a:r>
                      <a:r>
                        <a:rPr kumimoji="1" lang="en-US" altLang="ja-JP" sz="2200" b="1" dirty="0">
                          <a:solidFill>
                            <a:schemeClr val="tx1"/>
                          </a:solidFill>
                          <a:latin typeface="Meiryo UI" panose="020B0604030504040204" pitchFamily="50" charset="-128"/>
                          <a:ea typeface="Meiryo UI" panose="020B0604030504040204" pitchFamily="50" charset="-128"/>
                        </a:rPr>
                        <a:t>▕</a:t>
                      </a: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注意が必要なのは次のうちどれ？</a:t>
                      </a:r>
                    </a:p>
                  </a:txBody>
                  <a:tcPr marL="36000" marR="72000" marT="36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41" name="グループ化 40">
            <a:extLst>
              <a:ext uri="{FF2B5EF4-FFF2-40B4-BE49-F238E27FC236}">
                <a16:creationId xmlns:a16="http://schemas.microsoft.com/office/drawing/2014/main" id="{3C25C7DD-1846-FAA6-55BF-1E9C5D4E6F9C}"/>
              </a:ext>
            </a:extLst>
          </p:cNvPr>
          <p:cNvGrpSpPr/>
          <p:nvPr/>
        </p:nvGrpSpPr>
        <p:grpSpPr>
          <a:xfrm>
            <a:off x="1962000" y="1845466"/>
            <a:ext cx="5220000" cy="720000"/>
            <a:chOff x="1962000" y="1845466"/>
            <a:chExt cx="5220000" cy="720000"/>
          </a:xfrm>
        </p:grpSpPr>
        <p:sp>
          <p:nvSpPr>
            <p:cNvPr id="4" name="四角形: 角を丸くする 3">
              <a:extLst>
                <a:ext uri="{FF2B5EF4-FFF2-40B4-BE49-F238E27FC236}">
                  <a16:creationId xmlns:a16="http://schemas.microsoft.com/office/drawing/2014/main" id="{D430EA3E-D2DA-4AD2-798A-38B18B146FA8}"/>
                </a:ext>
              </a:extLst>
            </p:cNvPr>
            <p:cNvSpPr/>
            <p:nvPr/>
          </p:nvSpPr>
          <p:spPr>
            <a:xfrm>
              <a:off x="1962000" y="1845466"/>
              <a:ext cx="5220000" cy="72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2F2501D4-F415-570D-1246-ED703CD07AE9}"/>
                </a:ext>
              </a:extLst>
            </p:cNvPr>
            <p:cNvGrpSpPr/>
            <p:nvPr/>
          </p:nvGrpSpPr>
          <p:grpSpPr>
            <a:xfrm>
              <a:off x="2232470" y="1990023"/>
              <a:ext cx="4679061" cy="430887"/>
              <a:chOff x="7380288" y="3106063"/>
              <a:chExt cx="4679061" cy="430887"/>
            </a:xfrm>
          </p:grpSpPr>
          <p:sp>
            <p:nvSpPr>
              <p:cNvPr id="3" name="テキスト ボックス 2">
                <a:extLst>
                  <a:ext uri="{FF2B5EF4-FFF2-40B4-BE49-F238E27FC236}">
                    <a16:creationId xmlns:a16="http://schemas.microsoft.com/office/drawing/2014/main" id="{820B0043-37F7-B728-6D50-ADBF678665E0}"/>
                  </a:ext>
                </a:extLst>
              </p:cNvPr>
              <p:cNvSpPr txBox="1"/>
              <p:nvPr/>
            </p:nvSpPr>
            <p:spPr>
              <a:xfrm>
                <a:off x="7380288" y="3106063"/>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E8D3CE6-01D4-FE27-9EF3-4BA616611FC9}"/>
                  </a:ext>
                </a:extLst>
              </p:cNvPr>
              <p:cNvSpPr txBox="1"/>
              <p:nvPr/>
            </p:nvSpPr>
            <p:spPr>
              <a:xfrm>
                <a:off x="7886305" y="3152229"/>
                <a:ext cx="4173044"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脂肪取り放題プラン</a:t>
                </a:r>
              </a:p>
            </p:txBody>
          </p:sp>
        </p:grpSp>
      </p:grpSp>
      <p:grpSp>
        <p:nvGrpSpPr>
          <p:cNvPr id="42" name="グループ化 41">
            <a:extLst>
              <a:ext uri="{FF2B5EF4-FFF2-40B4-BE49-F238E27FC236}">
                <a16:creationId xmlns:a16="http://schemas.microsoft.com/office/drawing/2014/main" id="{7BB5C99F-4B4A-8603-B4EA-6332B7797A43}"/>
              </a:ext>
            </a:extLst>
          </p:cNvPr>
          <p:cNvGrpSpPr/>
          <p:nvPr/>
        </p:nvGrpSpPr>
        <p:grpSpPr>
          <a:xfrm>
            <a:off x="1962000" y="2891007"/>
            <a:ext cx="5220000" cy="720000"/>
            <a:chOff x="1962000" y="2956359"/>
            <a:chExt cx="5220000" cy="720000"/>
          </a:xfrm>
        </p:grpSpPr>
        <p:sp>
          <p:nvSpPr>
            <p:cNvPr id="9" name="四角形: 角を丸くする 8">
              <a:extLst>
                <a:ext uri="{FF2B5EF4-FFF2-40B4-BE49-F238E27FC236}">
                  <a16:creationId xmlns:a16="http://schemas.microsoft.com/office/drawing/2014/main" id="{008BDFC3-0957-C56A-EB05-FC623087CA41}"/>
                </a:ext>
              </a:extLst>
            </p:cNvPr>
            <p:cNvSpPr/>
            <p:nvPr/>
          </p:nvSpPr>
          <p:spPr>
            <a:xfrm>
              <a:off x="1962000" y="2956359"/>
              <a:ext cx="5220000" cy="72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C3DBFBBD-546A-C5C0-2DA1-A795DCA1F6E4}"/>
                </a:ext>
              </a:extLst>
            </p:cNvPr>
            <p:cNvGrpSpPr/>
            <p:nvPr/>
          </p:nvGrpSpPr>
          <p:grpSpPr>
            <a:xfrm>
              <a:off x="2232470" y="3100916"/>
              <a:ext cx="4679061" cy="430887"/>
              <a:chOff x="7380288" y="3106063"/>
              <a:chExt cx="4679061" cy="430887"/>
            </a:xfrm>
          </p:grpSpPr>
          <p:sp>
            <p:nvSpPr>
              <p:cNvPr id="16" name="テキスト ボックス 15">
                <a:extLst>
                  <a:ext uri="{FF2B5EF4-FFF2-40B4-BE49-F238E27FC236}">
                    <a16:creationId xmlns:a16="http://schemas.microsoft.com/office/drawing/2014/main" id="{203D5B0A-E99F-7FE2-DF9E-3A2A3D4548E5}"/>
                  </a:ext>
                </a:extLst>
              </p:cNvPr>
              <p:cNvSpPr txBox="1"/>
              <p:nvPr/>
            </p:nvSpPr>
            <p:spPr>
              <a:xfrm>
                <a:off x="7380288" y="3106063"/>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9DBB814-62FC-B723-6A7A-FFA02FD7EB10}"/>
                  </a:ext>
                </a:extLst>
              </p:cNvPr>
              <p:cNvSpPr txBox="1"/>
              <p:nvPr/>
            </p:nvSpPr>
            <p:spPr>
              <a:xfrm>
                <a:off x="7886305" y="3152229"/>
                <a:ext cx="4173044"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新院オープン記念キャンペーン</a:t>
                </a:r>
              </a:p>
            </p:txBody>
          </p:sp>
        </p:grpSp>
      </p:grpSp>
      <p:grpSp>
        <p:nvGrpSpPr>
          <p:cNvPr id="43" name="グループ化 42">
            <a:extLst>
              <a:ext uri="{FF2B5EF4-FFF2-40B4-BE49-F238E27FC236}">
                <a16:creationId xmlns:a16="http://schemas.microsoft.com/office/drawing/2014/main" id="{C9BBE2DE-236B-AF76-9194-B5CCC65E07BC}"/>
              </a:ext>
            </a:extLst>
          </p:cNvPr>
          <p:cNvGrpSpPr/>
          <p:nvPr/>
        </p:nvGrpSpPr>
        <p:grpSpPr>
          <a:xfrm>
            <a:off x="1962000" y="3936548"/>
            <a:ext cx="5220000" cy="720000"/>
            <a:chOff x="1962000" y="4067248"/>
            <a:chExt cx="5220000" cy="720000"/>
          </a:xfrm>
        </p:grpSpPr>
        <p:sp>
          <p:nvSpPr>
            <p:cNvPr id="21" name="四角形: 角を丸くする 20">
              <a:extLst>
                <a:ext uri="{FF2B5EF4-FFF2-40B4-BE49-F238E27FC236}">
                  <a16:creationId xmlns:a16="http://schemas.microsoft.com/office/drawing/2014/main" id="{83C43DF0-4D71-2592-75CC-4E582DBF36FE}"/>
                </a:ext>
              </a:extLst>
            </p:cNvPr>
            <p:cNvSpPr/>
            <p:nvPr/>
          </p:nvSpPr>
          <p:spPr>
            <a:xfrm>
              <a:off x="1962000" y="4067248"/>
              <a:ext cx="5220000" cy="72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214CE72B-7381-A6AB-52A7-388E018C5B93}"/>
                </a:ext>
              </a:extLst>
            </p:cNvPr>
            <p:cNvGrpSpPr/>
            <p:nvPr/>
          </p:nvGrpSpPr>
          <p:grpSpPr>
            <a:xfrm>
              <a:off x="2232470" y="4211805"/>
              <a:ext cx="4679061" cy="430887"/>
              <a:chOff x="7380288" y="3106063"/>
              <a:chExt cx="4679061" cy="430887"/>
            </a:xfrm>
          </p:grpSpPr>
          <p:sp>
            <p:nvSpPr>
              <p:cNvPr id="19" name="テキスト ボックス 18">
                <a:extLst>
                  <a:ext uri="{FF2B5EF4-FFF2-40B4-BE49-F238E27FC236}">
                    <a16:creationId xmlns:a16="http://schemas.microsoft.com/office/drawing/2014/main" id="{CDEFF842-E603-E979-0A0C-C8192E6B972E}"/>
                  </a:ext>
                </a:extLst>
              </p:cNvPr>
              <p:cNvSpPr txBox="1"/>
              <p:nvPr/>
            </p:nvSpPr>
            <p:spPr>
              <a:xfrm>
                <a:off x="7380288" y="3106063"/>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A2BA846B-3EAA-0F20-F6B5-FD7858F8E6A1}"/>
                  </a:ext>
                </a:extLst>
              </p:cNvPr>
              <p:cNvSpPr txBox="1"/>
              <p:nvPr/>
            </p:nvSpPr>
            <p:spPr>
              <a:xfrm>
                <a:off x="7886305" y="3152229"/>
                <a:ext cx="4173044"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ビフォーアフターの写真</a:t>
                </a:r>
              </a:p>
            </p:txBody>
          </p:sp>
        </p:grpSp>
      </p:grpSp>
      <p:sp>
        <p:nvSpPr>
          <p:cNvPr id="2" name="テキスト ボックス 1">
            <a:extLst>
              <a:ext uri="{FF2B5EF4-FFF2-40B4-BE49-F238E27FC236}">
                <a16:creationId xmlns:a16="http://schemas.microsoft.com/office/drawing/2014/main" id="{B29AC581-8908-EECE-1375-A47FFEFF38AB}"/>
              </a:ext>
            </a:extLst>
          </p:cNvPr>
          <p:cNvSpPr txBox="1"/>
          <p:nvPr/>
        </p:nvSpPr>
        <p:spPr>
          <a:xfrm>
            <a:off x="305408" y="5908723"/>
            <a:ext cx="8533184" cy="403628"/>
          </a:xfrm>
          <a:prstGeom prst="rect">
            <a:avLst/>
          </a:prstGeom>
          <a:noFill/>
        </p:spPr>
        <p:txBody>
          <a:bodyPr wrap="square" lIns="36000" tIns="36000" rIns="36000" bIns="36000" anchor="t" anchorCtr="0">
            <a:spAutoFit/>
          </a:bodyPr>
          <a:lstStyle/>
          <a:p>
            <a:pPr algn="ctr">
              <a:lnSpc>
                <a:spcPts val="3000"/>
              </a:lnSpc>
            </a:pPr>
            <a:r>
              <a:rPr lang="ja-JP" altLang="en-US" sz="2000" b="1" dirty="0">
                <a:solidFill>
                  <a:srgbClr val="FF6600"/>
                </a:solidFill>
                <a:latin typeface="ＭＳ Ｐゴシック" panose="020B0600070205080204" pitchFamily="50" charset="-128"/>
                <a:ea typeface="ＭＳ Ｐゴシック" panose="020B0600070205080204" pitchFamily="50" charset="-128"/>
              </a:rPr>
              <a:t>Ⓐ～Ⓓ</a:t>
            </a:r>
            <a:r>
              <a:rPr lang="ja-JP" altLang="en-US" sz="2000" b="1" dirty="0">
                <a:solidFill>
                  <a:srgbClr val="FF6600"/>
                </a:solidFill>
                <a:latin typeface="BIZ UDPゴシック" panose="020B0400000000000000" pitchFamily="50" charset="-128"/>
                <a:ea typeface="BIZ UDPゴシック" panose="020B0400000000000000" pitchFamily="50" charset="-128"/>
              </a:rPr>
              <a:t>のうち、該当するものすべてを選択してください</a:t>
            </a:r>
            <a:endParaRPr lang="en-US" altLang="ja-JP" sz="2000" b="1" dirty="0">
              <a:solidFill>
                <a:srgbClr val="FF66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FF53FE6A-70F1-09FA-6DDC-5ED0CEF77157}"/>
              </a:ext>
            </a:extLst>
          </p:cNvPr>
          <p:cNvGrpSpPr/>
          <p:nvPr/>
        </p:nvGrpSpPr>
        <p:grpSpPr>
          <a:xfrm>
            <a:off x="1902975" y="4982089"/>
            <a:ext cx="5279025" cy="720000"/>
            <a:chOff x="1902975" y="5214318"/>
            <a:chExt cx="5279025" cy="720000"/>
          </a:xfrm>
        </p:grpSpPr>
        <p:sp>
          <p:nvSpPr>
            <p:cNvPr id="10" name="テキスト ボックス 9">
              <a:extLst>
                <a:ext uri="{FF2B5EF4-FFF2-40B4-BE49-F238E27FC236}">
                  <a16:creationId xmlns:a16="http://schemas.microsoft.com/office/drawing/2014/main" id="{E038F51D-A666-3E93-8BD7-35C9AC80096B}"/>
                </a:ext>
              </a:extLst>
            </p:cNvPr>
            <p:cNvSpPr txBox="1"/>
            <p:nvPr/>
          </p:nvSpPr>
          <p:spPr>
            <a:xfrm>
              <a:off x="1902975" y="5358875"/>
              <a:ext cx="4677569" cy="430887"/>
            </a:xfrm>
            <a:prstGeom prst="rect">
              <a:avLst/>
            </a:prstGeom>
            <a:noFill/>
            <a:ln>
              <a:noFill/>
            </a:ln>
          </p:spPr>
          <p:txBody>
            <a:bodyPr wrap="square" lIns="0" tIns="0" rIns="0" bIns="0">
              <a:spAutoFit/>
            </a:bodyPr>
            <a:lstStyle/>
            <a:p>
              <a:pPr marL="180000"/>
              <a:r>
                <a:rPr lang="ja-JP" altLang="en-US" sz="2800" b="1" dirty="0">
                  <a:solidFill>
                    <a:schemeClr val="bg1"/>
                  </a:solidFill>
                  <a:latin typeface="ＭＳ Ｐゴシック" panose="020B0600070205080204" pitchFamily="50" charset="-128"/>
                  <a:ea typeface="ＭＳ Ｐゴシック" panose="020B0600070205080204" pitchFamily="50" charset="-128"/>
                </a:rPr>
                <a:t>Ⓐ</a:t>
              </a:r>
              <a:r>
                <a:rPr lang="ja-JP" altLang="en-US" sz="2200" b="1" dirty="0">
                  <a:solidFill>
                    <a:schemeClr val="bg1"/>
                  </a:solidFill>
                  <a:latin typeface="ＭＳ Ｐゴシック" panose="020B0600070205080204" pitchFamily="50" charset="-128"/>
                  <a:ea typeface="ＭＳ Ｐゴシック" panose="020B0600070205080204" pitchFamily="50" charset="-128"/>
                </a:rPr>
                <a:t>　</a:t>
              </a:r>
              <a:r>
                <a:rPr lang="ja-JP" altLang="en-US" sz="2200" b="1" dirty="0">
                  <a:solidFill>
                    <a:schemeClr val="bg1"/>
                  </a:solidFill>
                  <a:latin typeface="BIZ UDPゴシック" panose="020B0400000000000000" pitchFamily="50" charset="-128"/>
                  <a:ea typeface="BIZ UDPゴシック" panose="020B0400000000000000" pitchFamily="50" charset="-128"/>
                </a:rPr>
                <a:t>保護者のカード番号を入力する</a:t>
              </a:r>
            </a:p>
          </p:txBody>
        </p:sp>
        <p:sp>
          <p:nvSpPr>
            <p:cNvPr id="37" name="四角形: 角を丸くする 36">
              <a:extLst>
                <a:ext uri="{FF2B5EF4-FFF2-40B4-BE49-F238E27FC236}">
                  <a16:creationId xmlns:a16="http://schemas.microsoft.com/office/drawing/2014/main" id="{294A8A48-8855-F77F-138C-2D1A8193023E}"/>
                </a:ext>
              </a:extLst>
            </p:cNvPr>
            <p:cNvSpPr/>
            <p:nvPr/>
          </p:nvSpPr>
          <p:spPr>
            <a:xfrm>
              <a:off x="1962000" y="5214318"/>
              <a:ext cx="5220000" cy="72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633982F4-9757-4A98-81B2-08401B1FD9E9}"/>
                </a:ext>
              </a:extLst>
            </p:cNvPr>
            <p:cNvGrpSpPr/>
            <p:nvPr/>
          </p:nvGrpSpPr>
          <p:grpSpPr>
            <a:xfrm>
              <a:off x="2232470" y="5358875"/>
              <a:ext cx="4679061" cy="430887"/>
              <a:chOff x="7380288" y="3106063"/>
              <a:chExt cx="4679061" cy="430887"/>
            </a:xfrm>
          </p:grpSpPr>
          <p:sp>
            <p:nvSpPr>
              <p:cNvPr id="39" name="テキスト ボックス 38">
                <a:extLst>
                  <a:ext uri="{FF2B5EF4-FFF2-40B4-BE49-F238E27FC236}">
                    <a16:creationId xmlns:a16="http://schemas.microsoft.com/office/drawing/2014/main" id="{8AA72C7A-4476-CDB8-7DD1-745B6A79214D}"/>
                  </a:ext>
                </a:extLst>
              </p:cNvPr>
              <p:cNvSpPr txBox="1"/>
              <p:nvPr/>
            </p:nvSpPr>
            <p:spPr>
              <a:xfrm>
                <a:off x="7380288" y="3106063"/>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524B8B49-CB39-DF6F-F3F0-FE7D3BFCD130}"/>
                  </a:ext>
                </a:extLst>
              </p:cNvPr>
              <p:cNvSpPr txBox="1"/>
              <p:nvPr/>
            </p:nvSpPr>
            <p:spPr>
              <a:xfrm>
                <a:off x="7886305" y="3152229"/>
                <a:ext cx="4173044"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効果を実感したお客様の声</a:t>
                </a:r>
              </a:p>
            </p:txBody>
          </p:sp>
        </p:grpSp>
      </p:grpSp>
      <p:graphicFrame>
        <p:nvGraphicFramePr>
          <p:cNvPr id="13" name="表 12">
            <a:extLst>
              <a:ext uri="{FF2B5EF4-FFF2-40B4-BE49-F238E27FC236}">
                <a16:creationId xmlns:a16="http://schemas.microsoft.com/office/drawing/2014/main" id="{EF70E823-4592-9896-71CD-A175A4A96CC9}"/>
              </a:ext>
            </a:extLst>
          </p:cNvPr>
          <p:cNvGraphicFramePr>
            <a:graphicFrameLocks noGrp="1"/>
          </p:cNvGraphicFramePr>
          <p:nvPr>
            <p:extLst>
              <p:ext uri="{D42A27DB-BD31-4B8C-83A1-F6EECF244321}">
                <p14:modId xmlns:p14="http://schemas.microsoft.com/office/powerpoint/2010/main" val="2701251940"/>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885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2058-BC8B-C659-DE4F-4B2C73479EFB}"/>
            </a:ext>
          </a:extLst>
        </p:cNvPr>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82D20086-FF61-139E-F743-C4A2F16F66AA}"/>
              </a:ext>
            </a:extLst>
          </p:cNvPr>
          <p:cNvGraphicFramePr>
            <a:graphicFrameLocks noGrp="1"/>
          </p:cNvGraphicFramePr>
          <p:nvPr>
            <p:extLst>
              <p:ext uri="{D42A27DB-BD31-4B8C-83A1-F6EECF244321}">
                <p14:modId xmlns:p14="http://schemas.microsoft.com/office/powerpoint/2010/main" val="714492548"/>
              </p:ext>
            </p:extLst>
          </p:nvPr>
        </p:nvGraphicFramePr>
        <p:xfrm>
          <a:off x="365125" y="649242"/>
          <a:ext cx="8455026" cy="936000"/>
        </p:xfrm>
        <a:graphic>
          <a:graphicData uri="http://schemas.openxmlformats.org/drawingml/2006/table">
            <a:tbl>
              <a:tblPr firstRow="1" bandRow="1"/>
              <a:tblGrid>
                <a:gridCol w="968375">
                  <a:extLst>
                    <a:ext uri="{9D8B030D-6E8A-4147-A177-3AD203B41FA5}">
                      <a16:colId xmlns:a16="http://schemas.microsoft.com/office/drawing/2014/main" val="20001"/>
                    </a:ext>
                  </a:extLst>
                </a:gridCol>
                <a:gridCol w="7486651">
                  <a:extLst>
                    <a:ext uri="{9D8B030D-6E8A-4147-A177-3AD203B41FA5}">
                      <a16:colId xmlns:a16="http://schemas.microsoft.com/office/drawing/2014/main" val="775584477"/>
                    </a:ext>
                  </a:extLst>
                </a:gridCol>
              </a:tblGrid>
              <a:tr h="936000">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答え</a:t>
                      </a:r>
                      <a:r>
                        <a:rPr kumimoji="1" lang="en-US" altLang="ja-JP" sz="2200" b="1" dirty="0">
                          <a:solidFill>
                            <a:schemeClr val="tx1"/>
                          </a:solidFill>
                          <a:latin typeface="Meiryo UI" panose="020B0604030504040204" pitchFamily="50" charset="-128"/>
                          <a:ea typeface="Meiryo UI" panose="020B0604030504040204" pitchFamily="50" charset="-128"/>
                        </a:rPr>
                        <a:t>▕</a:t>
                      </a: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すべて注意が必要です</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2" name="グループ化 31">
            <a:extLst>
              <a:ext uri="{FF2B5EF4-FFF2-40B4-BE49-F238E27FC236}">
                <a16:creationId xmlns:a16="http://schemas.microsoft.com/office/drawing/2014/main" id="{F7DB6BD8-B9B1-9291-ADAE-BB68A2C40231}"/>
              </a:ext>
            </a:extLst>
          </p:cNvPr>
          <p:cNvGrpSpPr/>
          <p:nvPr/>
        </p:nvGrpSpPr>
        <p:grpSpPr>
          <a:xfrm>
            <a:off x="503238" y="1814950"/>
            <a:ext cx="3600000" cy="540000"/>
            <a:chOff x="503238" y="1814950"/>
            <a:chExt cx="3600000" cy="540000"/>
          </a:xfrm>
        </p:grpSpPr>
        <p:sp>
          <p:nvSpPr>
            <p:cNvPr id="13" name="四角形: 角を丸くする 12">
              <a:extLst>
                <a:ext uri="{FF2B5EF4-FFF2-40B4-BE49-F238E27FC236}">
                  <a16:creationId xmlns:a16="http://schemas.microsoft.com/office/drawing/2014/main" id="{311BA5F4-F22E-B7FD-1542-2276BE54F2AB}"/>
                </a:ext>
              </a:extLst>
            </p:cNvPr>
            <p:cNvSpPr/>
            <p:nvPr/>
          </p:nvSpPr>
          <p:spPr>
            <a:xfrm>
              <a:off x="503238" y="1814950"/>
              <a:ext cx="3600000" cy="54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87C734E-2B6A-0994-D638-75C1E2C50387}"/>
                </a:ext>
              </a:extLst>
            </p:cNvPr>
            <p:cNvSpPr txBox="1"/>
            <p:nvPr/>
          </p:nvSpPr>
          <p:spPr>
            <a:xfrm>
              <a:off x="665913" y="1946451"/>
              <a:ext cx="2772000" cy="276999"/>
            </a:xfrm>
            <a:prstGeom prst="rect">
              <a:avLst/>
            </a:prstGeom>
            <a:noFill/>
            <a:ln>
              <a:noFill/>
            </a:ln>
          </p:spPr>
          <p:txBody>
            <a:bodyPr wrap="square" lIns="0" tIns="0" rIns="0" bIns="0" anchor="t" anchorCtr="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Ⓐ脂肪取り放題プラン</a:t>
              </a:r>
            </a:p>
          </p:txBody>
        </p:sp>
      </p:grpSp>
      <p:grpSp>
        <p:nvGrpSpPr>
          <p:cNvPr id="33" name="グループ化 32">
            <a:extLst>
              <a:ext uri="{FF2B5EF4-FFF2-40B4-BE49-F238E27FC236}">
                <a16:creationId xmlns:a16="http://schemas.microsoft.com/office/drawing/2014/main" id="{26565D93-2D3F-6EA5-D7C5-7E1AF8079617}"/>
              </a:ext>
            </a:extLst>
          </p:cNvPr>
          <p:cNvGrpSpPr/>
          <p:nvPr/>
        </p:nvGrpSpPr>
        <p:grpSpPr>
          <a:xfrm>
            <a:off x="503238" y="4117672"/>
            <a:ext cx="3600000" cy="540000"/>
            <a:chOff x="503238" y="4117672"/>
            <a:chExt cx="3600000" cy="540000"/>
          </a:xfrm>
        </p:grpSpPr>
        <p:sp>
          <p:nvSpPr>
            <p:cNvPr id="25" name="四角形: 角を丸くする 24">
              <a:extLst>
                <a:ext uri="{FF2B5EF4-FFF2-40B4-BE49-F238E27FC236}">
                  <a16:creationId xmlns:a16="http://schemas.microsoft.com/office/drawing/2014/main" id="{262CB6A9-61B9-B482-2B22-70C16CD61AE5}"/>
                </a:ext>
              </a:extLst>
            </p:cNvPr>
            <p:cNvSpPr/>
            <p:nvPr/>
          </p:nvSpPr>
          <p:spPr>
            <a:xfrm>
              <a:off x="503238" y="4117672"/>
              <a:ext cx="3600000" cy="54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700A300-6920-1FF5-D396-8AB0E725BB7B}"/>
                </a:ext>
              </a:extLst>
            </p:cNvPr>
            <p:cNvSpPr txBox="1"/>
            <p:nvPr/>
          </p:nvSpPr>
          <p:spPr>
            <a:xfrm>
              <a:off x="647238" y="4249173"/>
              <a:ext cx="3394450" cy="276999"/>
            </a:xfrm>
            <a:prstGeom prst="rect">
              <a:avLst/>
            </a:prstGeom>
            <a:noFill/>
            <a:ln>
              <a:noFill/>
            </a:ln>
          </p:spPr>
          <p:txBody>
            <a:bodyPr wrap="square" lIns="0" tIns="0" rIns="0" bIns="0" anchor="t" anchorCtr="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Ⓑ新院オープン記念キャンペーン</a:t>
              </a:r>
            </a:p>
          </p:txBody>
        </p:sp>
      </p:grpSp>
      <p:sp>
        <p:nvSpPr>
          <p:cNvPr id="40" name="テキスト ボックス 39">
            <a:extLst>
              <a:ext uri="{FF2B5EF4-FFF2-40B4-BE49-F238E27FC236}">
                <a16:creationId xmlns:a16="http://schemas.microsoft.com/office/drawing/2014/main" id="{02463EEF-1F15-FEC9-273A-E42CCCF7F9FA}"/>
              </a:ext>
            </a:extLst>
          </p:cNvPr>
          <p:cNvSpPr txBox="1"/>
          <p:nvPr/>
        </p:nvSpPr>
        <p:spPr>
          <a:xfrm>
            <a:off x="444214" y="5096130"/>
            <a:ext cx="3085370" cy="769441"/>
          </a:xfrm>
          <a:prstGeom prst="rect">
            <a:avLst/>
          </a:prstGeom>
          <a:noFill/>
          <a:ln>
            <a:noFill/>
          </a:ln>
        </p:spPr>
        <p:txBody>
          <a:bodyPr wrap="square" lIns="0" tIns="0" rIns="0" bIns="0">
            <a:spAutoFit/>
          </a:bodyPr>
          <a:lstStyle/>
          <a:p>
            <a:pPr marL="180000"/>
            <a:r>
              <a:rPr lang="ja-JP" altLang="en-US" sz="2800" b="1" dirty="0">
                <a:solidFill>
                  <a:schemeClr val="bg1"/>
                </a:solidFill>
                <a:latin typeface="ＭＳ Ｐゴシック" panose="020B0600070205080204" pitchFamily="50" charset="-128"/>
                <a:ea typeface="ＭＳ Ｐゴシック" panose="020B0600070205080204" pitchFamily="50" charset="-128"/>
              </a:rPr>
              <a:t>Ⓐ</a:t>
            </a:r>
            <a:r>
              <a:rPr lang="ja-JP" altLang="en-US" sz="2200" b="1" dirty="0">
                <a:solidFill>
                  <a:schemeClr val="bg1"/>
                </a:solidFill>
                <a:latin typeface="ＭＳ Ｐゴシック" panose="020B0600070205080204" pitchFamily="50" charset="-128"/>
                <a:ea typeface="ＭＳ Ｐゴシック" panose="020B0600070205080204" pitchFamily="50" charset="-128"/>
              </a:rPr>
              <a:t>　</a:t>
            </a:r>
            <a:r>
              <a:rPr lang="ja-JP" altLang="en-US" sz="2200" b="1" dirty="0">
                <a:solidFill>
                  <a:schemeClr val="bg1"/>
                </a:solidFill>
                <a:latin typeface="BIZ UDPゴシック" panose="020B0400000000000000" pitchFamily="50" charset="-128"/>
                <a:ea typeface="BIZ UDPゴシック" panose="020B0400000000000000" pitchFamily="50" charset="-128"/>
              </a:rPr>
              <a:t>保護者のカード番号を入力する</a:t>
            </a:r>
          </a:p>
        </p:txBody>
      </p:sp>
      <p:sp>
        <p:nvSpPr>
          <p:cNvPr id="49" name="テキスト ボックス 48">
            <a:extLst>
              <a:ext uri="{FF2B5EF4-FFF2-40B4-BE49-F238E27FC236}">
                <a16:creationId xmlns:a16="http://schemas.microsoft.com/office/drawing/2014/main" id="{2A450F5C-B83D-2678-3BB1-4ABBC50F657D}"/>
              </a:ext>
            </a:extLst>
          </p:cNvPr>
          <p:cNvSpPr txBox="1"/>
          <p:nvPr/>
        </p:nvSpPr>
        <p:spPr>
          <a:xfrm>
            <a:off x="719138" y="2509675"/>
            <a:ext cx="8001611" cy="1091196"/>
          </a:xfrm>
          <a:prstGeom prst="rect">
            <a:avLst/>
          </a:prstGeom>
          <a:noFill/>
        </p:spPr>
        <p:txBody>
          <a:bodyPr wrap="square" lIns="36000" tIns="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費用の安さ等を強調することで注目させよう、という表現のテクニックです。</a:t>
            </a:r>
          </a:p>
          <a:p>
            <a:pPr algn="just">
              <a:lnSpc>
                <a:spcPts val="3000"/>
              </a:lnSpc>
            </a:pPr>
            <a:r>
              <a:rPr lang="ja-JP" altLang="en-US" dirty="0">
                <a:latin typeface="BIZ UDPゴシック" panose="020B0400000000000000" pitchFamily="50" charset="-128"/>
                <a:ea typeface="BIZ UDPゴシック" panose="020B0400000000000000" pitchFamily="50" charset="-128"/>
              </a:rPr>
              <a:t>「施術し放題」にひかれて申し込んでも、お店で高額なコースに誘導される可能性があります。</a:t>
            </a:r>
            <a:endParaRPr lang="ja-JP" altLang="en-US" sz="18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354050B2-2C14-4EDD-71C5-A4A32ED21354}"/>
              </a:ext>
            </a:extLst>
          </p:cNvPr>
          <p:cNvSpPr txBox="1"/>
          <p:nvPr/>
        </p:nvSpPr>
        <p:spPr>
          <a:xfrm>
            <a:off x="719138" y="4771931"/>
            <a:ext cx="8001611" cy="706475"/>
          </a:xfrm>
          <a:prstGeom prst="rect">
            <a:avLst/>
          </a:prstGeom>
          <a:noFill/>
        </p:spPr>
        <p:txBody>
          <a:bodyPr wrap="square" lIns="36000" tIns="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「早く申し込まなきゃ」と、焦って申し込みをさせようとする意図があります。</a:t>
            </a:r>
          </a:p>
          <a:p>
            <a:pPr algn="just">
              <a:lnSpc>
                <a:spcPts val="3000"/>
              </a:lnSpc>
            </a:pPr>
            <a:r>
              <a:rPr lang="ja-JP" altLang="en-US" dirty="0">
                <a:latin typeface="BIZ UDPゴシック" panose="020B0400000000000000" pitchFamily="50" charset="-128"/>
                <a:ea typeface="BIZ UDPゴシック" panose="020B0400000000000000" pitchFamily="50" charset="-128"/>
              </a:rPr>
              <a:t>「キャンペーン」「期間限定」などの表現を見たら、慎重に確認・検討しましょう。</a:t>
            </a:r>
          </a:p>
        </p:txBody>
      </p:sp>
      <p:graphicFrame>
        <p:nvGraphicFramePr>
          <p:cNvPr id="2" name="表 1">
            <a:extLst>
              <a:ext uri="{FF2B5EF4-FFF2-40B4-BE49-F238E27FC236}">
                <a16:creationId xmlns:a16="http://schemas.microsoft.com/office/drawing/2014/main" id="{03049C1B-2A57-52A0-C48C-4F41C5D14FCA}"/>
              </a:ext>
            </a:extLst>
          </p:cNvPr>
          <p:cNvGraphicFramePr>
            <a:graphicFrameLocks noGrp="1"/>
          </p:cNvGraphicFramePr>
          <p:nvPr>
            <p:extLst>
              <p:ext uri="{D42A27DB-BD31-4B8C-83A1-F6EECF244321}">
                <p14:modId xmlns:p14="http://schemas.microsoft.com/office/powerpoint/2010/main" val="251972766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401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76D70-3527-C2F5-88C5-9B3465541050}"/>
            </a:ext>
          </a:extLst>
        </p:cNvPr>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7EF574B1-CB45-7327-8299-AA6F066929D7}"/>
              </a:ext>
            </a:extLst>
          </p:cNvPr>
          <p:cNvGrpSpPr/>
          <p:nvPr/>
        </p:nvGrpSpPr>
        <p:grpSpPr>
          <a:xfrm>
            <a:off x="503238" y="1814950"/>
            <a:ext cx="3600000" cy="540000"/>
            <a:chOff x="503238" y="1814950"/>
            <a:chExt cx="3600000" cy="540000"/>
          </a:xfrm>
        </p:grpSpPr>
        <p:sp>
          <p:nvSpPr>
            <p:cNvPr id="35" name="四角形: 角を丸くする 34">
              <a:extLst>
                <a:ext uri="{FF2B5EF4-FFF2-40B4-BE49-F238E27FC236}">
                  <a16:creationId xmlns:a16="http://schemas.microsoft.com/office/drawing/2014/main" id="{4FC34B9C-5549-4D77-06EF-DA64FD9D5568}"/>
                </a:ext>
              </a:extLst>
            </p:cNvPr>
            <p:cNvSpPr/>
            <p:nvPr/>
          </p:nvSpPr>
          <p:spPr>
            <a:xfrm>
              <a:off x="503238" y="1814950"/>
              <a:ext cx="3600000" cy="54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F262F8C-C8B8-F863-1DDB-D2C8C1EB5F21}"/>
                </a:ext>
              </a:extLst>
            </p:cNvPr>
            <p:cNvSpPr txBox="1"/>
            <p:nvPr/>
          </p:nvSpPr>
          <p:spPr>
            <a:xfrm>
              <a:off x="665913" y="1946451"/>
              <a:ext cx="2772000" cy="276999"/>
            </a:xfrm>
            <a:prstGeom prst="rect">
              <a:avLst/>
            </a:prstGeom>
            <a:noFill/>
            <a:ln>
              <a:noFill/>
            </a:ln>
          </p:spPr>
          <p:txBody>
            <a:bodyPr wrap="square" lIns="0" tIns="0" rIns="0" bIns="0" anchor="t" anchorCtr="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 </a:t>
              </a:r>
              <a:r>
                <a:rPr lang="ja-JP" altLang="en-US" b="1" dirty="0">
                  <a:solidFill>
                    <a:schemeClr val="bg1"/>
                  </a:solidFill>
                  <a:latin typeface="BIZ UDPゴシック" panose="020B0400000000000000" pitchFamily="50" charset="-128"/>
                  <a:ea typeface="BIZ UDPゴシック" panose="020B0400000000000000" pitchFamily="50" charset="-128"/>
                </a:rPr>
                <a:t>ビフォーアフターの写真</a:t>
              </a:r>
            </a:p>
          </p:txBody>
        </p:sp>
      </p:grpSp>
      <p:graphicFrame>
        <p:nvGraphicFramePr>
          <p:cNvPr id="11" name="表 10">
            <a:extLst>
              <a:ext uri="{FF2B5EF4-FFF2-40B4-BE49-F238E27FC236}">
                <a16:creationId xmlns:a16="http://schemas.microsoft.com/office/drawing/2014/main" id="{7BEDC10C-ABC4-91DC-40F7-4E288184C6F4}"/>
              </a:ext>
            </a:extLst>
          </p:cNvPr>
          <p:cNvGraphicFramePr>
            <a:graphicFrameLocks noGrp="1"/>
          </p:cNvGraphicFramePr>
          <p:nvPr>
            <p:extLst>
              <p:ext uri="{D42A27DB-BD31-4B8C-83A1-F6EECF244321}">
                <p14:modId xmlns:p14="http://schemas.microsoft.com/office/powerpoint/2010/main" val="83920276"/>
              </p:ext>
            </p:extLst>
          </p:nvPr>
        </p:nvGraphicFramePr>
        <p:xfrm>
          <a:off x="365125" y="649242"/>
          <a:ext cx="8455026" cy="936000"/>
        </p:xfrm>
        <a:graphic>
          <a:graphicData uri="http://schemas.openxmlformats.org/drawingml/2006/table">
            <a:tbl>
              <a:tblPr firstRow="1" bandRow="1"/>
              <a:tblGrid>
                <a:gridCol w="968375">
                  <a:extLst>
                    <a:ext uri="{9D8B030D-6E8A-4147-A177-3AD203B41FA5}">
                      <a16:colId xmlns:a16="http://schemas.microsoft.com/office/drawing/2014/main" val="20001"/>
                    </a:ext>
                  </a:extLst>
                </a:gridCol>
                <a:gridCol w="7486651">
                  <a:extLst>
                    <a:ext uri="{9D8B030D-6E8A-4147-A177-3AD203B41FA5}">
                      <a16:colId xmlns:a16="http://schemas.microsoft.com/office/drawing/2014/main" val="775584477"/>
                    </a:ext>
                  </a:extLst>
                </a:gridCol>
              </a:tblGrid>
              <a:tr h="936000">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bg1">
                              <a:lumMod val="65000"/>
                            </a:schemeClr>
                          </a:solidFill>
                          <a:latin typeface="BIZ UDPゴシック" panose="020B0400000000000000" pitchFamily="50" charset="-128"/>
                          <a:ea typeface="BIZ UDPゴシック" panose="020B0400000000000000" pitchFamily="50" charset="-128"/>
                        </a:rPr>
                        <a:t>答え</a:t>
                      </a:r>
                      <a:r>
                        <a:rPr kumimoji="1" lang="en-US" altLang="ja-JP" sz="2200" b="1" dirty="0">
                          <a:solidFill>
                            <a:schemeClr val="bg1">
                              <a:lumMod val="65000"/>
                            </a:schemeClr>
                          </a:solidFill>
                          <a:latin typeface="Meiryo UI" panose="020B0604030504040204" pitchFamily="50" charset="-128"/>
                          <a:ea typeface="Meiryo UI" panose="020B0604030504040204" pitchFamily="50" charset="-128"/>
                        </a:rPr>
                        <a:t>▕</a:t>
                      </a:r>
                      <a:endParaRPr kumimoji="1" lang="ja-JP" altLang="en-US" sz="2200" b="1" dirty="0">
                        <a:solidFill>
                          <a:schemeClr val="bg1">
                            <a:lumMod val="65000"/>
                          </a:schemeClr>
                        </a:solidFill>
                        <a:latin typeface="BIZ UDPゴシック" panose="020B0400000000000000" pitchFamily="50" charset="-128"/>
                        <a:ea typeface="BIZ UDPゴシック" panose="020B0400000000000000"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bg1">
                              <a:lumMod val="65000"/>
                            </a:schemeClr>
                          </a:solidFill>
                          <a:latin typeface="BIZ UDPゴシック" panose="020B0400000000000000" pitchFamily="50" charset="-128"/>
                          <a:ea typeface="BIZ UDPゴシック" panose="020B0400000000000000" pitchFamily="50" charset="-128"/>
                        </a:rPr>
                        <a:t>すべて注意が必要です</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0" name="グループ化 19">
            <a:extLst>
              <a:ext uri="{FF2B5EF4-FFF2-40B4-BE49-F238E27FC236}">
                <a16:creationId xmlns:a16="http://schemas.microsoft.com/office/drawing/2014/main" id="{021812BC-CD0C-6E68-1271-D1C9392F38AF}"/>
              </a:ext>
            </a:extLst>
          </p:cNvPr>
          <p:cNvGrpSpPr/>
          <p:nvPr/>
        </p:nvGrpSpPr>
        <p:grpSpPr>
          <a:xfrm>
            <a:off x="503238" y="4117672"/>
            <a:ext cx="3600000" cy="540000"/>
            <a:chOff x="503238" y="4117672"/>
            <a:chExt cx="3600000" cy="540000"/>
          </a:xfrm>
        </p:grpSpPr>
        <p:sp>
          <p:nvSpPr>
            <p:cNvPr id="41" name="四角形: 角を丸くする 40">
              <a:extLst>
                <a:ext uri="{FF2B5EF4-FFF2-40B4-BE49-F238E27FC236}">
                  <a16:creationId xmlns:a16="http://schemas.microsoft.com/office/drawing/2014/main" id="{AE3263DE-1BFB-9804-7537-4D8359C95183}"/>
                </a:ext>
              </a:extLst>
            </p:cNvPr>
            <p:cNvSpPr/>
            <p:nvPr/>
          </p:nvSpPr>
          <p:spPr>
            <a:xfrm>
              <a:off x="503238" y="4117672"/>
              <a:ext cx="3600000" cy="54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90575BAC-2F40-5FDA-4AAD-6F6245A2D1D3}"/>
                </a:ext>
              </a:extLst>
            </p:cNvPr>
            <p:cNvSpPr txBox="1"/>
            <p:nvPr/>
          </p:nvSpPr>
          <p:spPr>
            <a:xfrm>
              <a:off x="665913" y="4249173"/>
              <a:ext cx="3204000" cy="276999"/>
            </a:xfrm>
            <a:prstGeom prst="rect">
              <a:avLst/>
            </a:prstGeom>
            <a:noFill/>
            <a:ln>
              <a:noFill/>
            </a:ln>
          </p:spPr>
          <p:txBody>
            <a:bodyPr wrap="square" lIns="0" tIns="0" rIns="0" bIns="0" anchor="t" anchorCtr="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Ⓓ効果を実感したお客様の声</a:t>
              </a:r>
            </a:p>
          </p:txBody>
        </p:sp>
      </p:grpSp>
      <p:sp>
        <p:nvSpPr>
          <p:cNvPr id="49" name="テキスト ボックス 48">
            <a:extLst>
              <a:ext uri="{FF2B5EF4-FFF2-40B4-BE49-F238E27FC236}">
                <a16:creationId xmlns:a16="http://schemas.microsoft.com/office/drawing/2014/main" id="{90BE78C8-427A-FD9E-2DA3-FA25BE003151}"/>
              </a:ext>
            </a:extLst>
          </p:cNvPr>
          <p:cNvSpPr txBox="1"/>
          <p:nvPr/>
        </p:nvSpPr>
        <p:spPr>
          <a:xfrm>
            <a:off x="719138" y="2509675"/>
            <a:ext cx="8001611" cy="1091196"/>
          </a:xfrm>
          <a:prstGeom prst="rect">
            <a:avLst/>
          </a:prstGeom>
          <a:noFill/>
        </p:spPr>
        <p:txBody>
          <a:bodyPr wrap="square" lIns="36000" tIns="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「必ず効果がある」「こんなに変わるのか」と、期待させる狙いがあります。</a:t>
            </a:r>
          </a:p>
          <a:p>
            <a:pPr algn="just">
              <a:lnSpc>
                <a:spcPts val="3000"/>
              </a:lnSpc>
            </a:pPr>
            <a:r>
              <a:rPr lang="ja-JP" altLang="en-US" dirty="0">
                <a:latin typeface="BIZ UDPゴシック" panose="020B0400000000000000" pitchFamily="50" charset="-128"/>
                <a:ea typeface="BIZ UDPゴシック" panose="020B0400000000000000" pitchFamily="50" charset="-128"/>
              </a:rPr>
              <a:t>撮影条件などを変えたり加工したりするビフォーアフターの写真は、禁止されて</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います。</a:t>
            </a:r>
          </a:p>
        </p:txBody>
      </p:sp>
      <p:sp>
        <p:nvSpPr>
          <p:cNvPr id="12" name="テキスト ボックス 11">
            <a:extLst>
              <a:ext uri="{FF2B5EF4-FFF2-40B4-BE49-F238E27FC236}">
                <a16:creationId xmlns:a16="http://schemas.microsoft.com/office/drawing/2014/main" id="{E885D76A-1A46-CD20-4384-8F9457940FEE}"/>
              </a:ext>
            </a:extLst>
          </p:cNvPr>
          <p:cNvSpPr txBox="1"/>
          <p:nvPr/>
        </p:nvSpPr>
        <p:spPr>
          <a:xfrm>
            <a:off x="719138" y="4771931"/>
            <a:ext cx="8001611" cy="1091196"/>
          </a:xfrm>
          <a:prstGeom prst="rect">
            <a:avLst/>
          </a:prstGeom>
          <a:noFill/>
        </p:spPr>
        <p:txBody>
          <a:bodyPr wrap="square" lIns="36000" tIns="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「みんな成功している」「みんなやっているから」と安心感を与えようとしています。</a:t>
            </a:r>
          </a:p>
          <a:p>
            <a:pPr algn="just">
              <a:lnSpc>
                <a:spcPts val="3000"/>
              </a:lnSpc>
            </a:pPr>
            <a:r>
              <a:rPr lang="ja-JP" altLang="en-US" dirty="0">
                <a:latin typeface="BIZ UDPゴシック" panose="020B0400000000000000" pitchFamily="50" charset="-128"/>
                <a:ea typeface="BIZ UDPゴシック" panose="020B0400000000000000" pitchFamily="50" charset="-128"/>
              </a:rPr>
              <a:t>成功体験談を安易に信用しないこと。</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また、成功体験談だけを強調した広告は、禁止されています。</a:t>
            </a:r>
          </a:p>
        </p:txBody>
      </p:sp>
      <p:graphicFrame>
        <p:nvGraphicFramePr>
          <p:cNvPr id="2" name="表 1">
            <a:extLst>
              <a:ext uri="{FF2B5EF4-FFF2-40B4-BE49-F238E27FC236}">
                <a16:creationId xmlns:a16="http://schemas.microsoft.com/office/drawing/2014/main" id="{C1FDB82D-4E00-9281-8C22-FE2F018D693B}"/>
              </a:ext>
            </a:extLst>
          </p:cNvPr>
          <p:cNvGraphicFramePr>
            <a:graphicFrameLocks noGrp="1"/>
          </p:cNvGraphicFramePr>
          <p:nvPr>
            <p:extLst>
              <p:ext uri="{D42A27DB-BD31-4B8C-83A1-F6EECF244321}">
                <p14:modId xmlns:p14="http://schemas.microsoft.com/office/powerpoint/2010/main" val="809160378"/>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822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FAE3-C8CD-EBE6-6554-1FB167250D31}"/>
            </a:ext>
          </a:extLst>
        </p:cNvPr>
        <p:cNvGrpSpPr/>
        <p:nvPr/>
      </p:nvGrpSpPr>
      <p:grpSpPr>
        <a:xfrm>
          <a:off x="0" y="0"/>
          <a:ext cx="0" cy="0"/>
          <a:chOff x="0" y="0"/>
          <a:chExt cx="0" cy="0"/>
        </a:xfrm>
      </p:grpSpPr>
      <p:pic>
        <p:nvPicPr>
          <p:cNvPr id="13" name="図 12" descr="テキスト が含まれている画像&#10;&#10;自動的に生成された説明">
            <a:extLst>
              <a:ext uri="{FF2B5EF4-FFF2-40B4-BE49-F238E27FC236}">
                <a16:creationId xmlns:a16="http://schemas.microsoft.com/office/drawing/2014/main" id="{1EE70C8B-B91E-8E23-9BA5-7DE1C23F2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060" y="1956835"/>
            <a:ext cx="4373880" cy="4175760"/>
          </a:xfrm>
          <a:prstGeom prst="rect">
            <a:avLst/>
          </a:prstGeom>
        </p:spPr>
      </p:pic>
      <p:graphicFrame>
        <p:nvGraphicFramePr>
          <p:cNvPr id="11" name="表 10">
            <a:extLst>
              <a:ext uri="{FF2B5EF4-FFF2-40B4-BE49-F238E27FC236}">
                <a16:creationId xmlns:a16="http://schemas.microsoft.com/office/drawing/2014/main" id="{48CF3DAA-01E3-DFFB-B2F8-D3AEC7405F3A}"/>
              </a:ext>
            </a:extLst>
          </p:cNvPr>
          <p:cNvGraphicFramePr>
            <a:graphicFrameLocks noGrp="1"/>
          </p:cNvGraphicFramePr>
          <p:nvPr>
            <p:extLst>
              <p:ext uri="{D42A27DB-BD31-4B8C-83A1-F6EECF244321}">
                <p14:modId xmlns:p14="http://schemas.microsoft.com/office/powerpoint/2010/main" val="2503469388"/>
              </p:ext>
            </p:extLst>
          </p:nvPr>
        </p:nvGraphicFramePr>
        <p:xfrm>
          <a:off x="365125" y="649242"/>
          <a:ext cx="8455025" cy="936000"/>
        </p:xfrm>
        <a:graphic>
          <a:graphicData uri="http://schemas.openxmlformats.org/drawingml/2006/table">
            <a:tbl>
              <a:tblPr firstRow="1" bandRow="1"/>
              <a:tblGrid>
                <a:gridCol w="8455025">
                  <a:extLst>
                    <a:ext uri="{9D8B030D-6E8A-4147-A177-3AD203B41FA5}">
                      <a16:colId xmlns:a16="http://schemas.microsoft.com/office/drawing/2014/main" val="20001"/>
                    </a:ext>
                  </a:extLst>
                </a:gridCol>
              </a:tblGrid>
              <a:tr h="936000">
                <a:tc>
                  <a:txBody>
                    <a:bodyPr/>
                    <a:lstStyle/>
                    <a:p>
                      <a:pPr algn="ctr">
                        <a:lnSpc>
                          <a:spcPts val="3300"/>
                        </a:lnSpc>
                      </a:pPr>
                      <a:r>
                        <a:rPr kumimoji="1" lang="ja-JP" altLang="en-US" sz="2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悪質カウンセラーの立場になって、来店者を勧誘してみよう。</a:t>
                      </a:r>
                    </a:p>
                  </a:txBody>
                  <a:tcPr marL="72000" marR="72000" marT="144000" marB="144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表 1">
            <a:extLst>
              <a:ext uri="{FF2B5EF4-FFF2-40B4-BE49-F238E27FC236}">
                <a16:creationId xmlns:a16="http://schemas.microsoft.com/office/drawing/2014/main" id="{0C46D402-7CF5-BA35-5F09-C803E7489B65}"/>
              </a:ext>
            </a:extLst>
          </p:cNvPr>
          <p:cNvGraphicFramePr>
            <a:graphicFrameLocks noGrp="1"/>
          </p:cNvGraphicFramePr>
          <p:nvPr>
            <p:extLst>
              <p:ext uri="{D42A27DB-BD31-4B8C-83A1-F6EECF244321}">
                <p14:modId xmlns:p14="http://schemas.microsoft.com/office/powerpoint/2010/main" val="331066287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問２▕　悪質カウンセラーの立場になって・・・。来店者から「今、手持ちのお金がない」と言われたら？</a:t>
                      </a: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0263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D491-6055-F558-0474-4E50A51E2A58}"/>
            </a:ext>
          </a:extLst>
        </p:cNvPr>
        <p:cNvGrpSpPr/>
        <p:nvPr/>
      </p:nvGrpSpPr>
      <p:grpSpPr>
        <a:xfrm>
          <a:off x="0" y="0"/>
          <a:ext cx="0" cy="0"/>
          <a:chOff x="0" y="0"/>
          <a:chExt cx="0" cy="0"/>
        </a:xfrm>
      </p:grpSpPr>
      <p:grpSp>
        <p:nvGrpSpPr>
          <p:cNvPr id="73" name="グループ化 72">
            <a:extLst>
              <a:ext uri="{FF2B5EF4-FFF2-40B4-BE49-F238E27FC236}">
                <a16:creationId xmlns:a16="http://schemas.microsoft.com/office/drawing/2014/main" id="{02669F24-6639-A291-7D34-541736F8F9EC}"/>
              </a:ext>
            </a:extLst>
          </p:cNvPr>
          <p:cNvGrpSpPr/>
          <p:nvPr/>
        </p:nvGrpSpPr>
        <p:grpSpPr>
          <a:xfrm>
            <a:off x="1512000" y="3562530"/>
            <a:ext cx="6120000" cy="800100"/>
            <a:chOff x="1332000" y="3562530"/>
            <a:chExt cx="6120000" cy="800100"/>
          </a:xfrm>
        </p:grpSpPr>
        <p:sp>
          <p:nvSpPr>
            <p:cNvPr id="9" name="四角形: 角を丸くする 8">
              <a:extLst>
                <a:ext uri="{FF2B5EF4-FFF2-40B4-BE49-F238E27FC236}">
                  <a16:creationId xmlns:a16="http://schemas.microsoft.com/office/drawing/2014/main" id="{6B7A149A-6F9E-AFA7-C314-945EC8142767}"/>
                </a:ext>
              </a:extLst>
            </p:cNvPr>
            <p:cNvSpPr/>
            <p:nvPr/>
          </p:nvSpPr>
          <p:spPr>
            <a:xfrm>
              <a:off x="1332000" y="3562530"/>
              <a:ext cx="6120000" cy="8001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77C1667-4921-4968-E651-541C4FEE14B0}"/>
                </a:ext>
              </a:extLst>
            </p:cNvPr>
            <p:cNvGrpSpPr/>
            <p:nvPr/>
          </p:nvGrpSpPr>
          <p:grpSpPr>
            <a:xfrm>
              <a:off x="1708992" y="3747137"/>
              <a:ext cx="5366017" cy="430887"/>
              <a:chOff x="2232470" y="3747137"/>
              <a:chExt cx="5366017" cy="430887"/>
            </a:xfrm>
          </p:grpSpPr>
          <p:sp>
            <p:nvSpPr>
              <p:cNvPr id="16" name="テキスト ボックス 15">
                <a:extLst>
                  <a:ext uri="{FF2B5EF4-FFF2-40B4-BE49-F238E27FC236}">
                    <a16:creationId xmlns:a16="http://schemas.microsoft.com/office/drawing/2014/main" id="{F3FAB694-D53E-82FE-0A60-8478BC7E370C}"/>
                  </a:ext>
                </a:extLst>
              </p:cNvPr>
              <p:cNvSpPr txBox="1"/>
              <p:nvPr/>
            </p:nvSpPr>
            <p:spPr>
              <a:xfrm>
                <a:off x="2232470" y="3747137"/>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E5938AB-1776-D6D8-684B-F91950E27159}"/>
                  </a:ext>
                </a:extLst>
              </p:cNvPr>
              <p:cNvSpPr txBox="1"/>
              <p:nvPr/>
            </p:nvSpPr>
            <p:spPr>
              <a:xfrm>
                <a:off x="2738487" y="3793303"/>
                <a:ext cx="4860000"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今日契約すれば半額になりますよ</a:t>
                </a:r>
              </a:p>
            </p:txBody>
          </p:sp>
        </p:grpSp>
      </p:grpSp>
      <p:grpSp>
        <p:nvGrpSpPr>
          <p:cNvPr id="72" name="グループ化 71">
            <a:extLst>
              <a:ext uri="{FF2B5EF4-FFF2-40B4-BE49-F238E27FC236}">
                <a16:creationId xmlns:a16="http://schemas.microsoft.com/office/drawing/2014/main" id="{964BD659-44CE-5D56-BDB8-2B6E2FFB4475}"/>
              </a:ext>
            </a:extLst>
          </p:cNvPr>
          <p:cNvGrpSpPr/>
          <p:nvPr/>
        </p:nvGrpSpPr>
        <p:grpSpPr>
          <a:xfrm>
            <a:off x="1512000" y="2367734"/>
            <a:ext cx="6120000" cy="800100"/>
            <a:chOff x="1332000" y="2367734"/>
            <a:chExt cx="6120000" cy="800100"/>
          </a:xfrm>
        </p:grpSpPr>
        <p:sp>
          <p:nvSpPr>
            <p:cNvPr id="35" name="四角形: 角を丸くする 34">
              <a:extLst>
                <a:ext uri="{FF2B5EF4-FFF2-40B4-BE49-F238E27FC236}">
                  <a16:creationId xmlns:a16="http://schemas.microsoft.com/office/drawing/2014/main" id="{10B5D644-7F81-BE0B-EC47-B1EFF2F3A50B}"/>
                </a:ext>
              </a:extLst>
            </p:cNvPr>
            <p:cNvSpPr/>
            <p:nvPr/>
          </p:nvSpPr>
          <p:spPr>
            <a:xfrm>
              <a:off x="1332000" y="2367734"/>
              <a:ext cx="6120000" cy="8001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582F4EA7-05A8-9FC9-5121-521D25FD843C}"/>
                </a:ext>
              </a:extLst>
            </p:cNvPr>
            <p:cNvGrpSpPr/>
            <p:nvPr/>
          </p:nvGrpSpPr>
          <p:grpSpPr>
            <a:xfrm>
              <a:off x="1708992" y="2552341"/>
              <a:ext cx="5366017" cy="430887"/>
              <a:chOff x="2232470" y="2399941"/>
              <a:chExt cx="5366017" cy="430887"/>
            </a:xfrm>
          </p:grpSpPr>
          <p:sp>
            <p:nvSpPr>
              <p:cNvPr id="37" name="テキスト ボックス 36">
                <a:extLst>
                  <a:ext uri="{FF2B5EF4-FFF2-40B4-BE49-F238E27FC236}">
                    <a16:creationId xmlns:a16="http://schemas.microsoft.com/office/drawing/2014/main" id="{76F58A53-A50B-43DD-659E-F8C3F2DD73EF}"/>
                  </a:ext>
                </a:extLst>
              </p:cNvPr>
              <p:cNvSpPr txBox="1"/>
              <p:nvPr/>
            </p:nvSpPr>
            <p:spPr>
              <a:xfrm>
                <a:off x="2232470" y="2399941"/>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43648158-7B44-46FA-FE37-5536316646C9}"/>
                  </a:ext>
                </a:extLst>
              </p:cNvPr>
              <p:cNvSpPr txBox="1"/>
              <p:nvPr/>
            </p:nvSpPr>
            <p:spPr>
              <a:xfrm>
                <a:off x="2738487" y="2446107"/>
                <a:ext cx="4860000"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そうですか、また来てくださいね</a:t>
                </a:r>
              </a:p>
            </p:txBody>
          </p:sp>
        </p:grpSp>
      </p:grpSp>
      <p:graphicFrame>
        <p:nvGraphicFramePr>
          <p:cNvPr id="43" name="表 42">
            <a:extLst>
              <a:ext uri="{FF2B5EF4-FFF2-40B4-BE49-F238E27FC236}">
                <a16:creationId xmlns:a16="http://schemas.microsoft.com/office/drawing/2014/main" id="{76E47D7B-4C31-9FBB-2735-3A9ADCBF9FE1}"/>
              </a:ext>
            </a:extLst>
          </p:cNvPr>
          <p:cNvGraphicFramePr>
            <a:graphicFrameLocks noGrp="1"/>
          </p:cNvGraphicFramePr>
          <p:nvPr>
            <p:extLst>
              <p:ext uri="{D42A27DB-BD31-4B8C-83A1-F6EECF244321}">
                <p14:modId xmlns:p14="http://schemas.microsoft.com/office/powerpoint/2010/main" val="3671885918"/>
              </p:ext>
            </p:extLst>
          </p:nvPr>
        </p:nvGraphicFramePr>
        <p:xfrm>
          <a:off x="365125" y="649242"/>
          <a:ext cx="8455026" cy="936000"/>
        </p:xfrm>
        <a:graphic>
          <a:graphicData uri="http://schemas.openxmlformats.org/drawingml/2006/table">
            <a:tbl>
              <a:tblPr firstRow="1" bandRow="1"/>
              <a:tblGrid>
                <a:gridCol w="968375">
                  <a:extLst>
                    <a:ext uri="{9D8B030D-6E8A-4147-A177-3AD203B41FA5}">
                      <a16:colId xmlns:a16="http://schemas.microsoft.com/office/drawing/2014/main" val="20001"/>
                    </a:ext>
                  </a:extLst>
                </a:gridCol>
                <a:gridCol w="7486651">
                  <a:extLst>
                    <a:ext uri="{9D8B030D-6E8A-4147-A177-3AD203B41FA5}">
                      <a16:colId xmlns:a16="http://schemas.microsoft.com/office/drawing/2014/main" val="775584477"/>
                    </a:ext>
                  </a:extLst>
                </a:gridCol>
              </a:tblGrid>
              <a:tr h="936000">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問２</a:t>
                      </a:r>
                      <a:r>
                        <a:rPr kumimoji="1" lang="en-US" altLang="ja-JP" sz="2200" b="1" dirty="0">
                          <a:solidFill>
                            <a:schemeClr val="tx1"/>
                          </a:solidFill>
                          <a:latin typeface="Meiryo UI" panose="020B0604030504040204" pitchFamily="50" charset="-128"/>
                          <a:ea typeface="Meiryo UI" panose="020B0604030504040204" pitchFamily="50" charset="-128"/>
                        </a:rPr>
                        <a:t>▕</a:t>
                      </a: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来店者から「今、手持ちのお金がない」と言われた。</a:t>
                      </a:r>
                      <a:endParaRPr kumimoji="1" lang="en-US" altLang="ja-JP" sz="2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なんと説得する？</a:t>
                      </a:r>
                    </a:p>
                  </a:txBody>
                  <a:tcPr marL="0" marR="7200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4" name="グループ化 73">
            <a:extLst>
              <a:ext uri="{FF2B5EF4-FFF2-40B4-BE49-F238E27FC236}">
                <a16:creationId xmlns:a16="http://schemas.microsoft.com/office/drawing/2014/main" id="{5EE0FEE3-B609-9DC7-2C1F-355646AE06E4}"/>
              </a:ext>
            </a:extLst>
          </p:cNvPr>
          <p:cNvGrpSpPr/>
          <p:nvPr/>
        </p:nvGrpSpPr>
        <p:grpSpPr>
          <a:xfrm>
            <a:off x="1512000" y="4909726"/>
            <a:ext cx="6120000" cy="800100"/>
            <a:chOff x="1332000" y="4909726"/>
            <a:chExt cx="6120000" cy="800100"/>
          </a:xfrm>
        </p:grpSpPr>
        <p:grpSp>
          <p:nvGrpSpPr>
            <p:cNvPr id="18" name="グループ化 17">
              <a:extLst>
                <a:ext uri="{FF2B5EF4-FFF2-40B4-BE49-F238E27FC236}">
                  <a16:creationId xmlns:a16="http://schemas.microsoft.com/office/drawing/2014/main" id="{46E67649-BED4-A902-FCF3-0B2508397135}"/>
                </a:ext>
              </a:extLst>
            </p:cNvPr>
            <p:cNvGrpSpPr/>
            <p:nvPr/>
          </p:nvGrpSpPr>
          <p:grpSpPr>
            <a:xfrm>
              <a:off x="2232470" y="5094333"/>
              <a:ext cx="4679061" cy="430887"/>
              <a:chOff x="7380288" y="3106063"/>
              <a:chExt cx="4679061" cy="430887"/>
            </a:xfrm>
          </p:grpSpPr>
          <p:sp>
            <p:nvSpPr>
              <p:cNvPr id="19" name="テキスト ボックス 18">
                <a:extLst>
                  <a:ext uri="{FF2B5EF4-FFF2-40B4-BE49-F238E27FC236}">
                    <a16:creationId xmlns:a16="http://schemas.microsoft.com/office/drawing/2014/main" id="{7446097F-2DCF-5125-B6B6-3D784488EE9D}"/>
                  </a:ext>
                </a:extLst>
              </p:cNvPr>
              <p:cNvSpPr txBox="1"/>
              <p:nvPr/>
            </p:nvSpPr>
            <p:spPr>
              <a:xfrm>
                <a:off x="7380288" y="3106063"/>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3C262F7-CF6B-31CB-D1BE-B24B74102A4F}"/>
                  </a:ext>
                </a:extLst>
              </p:cNvPr>
              <p:cNvSpPr txBox="1"/>
              <p:nvPr/>
            </p:nvSpPr>
            <p:spPr>
              <a:xfrm>
                <a:off x="7886305" y="3152229"/>
                <a:ext cx="4173044"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利用規約を確認する</a:t>
                </a:r>
              </a:p>
            </p:txBody>
          </p:sp>
        </p:grpSp>
        <p:sp>
          <p:nvSpPr>
            <p:cNvPr id="68" name="四角形: 角を丸くする 67">
              <a:extLst>
                <a:ext uri="{FF2B5EF4-FFF2-40B4-BE49-F238E27FC236}">
                  <a16:creationId xmlns:a16="http://schemas.microsoft.com/office/drawing/2014/main" id="{FADB9919-3023-4DBA-13B9-EE73EBF7D41C}"/>
                </a:ext>
              </a:extLst>
            </p:cNvPr>
            <p:cNvSpPr/>
            <p:nvPr/>
          </p:nvSpPr>
          <p:spPr>
            <a:xfrm>
              <a:off x="1332000" y="4909726"/>
              <a:ext cx="6120000" cy="8001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5FABF9EE-C1FF-6D3B-5F52-E770E0C48755}"/>
                </a:ext>
              </a:extLst>
            </p:cNvPr>
            <p:cNvGrpSpPr/>
            <p:nvPr/>
          </p:nvGrpSpPr>
          <p:grpSpPr>
            <a:xfrm>
              <a:off x="1708992" y="5094333"/>
              <a:ext cx="5366017" cy="430887"/>
              <a:chOff x="2232470" y="3747137"/>
              <a:chExt cx="5366017" cy="430887"/>
            </a:xfrm>
          </p:grpSpPr>
          <p:sp>
            <p:nvSpPr>
              <p:cNvPr id="70" name="テキスト ボックス 69">
                <a:extLst>
                  <a:ext uri="{FF2B5EF4-FFF2-40B4-BE49-F238E27FC236}">
                    <a16:creationId xmlns:a16="http://schemas.microsoft.com/office/drawing/2014/main" id="{F1FE18CD-BB21-5C7B-928E-636F70DF0120}"/>
                  </a:ext>
                </a:extLst>
              </p:cNvPr>
              <p:cNvSpPr txBox="1"/>
              <p:nvPr/>
            </p:nvSpPr>
            <p:spPr>
              <a:xfrm>
                <a:off x="2232470" y="3747137"/>
                <a:ext cx="506017" cy="430887"/>
              </a:xfrm>
              <a:prstGeom prst="rect">
                <a:avLst/>
              </a:prstGeom>
              <a:noFill/>
              <a:ln>
                <a:noFill/>
              </a:ln>
            </p:spPr>
            <p:txBody>
              <a:bodyPr wrap="square" lIns="0" tIns="0" rIns="0" bIns="0" anchor="t" anchorCtr="0">
                <a:spAutoFit/>
              </a:body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9071E00C-8E83-B083-BD4B-1AEB76F20129}"/>
                  </a:ext>
                </a:extLst>
              </p:cNvPr>
              <p:cNvSpPr txBox="1"/>
              <p:nvPr/>
            </p:nvSpPr>
            <p:spPr>
              <a:xfrm>
                <a:off x="2738487" y="3793303"/>
                <a:ext cx="4860000" cy="338554"/>
              </a:xfrm>
              <a:prstGeom prst="rect">
                <a:avLst/>
              </a:prstGeom>
              <a:noFill/>
              <a:ln>
                <a:noFill/>
              </a:ln>
            </p:spPr>
            <p:txBody>
              <a:bodyPr wrap="square" lIns="0" tIns="0" rIns="0" bIns="0" anchor="t" anchorCtr="0">
                <a:spAutoFit/>
              </a:bodyPr>
              <a:lstStyle/>
              <a:p>
                <a:pPr marL="180000"/>
                <a:r>
                  <a:rPr lang="ja-JP" altLang="en-US" sz="2200" b="1" dirty="0">
                    <a:solidFill>
                      <a:schemeClr val="bg1"/>
                    </a:solidFill>
                    <a:latin typeface="BIZ UDPゴシック" panose="020B0400000000000000" pitchFamily="50" charset="-128"/>
                    <a:ea typeface="BIZ UDPゴシック" panose="020B0400000000000000" pitchFamily="50" charset="-128"/>
                  </a:rPr>
                  <a:t>大丈夫、まずはサインして</a:t>
                </a:r>
              </a:p>
            </p:txBody>
          </p:sp>
        </p:grpSp>
      </p:grpSp>
      <p:graphicFrame>
        <p:nvGraphicFramePr>
          <p:cNvPr id="2" name="表 1">
            <a:extLst>
              <a:ext uri="{FF2B5EF4-FFF2-40B4-BE49-F238E27FC236}">
                <a16:creationId xmlns:a16="http://schemas.microsoft.com/office/drawing/2014/main" id="{B9C3CD91-1A35-B0D3-3D98-B71BE190F6A7}"/>
              </a:ext>
            </a:extLst>
          </p:cNvPr>
          <p:cNvGraphicFramePr>
            <a:graphicFrameLocks noGrp="1"/>
          </p:cNvGraphicFramePr>
          <p:nvPr>
            <p:extLst>
              <p:ext uri="{D42A27DB-BD31-4B8C-83A1-F6EECF244321}">
                <p14:modId xmlns:p14="http://schemas.microsoft.com/office/powerpoint/2010/main" val="1623338129"/>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939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6AF6C-A480-14D9-52C0-13F138C96A7A}"/>
            </a:ext>
          </a:extLst>
        </p:cNvPr>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78ADA2B7-8816-6851-C247-B861BE744028}"/>
              </a:ext>
            </a:extLst>
          </p:cNvPr>
          <p:cNvSpPr txBox="1"/>
          <p:nvPr/>
        </p:nvSpPr>
        <p:spPr>
          <a:xfrm>
            <a:off x="323849" y="1599235"/>
            <a:ext cx="8455027" cy="3581278"/>
          </a:xfrm>
          <a:prstGeom prst="rect">
            <a:avLst/>
          </a:prstGeom>
          <a:noFill/>
        </p:spPr>
        <p:txBody>
          <a:bodyPr wrap="square" lIns="36000" tIns="180000" rIns="0" bIns="0" anchor="t" anchorCtr="0">
            <a:spAutoFit/>
          </a:bodyPr>
          <a:lstStyle/>
          <a:p>
            <a:pPr algn="just">
              <a:lnSpc>
                <a:spcPts val="3000"/>
              </a:lnSpc>
            </a:pPr>
            <a:r>
              <a:rPr lang="ja-JP" altLang="en-US" spc="30" dirty="0">
                <a:latin typeface="BIZ UDPゴシック" panose="020B0400000000000000" pitchFamily="50" charset="-128"/>
                <a:ea typeface="BIZ UDPゴシック" panose="020B0400000000000000" pitchFamily="50" charset="-128"/>
              </a:rPr>
              <a:t>「半額になる」と言われると割安・お得と感じて、契約してしまう人がいるかもしれません。</a:t>
            </a:r>
          </a:p>
          <a:p>
            <a:pPr algn="just">
              <a:lnSpc>
                <a:spcPts val="3000"/>
              </a:lnSpc>
            </a:pPr>
            <a:r>
              <a:rPr lang="ja-JP" altLang="en-US" spc="30" dirty="0">
                <a:latin typeface="BIZ UDPゴシック" panose="020B0400000000000000" pitchFamily="50" charset="-128"/>
                <a:ea typeface="BIZ UDPゴシック" panose="020B0400000000000000" pitchFamily="50" charset="-128"/>
              </a:rPr>
              <a:t>また、「手持ちがない」という来店者に対して、医療ローンを紹介して月々の支払額の少なさをうたったり、クレジットカード払いに誘導したりするテクニック</a:t>
            </a:r>
            <a:r>
              <a:rPr lang="ja-JP" altLang="en-US" dirty="0">
                <a:latin typeface="BIZ UDPゴシック" panose="020B0400000000000000" pitchFamily="50" charset="-128"/>
                <a:ea typeface="BIZ UDPゴシック" panose="020B0400000000000000" pitchFamily="50" charset="-128"/>
              </a:rPr>
              <a:t>があります。</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この場面以外にもあらゆる手法を使って、どうにか契約させようとする可能性があります。</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b="1" dirty="0">
                <a:solidFill>
                  <a:srgbClr val="FF6600"/>
                </a:solidFill>
                <a:latin typeface="BIZ UDPゴシック" panose="020B0400000000000000" pitchFamily="50" charset="-128"/>
                <a:ea typeface="BIZ UDPゴシック" panose="020B0400000000000000" pitchFamily="50" charset="-128"/>
              </a:rPr>
              <a:t>少しでも不安を感じたら、流されずに立ち止まり、その場では決めない（契約しない）ようにしましょう。</a:t>
            </a:r>
          </a:p>
        </p:txBody>
      </p:sp>
      <p:graphicFrame>
        <p:nvGraphicFramePr>
          <p:cNvPr id="3" name="表 2">
            <a:extLst>
              <a:ext uri="{FF2B5EF4-FFF2-40B4-BE49-F238E27FC236}">
                <a16:creationId xmlns:a16="http://schemas.microsoft.com/office/drawing/2014/main" id="{A7E65FAD-019F-5D04-E080-338885F77A38}"/>
              </a:ext>
            </a:extLst>
          </p:cNvPr>
          <p:cNvGraphicFramePr>
            <a:graphicFrameLocks noGrp="1"/>
          </p:cNvGraphicFramePr>
          <p:nvPr>
            <p:extLst>
              <p:ext uri="{D42A27DB-BD31-4B8C-83A1-F6EECF244321}">
                <p14:modId xmlns:p14="http://schemas.microsoft.com/office/powerpoint/2010/main" val="3101175245"/>
              </p:ext>
            </p:extLst>
          </p:nvPr>
        </p:nvGraphicFramePr>
        <p:xfrm>
          <a:off x="365125" y="649242"/>
          <a:ext cx="8455026" cy="936000"/>
        </p:xfrm>
        <a:graphic>
          <a:graphicData uri="http://schemas.openxmlformats.org/drawingml/2006/table">
            <a:tbl>
              <a:tblPr firstRow="1" bandRow="1"/>
              <a:tblGrid>
                <a:gridCol w="968375">
                  <a:extLst>
                    <a:ext uri="{9D8B030D-6E8A-4147-A177-3AD203B41FA5}">
                      <a16:colId xmlns:a16="http://schemas.microsoft.com/office/drawing/2014/main" val="20001"/>
                    </a:ext>
                  </a:extLst>
                </a:gridCol>
                <a:gridCol w="7486651">
                  <a:extLst>
                    <a:ext uri="{9D8B030D-6E8A-4147-A177-3AD203B41FA5}">
                      <a16:colId xmlns:a16="http://schemas.microsoft.com/office/drawing/2014/main" val="775584477"/>
                    </a:ext>
                  </a:extLst>
                </a:gridCol>
              </a:tblGrid>
              <a:tr h="936000">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1" lang="ja-JP" altLang="en-US" sz="2200" b="1" dirty="0">
                          <a:solidFill>
                            <a:schemeClr val="tx1"/>
                          </a:solidFill>
                          <a:latin typeface="BIZ UDPゴシック" panose="020B0400000000000000" pitchFamily="50" charset="-128"/>
                          <a:ea typeface="BIZ UDPゴシック" panose="020B0400000000000000" pitchFamily="50" charset="-128"/>
                        </a:rPr>
                        <a:t>答え</a:t>
                      </a:r>
                      <a:r>
                        <a:rPr kumimoji="1" lang="en-US" altLang="ja-JP" sz="2200" b="1" dirty="0">
                          <a:solidFill>
                            <a:schemeClr val="tx1"/>
                          </a:solidFill>
                          <a:latin typeface="Meiryo UI" panose="020B0604030504040204" pitchFamily="50" charset="-128"/>
                          <a:ea typeface="Meiryo UI" panose="020B0604030504040204" pitchFamily="50" charset="-128"/>
                        </a:rPr>
                        <a:t>▕</a:t>
                      </a: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a:txBody>
                  <a:tcPr marL="540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E695F3"/>
                      </a:solidFill>
                      <a:prstDash val="solid"/>
                      <a:round/>
                      <a:headEnd type="none" w="med" len="med"/>
                      <a:tailEnd type="none" w="med" len="med"/>
                    </a:lnT>
                    <a:lnB w="28575" cap="flat" cmpd="sng" algn="ctr">
                      <a:solidFill>
                        <a:srgbClr val="E695F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テキスト ボックス 15">
            <a:extLst>
              <a:ext uri="{FF2B5EF4-FFF2-40B4-BE49-F238E27FC236}">
                <a16:creationId xmlns:a16="http://schemas.microsoft.com/office/drawing/2014/main" id="{D3356CF1-2B96-4E6A-D430-B34ECE1BBB00}"/>
              </a:ext>
            </a:extLst>
          </p:cNvPr>
          <p:cNvSpPr txBox="1"/>
          <p:nvPr/>
        </p:nvSpPr>
        <p:spPr>
          <a:xfrm>
            <a:off x="1094841" y="5994024"/>
            <a:ext cx="6954319" cy="316360"/>
          </a:xfrm>
          <a:prstGeom prst="rect">
            <a:avLst/>
          </a:prstGeom>
          <a:noFill/>
        </p:spPr>
        <p:txBody>
          <a:bodyPr wrap="square" lIns="36000" tIns="36000" rIns="36000" bIns="36000">
            <a:spAutoFit/>
          </a:bodyPr>
          <a:lstStyle/>
          <a:p>
            <a:pPr algn="just">
              <a:lnSpc>
                <a:spcPts val="1900"/>
              </a:lnSpc>
            </a:pPr>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このような業者の勧誘を、消費者庁として推奨しているわけではありません。</a:t>
            </a:r>
          </a:p>
        </p:txBody>
      </p:sp>
      <p:grpSp>
        <p:nvGrpSpPr>
          <p:cNvPr id="39" name="グループ化 38">
            <a:extLst>
              <a:ext uri="{FF2B5EF4-FFF2-40B4-BE49-F238E27FC236}">
                <a16:creationId xmlns:a16="http://schemas.microsoft.com/office/drawing/2014/main" id="{26344EDF-5E77-372E-8001-3AB398CD4796}"/>
              </a:ext>
            </a:extLst>
          </p:cNvPr>
          <p:cNvGrpSpPr/>
          <p:nvPr/>
        </p:nvGrpSpPr>
        <p:grpSpPr>
          <a:xfrm>
            <a:off x="2322000" y="839860"/>
            <a:ext cx="4500000" cy="540000"/>
            <a:chOff x="1540759" y="839860"/>
            <a:chExt cx="4500000" cy="540000"/>
          </a:xfrm>
        </p:grpSpPr>
        <p:sp>
          <p:nvSpPr>
            <p:cNvPr id="28" name="四角形: 角を丸くする 27">
              <a:extLst>
                <a:ext uri="{FF2B5EF4-FFF2-40B4-BE49-F238E27FC236}">
                  <a16:creationId xmlns:a16="http://schemas.microsoft.com/office/drawing/2014/main" id="{646321AD-C91C-5540-185D-327704CC183D}"/>
                </a:ext>
              </a:extLst>
            </p:cNvPr>
            <p:cNvSpPr/>
            <p:nvPr/>
          </p:nvSpPr>
          <p:spPr>
            <a:xfrm>
              <a:off x="1540759" y="839860"/>
              <a:ext cx="4500000" cy="540000"/>
            </a:xfrm>
            <a:prstGeom prst="roundRect">
              <a:avLst>
                <a:gd name="adj" fmla="val 50000"/>
              </a:avLst>
            </a:prstGeom>
            <a:solidFill>
              <a:srgbClr val="15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1497691A-3D9F-6F17-0C5E-2E47A322F6B9}"/>
                </a:ext>
              </a:extLst>
            </p:cNvPr>
            <p:cNvGrpSpPr/>
            <p:nvPr/>
          </p:nvGrpSpPr>
          <p:grpSpPr>
            <a:xfrm>
              <a:off x="1782871" y="955972"/>
              <a:ext cx="4015777" cy="307777"/>
              <a:chOff x="1737751" y="955972"/>
              <a:chExt cx="4015777" cy="307777"/>
            </a:xfrm>
          </p:grpSpPr>
          <p:sp>
            <p:nvSpPr>
              <p:cNvPr id="32" name="テキスト ボックス 31">
                <a:extLst>
                  <a:ext uri="{FF2B5EF4-FFF2-40B4-BE49-F238E27FC236}">
                    <a16:creationId xmlns:a16="http://schemas.microsoft.com/office/drawing/2014/main" id="{1682F1A5-7B95-8F84-6112-410110F3537F}"/>
                  </a:ext>
                </a:extLst>
              </p:cNvPr>
              <p:cNvSpPr txBox="1"/>
              <p:nvPr/>
            </p:nvSpPr>
            <p:spPr>
              <a:xfrm>
                <a:off x="1737751" y="955972"/>
                <a:ext cx="506017" cy="307777"/>
              </a:xfrm>
              <a:prstGeom prst="rect">
                <a:avLst/>
              </a:prstGeom>
              <a:noFill/>
              <a:ln>
                <a:noFill/>
              </a:ln>
            </p:spPr>
            <p:txBody>
              <a:bodyPr wrap="square" lIns="0" tIns="0" rIns="0" bIns="0" anchor="t" anchorCtr="0">
                <a:spAutoFit/>
              </a:bodyPr>
              <a:lstStyle/>
              <a:p>
                <a:pPr algn="ctr"/>
                <a:r>
                  <a:rPr lang="ja-JP" altLang="en-US" sz="2000" b="1" dirty="0">
                    <a:solidFill>
                      <a:schemeClr val="bg1"/>
                    </a:solidFill>
                    <a:latin typeface="ＭＳ Ｐゴシック" panose="020B0600070205080204" pitchFamily="50" charset="-128"/>
                    <a:ea typeface="ＭＳ Ｐゴシック" panose="020B0600070205080204" pitchFamily="50" charset="-128"/>
                  </a:rPr>
                  <a: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24E997B-C044-1233-F90E-5DA9E17A0555}"/>
                  </a:ext>
                </a:extLst>
              </p:cNvPr>
              <p:cNvSpPr txBox="1"/>
              <p:nvPr/>
            </p:nvSpPr>
            <p:spPr>
              <a:xfrm>
                <a:off x="2243767" y="971361"/>
                <a:ext cx="3509761" cy="276999"/>
              </a:xfrm>
              <a:prstGeom prst="rect">
                <a:avLst/>
              </a:prstGeom>
              <a:noFill/>
              <a:ln>
                <a:noFill/>
              </a:ln>
            </p:spPr>
            <p:txBody>
              <a:bodyPr wrap="square" lIns="0" tIns="0" rIns="0" bIns="0" anchor="t" anchorCtr="0">
                <a:spAutoFit/>
              </a:bodyPr>
              <a:lstStyle/>
              <a:p>
                <a:r>
                  <a:rPr lang="ja-JP" altLang="en-US" b="1" dirty="0">
                    <a:solidFill>
                      <a:schemeClr val="bg1"/>
                    </a:solidFill>
                    <a:latin typeface="BIZ UDPゴシック" panose="020B0400000000000000" pitchFamily="50" charset="-128"/>
                    <a:ea typeface="BIZ UDPゴシック" panose="020B0400000000000000" pitchFamily="50" charset="-128"/>
                  </a:rPr>
                  <a:t>今日契約すれば半額になりますよ</a:t>
                </a:r>
              </a:p>
            </p:txBody>
          </p:sp>
        </p:grpSp>
      </p:grpSp>
      <p:graphicFrame>
        <p:nvGraphicFramePr>
          <p:cNvPr id="2" name="表 1">
            <a:extLst>
              <a:ext uri="{FF2B5EF4-FFF2-40B4-BE49-F238E27FC236}">
                <a16:creationId xmlns:a16="http://schemas.microsoft.com/office/drawing/2014/main" id="{0F03D676-90D5-F8E8-0637-FEA30C512BA9}"/>
              </a:ext>
            </a:extLst>
          </p:cNvPr>
          <p:cNvGraphicFramePr>
            <a:graphicFrameLocks noGrp="1"/>
          </p:cNvGraphicFramePr>
          <p:nvPr>
            <p:extLst>
              <p:ext uri="{D42A27DB-BD31-4B8C-83A1-F6EECF244321}">
                <p14:modId xmlns:p14="http://schemas.microsoft.com/office/powerpoint/2010/main" val="24304394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7031400">
                  <a:extLst>
                    <a:ext uri="{9D8B030D-6E8A-4147-A177-3AD203B41FA5}">
                      <a16:colId xmlns:a16="http://schemas.microsoft.com/office/drawing/2014/main" val="3116882824"/>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復習・実践</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144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677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自動的に生成された説明">
            <a:extLst>
              <a:ext uri="{FF2B5EF4-FFF2-40B4-BE49-F238E27FC236}">
                <a16:creationId xmlns:a16="http://schemas.microsoft.com/office/drawing/2014/main" id="{EF2FEF40-E462-F63C-A944-56C68807339C}"/>
              </a:ext>
            </a:extLst>
          </p:cNvPr>
          <p:cNvPicPr>
            <a:picLocks noChangeAspect="1"/>
          </p:cNvPicPr>
          <p:nvPr/>
        </p:nvPicPr>
        <p:blipFill rotWithShape="1">
          <a:blip r:embed="rId3">
            <a:extLst>
              <a:ext uri="{28A0092B-C50C-407E-A947-70E740481C1C}">
                <a14:useLocalDpi xmlns:a14="http://schemas.microsoft.com/office/drawing/2010/main" val="0"/>
              </a:ext>
            </a:extLst>
          </a:blip>
          <a:srcRect t="54107"/>
          <a:stretch/>
        </p:blipFill>
        <p:spPr>
          <a:xfrm>
            <a:off x="972000" y="1533608"/>
            <a:ext cx="7200000" cy="4674348"/>
          </a:xfrm>
          <a:prstGeom prst="rect">
            <a:avLst/>
          </a:prstGeom>
        </p:spPr>
      </p:pic>
      <p:graphicFrame>
        <p:nvGraphicFramePr>
          <p:cNvPr id="5" name="表 4">
            <a:extLst>
              <a:ext uri="{FF2B5EF4-FFF2-40B4-BE49-F238E27FC236}">
                <a16:creationId xmlns:a16="http://schemas.microsoft.com/office/drawing/2014/main" id="{8CBB8A8E-DC36-13BD-6D4F-CC7ECD276C70}"/>
              </a:ext>
            </a:extLst>
          </p:cNvPr>
          <p:cNvGraphicFramePr>
            <a:graphicFrameLocks noGrp="1"/>
          </p:cNvGraphicFramePr>
          <p:nvPr>
            <p:extLst>
              <p:ext uri="{D42A27DB-BD31-4B8C-83A1-F6EECF244321}">
                <p14:modId xmlns:p14="http://schemas.microsoft.com/office/powerpoint/2010/main" val="1397261639"/>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3/9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711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カレンダー&#10;&#10;自動的に生成された説明">
            <a:extLst>
              <a:ext uri="{FF2B5EF4-FFF2-40B4-BE49-F238E27FC236}">
                <a16:creationId xmlns:a16="http://schemas.microsoft.com/office/drawing/2014/main" id="{6846A19A-2FE6-0344-947C-D2F33AC2717A}"/>
              </a:ext>
            </a:extLst>
          </p:cNvPr>
          <p:cNvPicPr>
            <a:picLocks noChangeAspect="1"/>
          </p:cNvPicPr>
          <p:nvPr/>
        </p:nvPicPr>
        <p:blipFill rotWithShape="1">
          <a:blip r:embed="rId3">
            <a:extLst>
              <a:ext uri="{28A0092B-C50C-407E-A947-70E740481C1C}">
                <a14:useLocalDpi xmlns:a14="http://schemas.microsoft.com/office/drawing/2010/main" val="0"/>
              </a:ext>
            </a:extLst>
          </a:blip>
          <a:srcRect b="67084"/>
          <a:stretch/>
        </p:blipFill>
        <p:spPr>
          <a:xfrm>
            <a:off x="972000" y="1435519"/>
            <a:ext cx="7200000" cy="3352382"/>
          </a:xfrm>
          <a:prstGeom prst="rect">
            <a:avLst/>
          </a:prstGeom>
        </p:spPr>
      </p:pic>
      <p:graphicFrame>
        <p:nvGraphicFramePr>
          <p:cNvPr id="5" name="表 4">
            <a:extLst>
              <a:ext uri="{FF2B5EF4-FFF2-40B4-BE49-F238E27FC236}">
                <a16:creationId xmlns:a16="http://schemas.microsoft.com/office/drawing/2014/main" id="{DCC6D758-C5EF-CBAB-4F54-74F5C6C4C889}"/>
              </a:ext>
            </a:extLst>
          </p:cNvPr>
          <p:cNvGraphicFramePr>
            <a:graphicFrameLocks noGrp="1"/>
          </p:cNvGraphicFramePr>
          <p:nvPr>
            <p:extLst>
              <p:ext uri="{D42A27DB-BD31-4B8C-83A1-F6EECF244321}">
                <p14:modId xmlns:p14="http://schemas.microsoft.com/office/powerpoint/2010/main" val="3262066486"/>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4/9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044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649545ED-9C8F-EE7C-B7CE-EBB506B0C08B}"/>
              </a:ext>
            </a:extLst>
          </p:cNvPr>
          <p:cNvGraphicFramePr>
            <a:graphicFrameLocks noGrp="1"/>
          </p:cNvGraphicFramePr>
          <p:nvPr>
            <p:extLst>
              <p:ext uri="{D42A27DB-BD31-4B8C-83A1-F6EECF244321}">
                <p14:modId xmlns:p14="http://schemas.microsoft.com/office/powerpoint/2010/main" val="515916503"/>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5/9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図 5" descr="カレンダー&#10;&#10;自動的に生成された説明">
            <a:extLst>
              <a:ext uri="{FF2B5EF4-FFF2-40B4-BE49-F238E27FC236}">
                <a16:creationId xmlns:a16="http://schemas.microsoft.com/office/drawing/2014/main" id="{12B3D4FD-1E02-BB31-625F-064DD8222699}"/>
              </a:ext>
            </a:extLst>
          </p:cNvPr>
          <p:cNvPicPr>
            <a:picLocks noChangeAspect="1"/>
          </p:cNvPicPr>
          <p:nvPr/>
        </p:nvPicPr>
        <p:blipFill rotWithShape="1">
          <a:blip r:embed="rId3">
            <a:extLst>
              <a:ext uri="{28A0092B-C50C-407E-A947-70E740481C1C}">
                <a14:useLocalDpi xmlns:a14="http://schemas.microsoft.com/office/drawing/2010/main" val="0"/>
              </a:ext>
            </a:extLst>
          </a:blip>
          <a:srcRect t="32854" b="30860"/>
          <a:stretch/>
        </p:blipFill>
        <p:spPr>
          <a:xfrm>
            <a:off x="972000" y="1524000"/>
            <a:ext cx="7200000" cy="3695699"/>
          </a:xfrm>
          <a:prstGeom prst="rect">
            <a:avLst/>
          </a:prstGeom>
        </p:spPr>
      </p:pic>
    </p:spTree>
    <p:extLst>
      <p:ext uri="{BB962C8B-B14F-4D97-AF65-F5344CB8AC3E}">
        <p14:creationId xmlns:p14="http://schemas.microsoft.com/office/powerpoint/2010/main" val="113957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カレンダー&#10;&#10;自動的に生成された説明">
            <a:extLst>
              <a:ext uri="{FF2B5EF4-FFF2-40B4-BE49-F238E27FC236}">
                <a16:creationId xmlns:a16="http://schemas.microsoft.com/office/drawing/2014/main" id="{6846A19A-2FE6-0344-947C-D2F33AC2717A}"/>
              </a:ext>
            </a:extLst>
          </p:cNvPr>
          <p:cNvPicPr>
            <a:picLocks noChangeAspect="1"/>
          </p:cNvPicPr>
          <p:nvPr/>
        </p:nvPicPr>
        <p:blipFill rotWithShape="1">
          <a:blip r:embed="rId3">
            <a:extLst>
              <a:ext uri="{28A0092B-C50C-407E-A947-70E740481C1C}">
                <a14:useLocalDpi xmlns:a14="http://schemas.microsoft.com/office/drawing/2010/main" val="0"/>
              </a:ext>
            </a:extLst>
          </a:blip>
          <a:srcRect t="69107"/>
          <a:stretch/>
        </p:blipFill>
        <p:spPr>
          <a:xfrm>
            <a:off x="972000" y="1524000"/>
            <a:ext cx="7200000" cy="3146339"/>
          </a:xfrm>
          <a:prstGeom prst="rect">
            <a:avLst/>
          </a:prstGeom>
        </p:spPr>
      </p:pic>
      <p:graphicFrame>
        <p:nvGraphicFramePr>
          <p:cNvPr id="5" name="表 4">
            <a:extLst>
              <a:ext uri="{FF2B5EF4-FFF2-40B4-BE49-F238E27FC236}">
                <a16:creationId xmlns:a16="http://schemas.microsoft.com/office/drawing/2014/main" id="{AC507C9A-3288-3F6F-9F44-470F353E997F}"/>
              </a:ext>
            </a:extLst>
          </p:cNvPr>
          <p:cNvGraphicFramePr>
            <a:graphicFrameLocks noGrp="1"/>
          </p:cNvGraphicFramePr>
          <p:nvPr>
            <p:extLst>
              <p:ext uri="{D42A27DB-BD31-4B8C-83A1-F6EECF244321}">
                <p14:modId xmlns:p14="http://schemas.microsoft.com/office/powerpoint/2010/main" val="2108284702"/>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6/9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8009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の写真のコラージュ&#10;&#10;中程度の精度で自動的に生成された説明">
            <a:extLst>
              <a:ext uri="{FF2B5EF4-FFF2-40B4-BE49-F238E27FC236}">
                <a16:creationId xmlns:a16="http://schemas.microsoft.com/office/drawing/2014/main" id="{478FE86C-F418-031D-4096-E7C6FECA631E}"/>
              </a:ext>
            </a:extLst>
          </p:cNvPr>
          <p:cNvPicPr>
            <a:picLocks noChangeAspect="1"/>
          </p:cNvPicPr>
          <p:nvPr/>
        </p:nvPicPr>
        <p:blipFill rotWithShape="1">
          <a:blip r:embed="rId3">
            <a:extLst>
              <a:ext uri="{28A0092B-C50C-407E-A947-70E740481C1C}">
                <a14:useLocalDpi xmlns:a14="http://schemas.microsoft.com/office/drawing/2010/main" val="0"/>
              </a:ext>
            </a:extLst>
          </a:blip>
          <a:srcRect b="66245"/>
          <a:stretch/>
        </p:blipFill>
        <p:spPr>
          <a:xfrm>
            <a:off x="972000" y="1439027"/>
            <a:ext cx="7200000" cy="3437774"/>
          </a:xfrm>
          <a:prstGeom prst="rect">
            <a:avLst/>
          </a:prstGeom>
        </p:spPr>
      </p:pic>
      <p:graphicFrame>
        <p:nvGraphicFramePr>
          <p:cNvPr id="4" name="表 3">
            <a:extLst>
              <a:ext uri="{FF2B5EF4-FFF2-40B4-BE49-F238E27FC236}">
                <a16:creationId xmlns:a16="http://schemas.microsoft.com/office/drawing/2014/main" id="{42831FCC-A947-5425-C7E5-2396F43D5BAA}"/>
              </a:ext>
            </a:extLst>
          </p:cNvPr>
          <p:cNvGraphicFramePr>
            <a:graphicFrameLocks noGrp="1"/>
          </p:cNvGraphicFramePr>
          <p:nvPr>
            <p:extLst>
              <p:ext uri="{D42A27DB-BD31-4B8C-83A1-F6EECF244321}">
                <p14:modId xmlns:p14="http://schemas.microsoft.com/office/powerpoint/2010/main" val="4046201187"/>
              </p:ext>
            </p:extLst>
          </p:nvPr>
        </p:nvGraphicFramePr>
        <p:xfrm>
          <a:off x="203200" y="-12466"/>
          <a:ext cx="8903400" cy="432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080000">
                  <a:extLst>
                    <a:ext uri="{9D8B030D-6E8A-4147-A177-3AD203B41FA5}">
                      <a16:colId xmlns:a16="http://schemas.microsoft.com/office/drawing/2014/main" val="1678337219"/>
                    </a:ext>
                  </a:extLst>
                </a:gridCol>
                <a:gridCol w="6491400">
                  <a:extLst>
                    <a:ext uri="{9D8B030D-6E8A-4147-A177-3AD203B41FA5}">
                      <a16:colId xmlns:a16="http://schemas.microsoft.com/office/drawing/2014/main" val="3116882824"/>
                    </a:ext>
                  </a:extLst>
                </a:gridCol>
                <a:gridCol w="540000">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美容医療</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a:t>
                      </a: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事 例</a:t>
                      </a:r>
                      <a:r>
                        <a:rPr kumimoji="1" lang="ja-JP" altLang="en-US" sz="1200" b="1" baseline="0" dirty="0">
                          <a:solidFill>
                            <a:schemeClr val="bg1"/>
                          </a:solidFill>
                          <a:latin typeface="Meiryo UI" panose="020B0604030504040204" pitchFamily="50" charset="-128"/>
                          <a:ea typeface="Meiryo UI" panose="020B0604030504040204" pitchFamily="50" charset="-128"/>
                        </a:rPr>
                        <a:t>▕</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1" baseline="0" dirty="0">
                          <a:solidFill>
                            <a:schemeClr val="bg1"/>
                          </a:solidFill>
                          <a:latin typeface="BIZ UDPゴシック" panose="020B0400000000000000" pitchFamily="50" charset="-128"/>
                          <a:ea typeface="BIZ UDPゴシック" panose="020B0400000000000000" pitchFamily="50" charset="-128"/>
                        </a:rPr>
                        <a:t>7/9</a:t>
                      </a: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572121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D8260ADBB959D46AC6D81730F23702D" ma:contentTypeVersion="5" ma:contentTypeDescription="新しいドキュメントを作成します。" ma:contentTypeScope="" ma:versionID="0d6c78c157adcad0269484e6f4679bd8">
  <xsd:schema xmlns:xsd="http://www.w3.org/2001/XMLSchema" xmlns:xs="http://www.w3.org/2001/XMLSchema" xmlns:p="http://schemas.microsoft.com/office/2006/metadata/properties" xmlns:ns3="2df06ef0-b8e3-4299-a963-1b3ec9fc1c82" targetNamespace="http://schemas.microsoft.com/office/2006/metadata/properties" ma:root="true" ma:fieldsID="3063c17de1ebe035902acdd2e05df2b8" ns3:_="">
    <xsd:import namespace="2df06ef0-b8e3-4299-a963-1b3ec9fc1c8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06ef0-b8e3-4299-a963-1b3ec9fc1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df06ef0-b8e3-4299-a963-1b3ec9fc1c82" xsi:nil="true"/>
  </documentManagement>
</p:properties>
</file>

<file path=customXml/itemProps1.xml><?xml version="1.0" encoding="utf-8"?>
<ds:datastoreItem xmlns:ds="http://schemas.openxmlformats.org/officeDocument/2006/customXml" ds:itemID="{937A708B-93C7-4BFB-AF2E-C16A4633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06ef0-b8e3-4299-a963-1b3ec9fc1c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80FE7-15FB-4D7F-89EA-AEF34CCC09B9}">
  <ds:schemaRefs>
    <ds:schemaRef ds:uri="http://schemas.microsoft.com/sharepoint/v3/contenttype/forms"/>
  </ds:schemaRefs>
</ds:datastoreItem>
</file>

<file path=customXml/itemProps3.xml><?xml version="1.0" encoding="utf-8"?>
<ds:datastoreItem xmlns:ds="http://schemas.openxmlformats.org/officeDocument/2006/customXml" ds:itemID="{3E9FD8C6-80D3-4AEA-A9B7-84F457F6B1E3}">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2df06ef0-b8e3-4299-a963-1b3ec9fc1c8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3825</TotalTime>
  <Words>4122</Words>
  <PresentationFormat>画面に合わせる (4:3)</PresentationFormat>
  <Paragraphs>412</Paragraphs>
  <Slides>46</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46</vt:i4>
      </vt:variant>
    </vt:vector>
  </HeadingPairs>
  <TitlesOfParts>
    <vt:vector size="58" baseType="lpstr">
      <vt:lpstr>BIZ UDPゴシック</vt:lpstr>
      <vt:lpstr>HGPｺﾞｼｯｸE</vt:lpstr>
      <vt:lpstr>Meiryo UI</vt:lpstr>
      <vt:lpstr>ＭＳ Ｐゴシック</vt:lpstr>
      <vt:lpstr>游ゴシック</vt:lpstr>
      <vt:lpstr>Arial</vt:lpstr>
      <vt:lpstr>Calibri</vt:lpstr>
      <vt:lpstr>Calibri Light</vt:lpstr>
      <vt:lpstr>Wingdings</vt:lpstr>
      <vt:lpstr>デザインの設定</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keywords/>
  <dc:description/>
  <cp:lastPrinted>2024-03-25T03:55:36Z</cp:lastPrinted>
  <dcterms:created xsi:type="dcterms:W3CDTF">2020-08-21T08:47:09Z</dcterms:created>
  <dcterms:modified xsi:type="dcterms:W3CDTF">2024-03-25T03:56:00Z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0x010100DD8260ADBB959D46AC6D81730F23702D</vt:lpwstr>
  </property>
</Properties>
</file>