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bookmarkIdSeed="2">
  <p:sldMasterIdLst>
    <p:sldMasterId id="2147483664" r:id="rId4"/>
    <p:sldMasterId id="2147483679" r:id="rId5"/>
    <p:sldMasterId id="2147483740" r:id="rId6"/>
  </p:sldMasterIdLst>
  <p:notesMasterIdLst>
    <p:notesMasterId r:id="rId49"/>
  </p:notesMasterIdLst>
  <p:sldIdLst>
    <p:sldId id="317" r:id="rId7"/>
    <p:sldId id="289" r:id="rId8"/>
    <p:sldId id="268" r:id="rId9"/>
    <p:sldId id="324" r:id="rId10"/>
    <p:sldId id="325" r:id="rId11"/>
    <p:sldId id="285" r:id="rId12"/>
    <p:sldId id="326" r:id="rId13"/>
    <p:sldId id="327" r:id="rId14"/>
    <p:sldId id="286" r:id="rId15"/>
    <p:sldId id="328" r:id="rId16"/>
    <p:sldId id="329" r:id="rId17"/>
    <p:sldId id="287" r:id="rId18"/>
    <p:sldId id="288" r:id="rId19"/>
    <p:sldId id="290" r:id="rId20"/>
    <p:sldId id="294" r:id="rId21"/>
    <p:sldId id="292" r:id="rId22"/>
    <p:sldId id="293" r:id="rId23"/>
    <p:sldId id="295" r:id="rId24"/>
    <p:sldId id="297" r:id="rId25"/>
    <p:sldId id="298" r:id="rId26"/>
    <p:sldId id="299" r:id="rId27"/>
    <p:sldId id="300" r:id="rId28"/>
    <p:sldId id="301" r:id="rId29"/>
    <p:sldId id="302" r:id="rId30"/>
    <p:sldId id="303" r:id="rId31"/>
    <p:sldId id="304" r:id="rId32"/>
    <p:sldId id="305" r:id="rId33"/>
    <p:sldId id="306" r:id="rId34"/>
    <p:sldId id="307" r:id="rId35"/>
    <p:sldId id="309" r:id="rId36"/>
    <p:sldId id="310" r:id="rId37"/>
    <p:sldId id="311" r:id="rId38"/>
    <p:sldId id="312" r:id="rId39"/>
    <p:sldId id="313" r:id="rId40"/>
    <p:sldId id="314" r:id="rId41"/>
    <p:sldId id="315" r:id="rId42"/>
    <p:sldId id="318" r:id="rId43"/>
    <p:sldId id="319" r:id="rId44"/>
    <p:sldId id="320" r:id="rId45"/>
    <p:sldId id="321" r:id="rId46"/>
    <p:sldId id="322" r:id="rId47"/>
    <p:sldId id="323" r:id="rId48"/>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25"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695F3"/>
    <a:srgbClr val="008000"/>
    <a:srgbClr val="57BD63"/>
    <a:srgbClr val="F0DC61"/>
    <a:srgbClr val="155DAA"/>
    <a:srgbClr val="FFB9FF"/>
    <a:srgbClr val="FF99FF"/>
    <a:srgbClr val="FADACE"/>
    <a:srgbClr val="94AB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31" autoAdjust="0"/>
    <p:restoredTop sz="91837" autoAdjust="0"/>
  </p:normalViewPr>
  <p:slideViewPr>
    <p:cSldViewPr snapToGrid="0" showGuides="1">
      <p:cViewPr varScale="1">
        <p:scale>
          <a:sx n="117" d="100"/>
          <a:sy n="117" d="100"/>
        </p:scale>
        <p:origin x="2376" y="18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72" d="100"/>
          <a:sy n="72" d="100"/>
        </p:scale>
        <p:origin x="4074" y="54"/>
      </p:cViewPr>
      <p:guideLst>
        <p:guide orient="horz" pos="3225"/>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3"/>
            <a:ext cx="3076363" cy="513507"/>
          </a:xfrm>
          <a:prstGeom prst="rect">
            <a:avLst/>
          </a:prstGeom>
        </p:spPr>
        <p:txBody>
          <a:bodyPr vert="horz" lIns="99018" tIns="49510" rIns="99018" bIns="4951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298" y="3"/>
            <a:ext cx="3076363" cy="513507"/>
          </a:xfrm>
          <a:prstGeom prst="rect">
            <a:avLst/>
          </a:prstGeom>
        </p:spPr>
        <p:txBody>
          <a:bodyPr vert="horz" lIns="99018" tIns="49510" rIns="99018" bIns="49510" rtlCol="0"/>
          <a:lstStyle>
            <a:lvl1pPr algn="r">
              <a:defRPr sz="1200"/>
            </a:lvl1pPr>
          </a:lstStyle>
          <a:p>
            <a:fld id="{0F4F8169-28DE-4F09-A6CA-E213F46047D9}" type="datetimeFigureOut">
              <a:rPr kumimoji="1" lang="ja-JP" altLang="en-US" smtClean="0"/>
              <a:t>2024/3/25</a:t>
            </a:fld>
            <a:endParaRPr kumimoji="1" lang="ja-JP" altLang="en-US"/>
          </a:p>
        </p:txBody>
      </p:sp>
      <p:sp>
        <p:nvSpPr>
          <p:cNvPr id="4" name="スライド イメージ プレースホルダー 3"/>
          <p:cNvSpPr>
            <a:spLocks noGrp="1" noRot="1" noChangeAspect="1"/>
          </p:cNvSpPr>
          <p:nvPr>
            <p:ph type="sldImg" idx="2"/>
          </p:nvPr>
        </p:nvSpPr>
        <p:spPr>
          <a:xfrm>
            <a:off x="1247775" y="1279525"/>
            <a:ext cx="4603750" cy="3452813"/>
          </a:xfrm>
          <a:prstGeom prst="rect">
            <a:avLst/>
          </a:prstGeom>
          <a:noFill/>
          <a:ln w="12700">
            <a:solidFill>
              <a:prstClr val="black"/>
            </a:solidFill>
          </a:ln>
        </p:spPr>
        <p:txBody>
          <a:bodyPr vert="horz" lIns="99018" tIns="49510" rIns="99018" bIns="49510" rtlCol="0" anchor="ctr"/>
          <a:lstStyle/>
          <a:p>
            <a:endParaRPr lang="ja-JP" altLang="en-US"/>
          </a:p>
        </p:txBody>
      </p:sp>
      <p:sp>
        <p:nvSpPr>
          <p:cNvPr id="5" name="ノート プレースホルダー 4"/>
          <p:cNvSpPr>
            <a:spLocks noGrp="1"/>
          </p:cNvSpPr>
          <p:nvPr>
            <p:ph type="body" sz="quarter" idx="3"/>
          </p:nvPr>
        </p:nvSpPr>
        <p:spPr>
          <a:xfrm>
            <a:off x="709930" y="4925412"/>
            <a:ext cx="5679440" cy="4029879"/>
          </a:xfrm>
          <a:prstGeom prst="rect">
            <a:avLst/>
          </a:prstGeom>
        </p:spPr>
        <p:txBody>
          <a:bodyPr vert="horz" lIns="99018" tIns="49510" rIns="99018" bIns="4951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721110"/>
            <a:ext cx="3076363" cy="513507"/>
          </a:xfrm>
          <a:prstGeom prst="rect">
            <a:avLst/>
          </a:prstGeom>
        </p:spPr>
        <p:txBody>
          <a:bodyPr vert="horz" lIns="99018" tIns="49510" rIns="99018" bIns="4951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298" y="9721110"/>
            <a:ext cx="3076363" cy="513507"/>
          </a:xfrm>
          <a:prstGeom prst="rect">
            <a:avLst/>
          </a:prstGeom>
        </p:spPr>
        <p:txBody>
          <a:bodyPr vert="horz" lIns="99018" tIns="49510" rIns="99018" bIns="49510" rtlCol="0" anchor="b"/>
          <a:lstStyle>
            <a:lvl1pPr algn="r">
              <a:defRPr sz="1200"/>
            </a:lvl1pPr>
          </a:lstStyle>
          <a:p>
            <a:fld id="{A7A0DE74-9FCA-4082-8ABA-73C9EA963DF7}" type="slidenum">
              <a:rPr kumimoji="1" lang="ja-JP" altLang="en-US" smtClean="0"/>
              <a:t>‹#›</a:t>
            </a:fld>
            <a:endParaRPr kumimoji="1" lang="ja-JP" altLang="en-US"/>
          </a:p>
        </p:txBody>
      </p:sp>
    </p:spTree>
    <p:extLst>
      <p:ext uri="{BB962C8B-B14F-4D97-AF65-F5344CB8AC3E}">
        <p14:creationId xmlns:p14="http://schemas.microsoft.com/office/powerpoint/2010/main" val="29556964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225" userDrawn="1">
          <p15:clr>
            <a:srgbClr val="F26B43"/>
          </p15:clr>
        </p15:guide>
        <p15:guide id="2" pos="2236"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2</a:t>
            </a:fld>
            <a:endParaRPr kumimoji="1" lang="ja-JP" altLang="en-US"/>
          </a:p>
        </p:txBody>
      </p:sp>
    </p:spTree>
    <p:extLst>
      <p:ext uri="{BB962C8B-B14F-4D97-AF65-F5344CB8AC3E}">
        <p14:creationId xmlns:p14="http://schemas.microsoft.com/office/powerpoint/2010/main" val="248373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11</a:t>
            </a:fld>
            <a:endParaRPr kumimoji="1" lang="ja-JP" altLang="en-US"/>
          </a:p>
        </p:txBody>
      </p:sp>
    </p:spTree>
    <p:extLst>
      <p:ext uri="{BB962C8B-B14F-4D97-AF65-F5344CB8AC3E}">
        <p14:creationId xmlns:p14="http://schemas.microsoft.com/office/powerpoint/2010/main" val="1448873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12</a:t>
            </a:fld>
            <a:endParaRPr kumimoji="1" lang="ja-JP" altLang="en-US"/>
          </a:p>
        </p:txBody>
      </p:sp>
    </p:spTree>
    <p:extLst>
      <p:ext uri="{BB962C8B-B14F-4D97-AF65-F5344CB8AC3E}">
        <p14:creationId xmlns:p14="http://schemas.microsoft.com/office/powerpoint/2010/main" val="1567409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37</a:t>
            </a:fld>
            <a:endParaRPr kumimoji="1" lang="ja-JP" altLang="en-US"/>
          </a:p>
        </p:txBody>
      </p:sp>
    </p:spTree>
    <p:extLst>
      <p:ext uri="{BB962C8B-B14F-4D97-AF65-F5344CB8AC3E}">
        <p14:creationId xmlns:p14="http://schemas.microsoft.com/office/powerpoint/2010/main" val="3332561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8C593-60C0-D64F-F5D1-B5EB5141974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F114A0-F64A-1EDE-F122-712E3D163DE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E5AA161-80CB-BEE3-164A-B335FA65CB1A}"/>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63D5058-5830-3685-00F2-4FDA8206CFD0}"/>
              </a:ext>
            </a:extLst>
          </p:cNvPr>
          <p:cNvSpPr>
            <a:spLocks noGrp="1"/>
          </p:cNvSpPr>
          <p:nvPr>
            <p:ph type="sldNum" sz="quarter" idx="5"/>
          </p:nvPr>
        </p:nvSpPr>
        <p:spPr/>
        <p:txBody>
          <a:bodyPr/>
          <a:lstStyle/>
          <a:p>
            <a:fld id="{A7A0DE74-9FCA-4082-8ABA-73C9EA963DF7}" type="slidenum">
              <a:rPr kumimoji="1" lang="ja-JP" altLang="en-US" smtClean="0"/>
              <a:t>38</a:t>
            </a:fld>
            <a:endParaRPr kumimoji="1" lang="ja-JP" altLang="en-US"/>
          </a:p>
        </p:txBody>
      </p:sp>
    </p:spTree>
    <p:extLst>
      <p:ext uri="{BB962C8B-B14F-4D97-AF65-F5344CB8AC3E}">
        <p14:creationId xmlns:p14="http://schemas.microsoft.com/office/powerpoint/2010/main" val="1180317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B53D8-74DE-AD4E-E00E-4C2ADBE7391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5A49371-FB6B-84B3-5CB2-F4AF5E9D959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CC19F8C-2948-AFD5-E0DD-EB0771335B6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4E6D16A-4EEA-0E5C-C8D3-7DDE1D88357B}"/>
              </a:ext>
            </a:extLst>
          </p:cNvPr>
          <p:cNvSpPr>
            <a:spLocks noGrp="1"/>
          </p:cNvSpPr>
          <p:nvPr>
            <p:ph type="sldNum" sz="quarter" idx="5"/>
          </p:nvPr>
        </p:nvSpPr>
        <p:spPr/>
        <p:txBody>
          <a:bodyPr/>
          <a:lstStyle/>
          <a:p>
            <a:fld id="{A7A0DE74-9FCA-4082-8ABA-73C9EA963DF7}" type="slidenum">
              <a:rPr kumimoji="1" lang="ja-JP" altLang="en-US" smtClean="0"/>
              <a:t>40</a:t>
            </a:fld>
            <a:endParaRPr kumimoji="1" lang="ja-JP" altLang="en-US"/>
          </a:p>
        </p:txBody>
      </p:sp>
    </p:spTree>
    <p:extLst>
      <p:ext uri="{BB962C8B-B14F-4D97-AF65-F5344CB8AC3E}">
        <p14:creationId xmlns:p14="http://schemas.microsoft.com/office/powerpoint/2010/main" val="3760036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D7861-34F6-4E53-BB72-5789AA2B7AD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653F6A2-47E7-98C8-5FE7-01D6D795C9B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C307B6-03C3-97F5-FD25-006240557AB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758418A-A968-532F-EA51-6C561A6A7B0B}"/>
              </a:ext>
            </a:extLst>
          </p:cNvPr>
          <p:cNvSpPr>
            <a:spLocks noGrp="1"/>
          </p:cNvSpPr>
          <p:nvPr>
            <p:ph type="sldNum" sz="quarter" idx="5"/>
          </p:nvPr>
        </p:nvSpPr>
        <p:spPr/>
        <p:txBody>
          <a:bodyPr/>
          <a:lstStyle/>
          <a:p>
            <a:fld id="{A7A0DE74-9FCA-4082-8ABA-73C9EA963DF7}" type="slidenum">
              <a:rPr kumimoji="1" lang="ja-JP" altLang="en-US" smtClean="0"/>
              <a:t>41</a:t>
            </a:fld>
            <a:endParaRPr kumimoji="1" lang="ja-JP" altLang="en-US"/>
          </a:p>
        </p:txBody>
      </p:sp>
    </p:spTree>
    <p:extLst>
      <p:ext uri="{BB962C8B-B14F-4D97-AF65-F5344CB8AC3E}">
        <p14:creationId xmlns:p14="http://schemas.microsoft.com/office/powerpoint/2010/main" val="239957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3</a:t>
            </a:fld>
            <a:endParaRPr kumimoji="1" lang="ja-JP" altLang="en-US"/>
          </a:p>
        </p:txBody>
      </p:sp>
    </p:spTree>
    <p:extLst>
      <p:ext uri="{BB962C8B-B14F-4D97-AF65-F5344CB8AC3E}">
        <p14:creationId xmlns:p14="http://schemas.microsoft.com/office/powerpoint/2010/main" val="3662697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4</a:t>
            </a:fld>
            <a:endParaRPr kumimoji="1" lang="ja-JP" altLang="en-US"/>
          </a:p>
        </p:txBody>
      </p:sp>
    </p:spTree>
    <p:extLst>
      <p:ext uri="{BB962C8B-B14F-4D97-AF65-F5344CB8AC3E}">
        <p14:creationId xmlns:p14="http://schemas.microsoft.com/office/powerpoint/2010/main" val="3227919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5</a:t>
            </a:fld>
            <a:endParaRPr kumimoji="1" lang="ja-JP" altLang="en-US"/>
          </a:p>
        </p:txBody>
      </p:sp>
    </p:spTree>
    <p:extLst>
      <p:ext uri="{BB962C8B-B14F-4D97-AF65-F5344CB8AC3E}">
        <p14:creationId xmlns:p14="http://schemas.microsoft.com/office/powerpoint/2010/main" val="2091535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6</a:t>
            </a:fld>
            <a:endParaRPr kumimoji="1" lang="ja-JP" altLang="en-US"/>
          </a:p>
        </p:txBody>
      </p:sp>
    </p:spTree>
    <p:extLst>
      <p:ext uri="{BB962C8B-B14F-4D97-AF65-F5344CB8AC3E}">
        <p14:creationId xmlns:p14="http://schemas.microsoft.com/office/powerpoint/2010/main" val="977737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7</a:t>
            </a:fld>
            <a:endParaRPr kumimoji="1" lang="ja-JP" altLang="en-US"/>
          </a:p>
        </p:txBody>
      </p:sp>
    </p:spTree>
    <p:extLst>
      <p:ext uri="{BB962C8B-B14F-4D97-AF65-F5344CB8AC3E}">
        <p14:creationId xmlns:p14="http://schemas.microsoft.com/office/powerpoint/2010/main" val="1541086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8</a:t>
            </a:fld>
            <a:endParaRPr kumimoji="1" lang="ja-JP" altLang="en-US"/>
          </a:p>
        </p:txBody>
      </p:sp>
    </p:spTree>
    <p:extLst>
      <p:ext uri="{BB962C8B-B14F-4D97-AF65-F5344CB8AC3E}">
        <p14:creationId xmlns:p14="http://schemas.microsoft.com/office/powerpoint/2010/main" val="331781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9</a:t>
            </a:fld>
            <a:endParaRPr kumimoji="1" lang="ja-JP" altLang="en-US"/>
          </a:p>
        </p:txBody>
      </p:sp>
    </p:spTree>
    <p:extLst>
      <p:ext uri="{BB962C8B-B14F-4D97-AF65-F5344CB8AC3E}">
        <p14:creationId xmlns:p14="http://schemas.microsoft.com/office/powerpoint/2010/main" val="1934640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10</a:t>
            </a:fld>
            <a:endParaRPr kumimoji="1" lang="ja-JP" altLang="en-US"/>
          </a:p>
        </p:txBody>
      </p:sp>
    </p:spTree>
    <p:extLst>
      <p:ext uri="{BB962C8B-B14F-4D97-AF65-F5344CB8AC3E}">
        <p14:creationId xmlns:p14="http://schemas.microsoft.com/office/powerpoint/2010/main" val="458527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622237C-CEFF-E5B5-F49B-44B7E9AB3D1E}"/>
              </a:ext>
            </a:extLst>
          </p:cNvPr>
          <p:cNvGraphicFramePr>
            <a:graphicFrameLocks noGrp="1"/>
          </p:cNvGraphicFramePr>
          <p:nvPr userDrawn="1">
            <p:extLst>
              <p:ext uri="{D42A27DB-BD31-4B8C-83A1-F6EECF244321}">
                <p14:modId xmlns:p14="http://schemas.microsoft.com/office/powerpoint/2010/main" val="914783155"/>
              </p:ext>
            </p:extLst>
          </p:nvPr>
        </p:nvGraphicFramePr>
        <p:xfrm>
          <a:off x="-71438" y="-63000"/>
          <a:ext cx="9315450" cy="6530400"/>
        </p:xfrm>
        <a:graphic>
          <a:graphicData uri="http://schemas.openxmlformats.org/drawingml/2006/table">
            <a:tbl>
              <a:tblPr firstRow="1" bandRow="1">
                <a:tableStyleId>{5C22544A-7EE6-4342-B048-85BDC9FD1C3A}</a:tableStyleId>
              </a:tblPr>
              <a:tblGrid>
                <a:gridCol w="9315450">
                  <a:extLst>
                    <a:ext uri="{9D8B030D-6E8A-4147-A177-3AD203B41FA5}">
                      <a16:colId xmlns:a16="http://schemas.microsoft.com/office/drawing/2014/main" val="20000"/>
                    </a:ext>
                  </a:extLst>
                </a:gridCol>
              </a:tblGrid>
              <a:tr h="6530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7CBCFF">
                        <a:alpha val="89804"/>
                      </a:srgbClr>
                    </a:solidFill>
                  </a:tcPr>
                </a:tc>
                <a:extLst>
                  <a:ext uri="{0D108BD9-81ED-4DB2-BD59-A6C34878D82A}">
                    <a16:rowId xmlns:a16="http://schemas.microsoft.com/office/drawing/2014/main" val="10000"/>
                  </a:ext>
                </a:extLst>
              </a:tr>
            </a:tbl>
          </a:graphicData>
        </a:graphic>
      </p:graphicFrame>
      <p:sp>
        <p:nvSpPr>
          <p:cNvPr id="4" name="スライド番号プレースホルダー 5">
            <a:extLst>
              <a:ext uri="{FF2B5EF4-FFF2-40B4-BE49-F238E27FC236}">
                <a16:creationId xmlns:a16="http://schemas.microsoft.com/office/drawing/2014/main" id="{647AFF19-6FFB-5E36-0790-BAE5BF5A527F}"/>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0DB4B848-A046-604A-8CD6-7848CDB38A78}"/>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3794043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3E47423B-3FD6-00ED-3E9F-F90505D12713}"/>
              </a:ext>
            </a:extLst>
          </p:cNvPr>
          <p:cNvGraphicFramePr>
            <a:graphicFrameLocks noGrp="1"/>
          </p:cNvGraphicFramePr>
          <p:nvPr userDrawn="1">
            <p:extLst>
              <p:ext uri="{D42A27DB-BD31-4B8C-83A1-F6EECF244321}">
                <p14:modId xmlns:p14="http://schemas.microsoft.com/office/powerpoint/2010/main" val="1442064937"/>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08761"/>
                    </a:solidFill>
                  </a:tcPr>
                </a:tc>
                <a:extLst>
                  <a:ext uri="{0D108BD9-81ED-4DB2-BD59-A6C34878D82A}">
                    <a16:rowId xmlns:a16="http://schemas.microsoft.com/office/drawing/2014/main" val="10000"/>
                  </a:ext>
                </a:extLst>
              </a:tr>
            </a:tbl>
          </a:graphicData>
        </a:graphic>
      </p:graphicFrame>
      <p:sp>
        <p:nvSpPr>
          <p:cNvPr id="2" name="スライド番号プレースホルダー 5">
            <a:extLst>
              <a:ext uri="{FF2B5EF4-FFF2-40B4-BE49-F238E27FC236}">
                <a16:creationId xmlns:a16="http://schemas.microsoft.com/office/drawing/2014/main" id="{AF452554-28ED-FB25-957F-4621ECDA0847}"/>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BDB319B1-40B8-ACF7-BA19-6183DD4692E4}"/>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2846548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3E47423B-3FD6-00ED-3E9F-F90505D12713}"/>
              </a:ext>
            </a:extLst>
          </p:cNvPr>
          <p:cNvGraphicFramePr>
            <a:graphicFrameLocks noGrp="1"/>
          </p:cNvGraphicFramePr>
          <p:nvPr userDrawn="1">
            <p:extLst>
              <p:ext uri="{D42A27DB-BD31-4B8C-83A1-F6EECF244321}">
                <p14:modId xmlns:p14="http://schemas.microsoft.com/office/powerpoint/2010/main" val="3524762888"/>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93D59B"/>
                    </a:solidFill>
                  </a:tcPr>
                </a:tc>
                <a:extLst>
                  <a:ext uri="{0D108BD9-81ED-4DB2-BD59-A6C34878D82A}">
                    <a16:rowId xmlns:a16="http://schemas.microsoft.com/office/drawing/2014/main" val="10000"/>
                  </a:ext>
                </a:extLst>
              </a:tr>
            </a:tbl>
          </a:graphicData>
        </a:graphic>
      </p:graphicFrame>
      <p:sp>
        <p:nvSpPr>
          <p:cNvPr id="2" name="スライド番号プレースホルダー 5">
            <a:extLst>
              <a:ext uri="{FF2B5EF4-FFF2-40B4-BE49-F238E27FC236}">
                <a16:creationId xmlns:a16="http://schemas.microsoft.com/office/drawing/2014/main" id="{F016D14F-40CF-36C2-EA79-4FB7216BA6A4}"/>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8F0CC598-0919-4656-A6A3-87C3DCB8C2C7}"/>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914555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3E47423B-3FD6-00ED-3E9F-F90505D12713}"/>
              </a:ext>
            </a:extLst>
          </p:cNvPr>
          <p:cNvGraphicFramePr>
            <a:graphicFrameLocks noGrp="1"/>
          </p:cNvGraphicFramePr>
          <p:nvPr userDrawn="1">
            <p:extLst>
              <p:ext uri="{D42A27DB-BD31-4B8C-83A1-F6EECF244321}">
                <p14:modId xmlns:p14="http://schemas.microsoft.com/office/powerpoint/2010/main" val="79265824"/>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695F3"/>
                    </a:solidFill>
                  </a:tcPr>
                </a:tc>
                <a:extLst>
                  <a:ext uri="{0D108BD9-81ED-4DB2-BD59-A6C34878D82A}">
                    <a16:rowId xmlns:a16="http://schemas.microsoft.com/office/drawing/2014/main" val="10000"/>
                  </a:ext>
                </a:extLst>
              </a:tr>
            </a:tbl>
          </a:graphicData>
        </a:graphic>
      </p:graphicFrame>
      <p:sp>
        <p:nvSpPr>
          <p:cNvPr id="2" name="スライド番号プレースホルダー 5">
            <a:extLst>
              <a:ext uri="{FF2B5EF4-FFF2-40B4-BE49-F238E27FC236}">
                <a16:creationId xmlns:a16="http://schemas.microsoft.com/office/drawing/2014/main" id="{A8654188-260B-357F-9D7D-339F100875AB}"/>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5">
            <a:extLst>
              <a:ext uri="{FF2B5EF4-FFF2-40B4-BE49-F238E27FC236}">
                <a16:creationId xmlns:a16="http://schemas.microsoft.com/office/drawing/2014/main" id="{EEFC0F02-C4D0-D17F-9D40-9BCED387C81D}"/>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B0943CAE-9C3C-884E-9DDB-8FC87F632BD4}"/>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2941107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2487C10C-213E-E3D9-8298-67E153D13DD0}"/>
              </a:ext>
            </a:extLst>
          </p:cNvPr>
          <p:cNvGraphicFramePr>
            <a:graphicFrameLocks noGrp="1"/>
          </p:cNvGraphicFramePr>
          <p:nvPr userDrawn="1">
            <p:extLst>
              <p:ext uri="{D42A27DB-BD31-4B8C-83A1-F6EECF244321}">
                <p14:modId xmlns:p14="http://schemas.microsoft.com/office/powerpoint/2010/main" val="450296803"/>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94ABF4"/>
                    </a:solidFill>
                  </a:tcPr>
                </a:tc>
                <a:extLst>
                  <a:ext uri="{0D108BD9-81ED-4DB2-BD59-A6C34878D82A}">
                    <a16:rowId xmlns:a16="http://schemas.microsoft.com/office/drawing/2014/main" val="10000"/>
                  </a:ext>
                </a:extLst>
              </a:tr>
            </a:tbl>
          </a:graphicData>
        </a:graphic>
      </p:graphicFrame>
      <p:sp>
        <p:nvSpPr>
          <p:cNvPr id="7" name="スライド番号プレースホルダー 5">
            <a:extLst>
              <a:ext uri="{FF2B5EF4-FFF2-40B4-BE49-F238E27FC236}">
                <a16:creationId xmlns:a16="http://schemas.microsoft.com/office/drawing/2014/main" id="{1317A374-01C9-0CB0-AE36-404CA6B28790}"/>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8EC7784D-8FD6-E227-8894-359D82BA6134}"/>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1249565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622237C-CEFF-E5B5-F49B-44B7E9AB3D1E}"/>
              </a:ext>
            </a:extLst>
          </p:cNvPr>
          <p:cNvGraphicFramePr>
            <a:graphicFrameLocks noGrp="1"/>
          </p:cNvGraphicFramePr>
          <p:nvPr userDrawn="1">
            <p:extLst>
              <p:ext uri="{D42A27DB-BD31-4B8C-83A1-F6EECF244321}">
                <p14:modId xmlns:p14="http://schemas.microsoft.com/office/powerpoint/2010/main" val="3854755098"/>
              </p:ext>
            </p:extLst>
          </p:nvPr>
        </p:nvGraphicFramePr>
        <p:xfrm>
          <a:off x="-71438" y="-63000"/>
          <a:ext cx="9315450" cy="6530400"/>
        </p:xfrm>
        <a:graphic>
          <a:graphicData uri="http://schemas.openxmlformats.org/drawingml/2006/table">
            <a:tbl>
              <a:tblPr firstRow="1" bandRow="1">
                <a:tableStyleId>{5C22544A-7EE6-4342-B048-85BDC9FD1C3A}</a:tableStyleId>
              </a:tblPr>
              <a:tblGrid>
                <a:gridCol w="9315450">
                  <a:extLst>
                    <a:ext uri="{9D8B030D-6E8A-4147-A177-3AD203B41FA5}">
                      <a16:colId xmlns:a16="http://schemas.microsoft.com/office/drawing/2014/main" val="20000"/>
                    </a:ext>
                  </a:extLst>
                </a:gridCol>
              </a:tblGrid>
              <a:tr h="6530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08761">
                        <a:alpha val="69804"/>
                      </a:srgbClr>
                    </a:solidFill>
                  </a:tcPr>
                </a:tc>
                <a:extLst>
                  <a:ext uri="{0D108BD9-81ED-4DB2-BD59-A6C34878D82A}">
                    <a16:rowId xmlns:a16="http://schemas.microsoft.com/office/drawing/2014/main" val="10000"/>
                  </a:ext>
                </a:extLst>
              </a:tr>
            </a:tbl>
          </a:graphicData>
        </a:graphic>
      </p:graphicFrame>
      <p:sp>
        <p:nvSpPr>
          <p:cNvPr id="2" name="スライド番号プレースホルダー 5">
            <a:extLst>
              <a:ext uri="{FF2B5EF4-FFF2-40B4-BE49-F238E27FC236}">
                <a16:creationId xmlns:a16="http://schemas.microsoft.com/office/drawing/2014/main" id="{66F654AF-32CF-9F79-8845-8B6AE975E659}"/>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7E7AEB27-2275-7923-5824-5A7F6D5D8E9C}"/>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2056233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622237C-CEFF-E5B5-F49B-44B7E9AB3D1E}"/>
              </a:ext>
            </a:extLst>
          </p:cNvPr>
          <p:cNvGraphicFramePr>
            <a:graphicFrameLocks noGrp="1"/>
          </p:cNvGraphicFramePr>
          <p:nvPr userDrawn="1">
            <p:extLst>
              <p:ext uri="{D42A27DB-BD31-4B8C-83A1-F6EECF244321}">
                <p14:modId xmlns:p14="http://schemas.microsoft.com/office/powerpoint/2010/main" val="1695920733"/>
              </p:ext>
            </p:extLst>
          </p:nvPr>
        </p:nvGraphicFramePr>
        <p:xfrm>
          <a:off x="-71438" y="-63000"/>
          <a:ext cx="9315450" cy="6530400"/>
        </p:xfrm>
        <a:graphic>
          <a:graphicData uri="http://schemas.openxmlformats.org/drawingml/2006/table">
            <a:tbl>
              <a:tblPr firstRow="1" bandRow="1">
                <a:tableStyleId>{5C22544A-7EE6-4342-B048-85BDC9FD1C3A}</a:tableStyleId>
              </a:tblPr>
              <a:tblGrid>
                <a:gridCol w="9315450">
                  <a:extLst>
                    <a:ext uri="{9D8B030D-6E8A-4147-A177-3AD203B41FA5}">
                      <a16:colId xmlns:a16="http://schemas.microsoft.com/office/drawing/2014/main" val="20000"/>
                    </a:ext>
                  </a:extLst>
                </a:gridCol>
              </a:tblGrid>
              <a:tr h="6530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93D59B">
                        <a:alpha val="89804"/>
                      </a:srgbClr>
                    </a:solidFill>
                  </a:tcPr>
                </a:tc>
                <a:extLst>
                  <a:ext uri="{0D108BD9-81ED-4DB2-BD59-A6C34878D82A}">
                    <a16:rowId xmlns:a16="http://schemas.microsoft.com/office/drawing/2014/main" val="10000"/>
                  </a:ext>
                </a:extLst>
              </a:tr>
            </a:tbl>
          </a:graphicData>
        </a:graphic>
      </p:graphicFrame>
      <p:sp>
        <p:nvSpPr>
          <p:cNvPr id="2" name="スライド番号プレースホルダー 5">
            <a:extLst>
              <a:ext uri="{FF2B5EF4-FFF2-40B4-BE49-F238E27FC236}">
                <a16:creationId xmlns:a16="http://schemas.microsoft.com/office/drawing/2014/main" id="{6F92A669-78D7-B3F6-4460-1156A3001D31}"/>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EFD4C538-8272-4084-AE03-892BDDF803D2}"/>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1914403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622237C-CEFF-E5B5-F49B-44B7E9AB3D1E}"/>
              </a:ext>
            </a:extLst>
          </p:cNvPr>
          <p:cNvGraphicFramePr>
            <a:graphicFrameLocks noGrp="1"/>
          </p:cNvGraphicFramePr>
          <p:nvPr userDrawn="1">
            <p:extLst>
              <p:ext uri="{D42A27DB-BD31-4B8C-83A1-F6EECF244321}">
                <p14:modId xmlns:p14="http://schemas.microsoft.com/office/powerpoint/2010/main" val="1134945563"/>
              </p:ext>
            </p:extLst>
          </p:nvPr>
        </p:nvGraphicFramePr>
        <p:xfrm>
          <a:off x="-71438" y="-63000"/>
          <a:ext cx="9315450" cy="6530400"/>
        </p:xfrm>
        <a:graphic>
          <a:graphicData uri="http://schemas.openxmlformats.org/drawingml/2006/table">
            <a:tbl>
              <a:tblPr firstRow="1" bandRow="1">
                <a:tableStyleId>{5C22544A-7EE6-4342-B048-85BDC9FD1C3A}</a:tableStyleId>
              </a:tblPr>
              <a:tblGrid>
                <a:gridCol w="9315450">
                  <a:extLst>
                    <a:ext uri="{9D8B030D-6E8A-4147-A177-3AD203B41FA5}">
                      <a16:colId xmlns:a16="http://schemas.microsoft.com/office/drawing/2014/main" val="20000"/>
                    </a:ext>
                  </a:extLst>
                </a:gridCol>
              </a:tblGrid>
              <a:tr h="6530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695F3">
                        <a:alpha val="89804"/>
                      </a:srgbClr>
                    </a:solidFill>
                  </a:tcPr>
                </a:tc>
                <a:extLst>
                  <a:ext uri="{0D108BD9-81ED-4DB2-BD59-A6C34878D82A}">
                    <a16:rowId xmlns:a16="http://schemas.microsoft.com/office/drawing/2014/main" val="10000"/>
                  </a:ext>
                </a:extLst>
              </a:tr>
            </a:tbl>
          </a:graphicData>
        </a:graphic>
      </p:graphicFrame>
      <p:sp>
        <p:nvSpPr>
          <p:cNvPr id="2" name="スライド番号プレースホルダー 5">
            <a:extLst>
              <a:ext uri="{FF2B5EF4-FFF2-40B4-BE49-F238E27FC236}">
                <a16:creationId xmlns:a16="http://schemas.microsoft.com/office/drawing/2014/main" id="{AF19E3C8-69C1-23D0-E702-779067CE2A4E}"/>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247CEE6C-7DA2-4D51-08FC-4DF879D93EEC}"/>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1639942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AF19E3C8-69C1-23D0-E702-779067CE2A4E}"/>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247CEE6C-7DA2-4D51-08FC-4DF879D93EEC}"/>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graphicFrame>
        <p:nvGraphicFramePr>
          <p:cNvPr id="8" name="表 7">
            <a:extLst>
              <a:ext uri="{FF2B5EF4-FFF2-40B4-BE49-F238E27FC236}">
                <a16:creationId xmlns:a16="http://schemas.microsoft.com/office/drawing/2014/main" id="{1C839F5C-4009-57A5-1F4C-F871C8D60B01}"/>
              </a:ext>
            </a:extLst>
          </p:cNvPr>
          <p:cNvGraphicFramePr>
            <a:graphicFrameLocks noGrp="1"/>
          </p:cNvGraphicFramePr>
          <p:nvPr userDrawn="1">
            <p:extLst>
              <p:ext uri="{D42A27DB-BD31-4B8C-83A1-F6EECF244321}">
                <p14:modId xmlns:p14="http://schemas.microsoft.com/office/powerpoint/2010/main" val="2801881335"/>
              </p:ext>
            </p:extLst>
          </p:nvPr>
        </p:nvGraphicFramePr>
        <p:xfrm>
          <a:off x="-71438" y="-63000"/>
          <a:ext cx="9315450" cy="6530400"/>
        </p:xfrm>
        <a:graphic>
          <a:graphicData uri="http://schemas.openxmlformats.org/drawingml/2006/table">
            <a:tbl>
              <a:tblPr firstRow="1" bandRow="1">
                <a:tableStyleId>{5C22544A-7EE6-4342-B048-85BDC9FD1C3A}</a:tableStyleId>
              </a:tblPr>
              <a:tblGrid>
                <a:gridCol w="9315450">
                  <a:extLst>
                    <a:ext uri="{9D8B030D-6E8A-4147-A177-3AD203B41FA5}">
                      <a16:colId xmlns:a16="http://schemas.microsoft.com/office/drawing/2014/main" val="20000"/>
                    </a:ext>
                  </a:extLst>
                </a:gridCol>
              </a:tblGrid>
              <a:tr h="6530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94ABF4">
                        <a:alpha val="89804"/>
                      </a:srgb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70062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034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622237C-CEFF-E5B5-F49B-44B7E9AB3D1E}"/>
              </a:ext>
            </a:extLst>
          </p:cNvPr>
          <p:cNvGraphicFramePr>
            <a:graphicFrameLocks noGrp="1"/>
          </p:cNvGraphicFramePr>
          <p:nvPr userDrawn="1">
            <p:extLst>
              <p:ext uri="{D42A27DB-BD31-4B8C-83A1-F6EECF244321}">
                <p14:modId xmlns:p14="http://schemas.microsoft.com/office/powerpoint/2010/main" val="3950381977"/>
              </p:ext>
            </p:extLst>
          </p:nvPr>
        </p:nvGraphicFramePr>
        <p:xfrm>
          <a:off x="-71438" y="-63000"/>
          <a:ext cx="9315450" cy="6530400"/>
        </p:xfrm>
        <a:graphic>
          <a:graphicData uri="http://schemas.openxmlformats.org/drawingml/2006/table">
            <a:tbl>
              <a:tblPr firstRow="1" bandRow="1">
                <a:tableStyleId>{5C22544A-7EE6-4342-B048-85BDC9FD1C3A}</a:tableStyleId>
              </a:tblPr>
              <a:tblGrid>
                <a:gridCol w="9315450">
                  <a:extLst>
                    <a:ext uri="{9D8B030D-6E8A-4147-A177-3AD203B41FA5}">
                      <a16:colId xmlns:a16="http://schemas.microsoft.com/office/drawing/2014/main" val="20000"/>
                    </a:ext>
                  </a:extLst>
                </a:gridCol>
              </a:tblGrid>
              <a:tr h="6530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23354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縦書きタイトルと&#10;縦書きテキス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922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graphicFrame>
        <p:nvGraphicFramePr>
          <p:cNvPr id="10" name="表 9">
            <a:extLst>
              <a:ext uri="{FF2B5EF4-FFF2-40B4-BE49-F238E27FC236}">
                <a16:creationId xmlns:a16="http://schemas.microsoft.com/office/drawing/2014/main" id="{AF51E5E3-5DAD-17DA-5C3A-374231410517}"/>
              </a:ext>
            </a:extLst>
          </p:cNvPr>
          <p:cNvGraphicFramePr>
            <a:graphicFrameLocks noGrp="1"/>
          </p:cNvGraphicFramePr>
          <p:nvPr userDrawn="1">
            <p:extLst>
              <p:ext uri="{D42A27DB-BD31-4B8C-83A1-F6EECF244321}">
                <p14:modId xmlns:p14="http://schemas.microsoft.com/office/powerpoint/2010/main" val="3188082404"/>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7CBCFF"/>
                    </a:solidFill>
                  </a:tcPr>
                </a:tc>
                <a:extLst>
                  <a:ext uri="{0D108BD9-81ED-4DB2-BD59-A6C34878D82A}">
                    <a16:rowId xmlns:a16="http://schemas.microsoft.com/office/drawing/2014/main" val="10000"/>
                  </a:ext>
                </a:extLst>
              </a:tr>
            </a:tbl>
          </a:graphicData>
        </a:graphic>
      </p:graphicFrame>
      <p:sp>
        <p:nvSpPr>
          <p:cNvPr id="2" name="スライド番号プレースホルダー 5">
            <a:extLst>
              <a:ext uri="{FF2B5EF4-FFF2-40B4-BE49-F238E27FC236}">
                <a16:creationId xmlns:a16="http://schemas.microsoft.com/office/drawing/2014/main" id="{9C75EC74-53FF-23AD-6EB8-9E987B0A4927}"/>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2084E558-F6DD-EB56-CA88-25F553C09DC1}"/>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138452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178155"/>
      </p:ext>
    </p:extLst>
  </p:cSld>
  <p:clrMap bg1="lt1" tx1="dk1" bg2="lt2" tx2="dk2" accent1="accent1" accent2="accent2" accent3="accent3" accent4="accent4" accent5="accent5" accent6="accent6" hlink="hlink" folHlink="folHlink"/>
  <p:sldLayoutIdLst>
    <p:sldLayoutId id="2147483665" r:id="rId1"/>
    <p:sldLayoutId id="2147483678" r:id="rId2"/>
    <p:sldLayoutId id="2147483677" r:id="rId3"/>
    <p:sldLayoutId id="2147483676" r:id="rId4"/>
    <p:sldLayoutId id="2147483756"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図 5" descr="テキスト&#10;&#10;自動的に生成された説明">
            <a:extLst>
              <a:ext uri="{FF2B5EF4-FFF2-40B4-BE49-F238E27FC236}">
                <a16:creationId xmlns:a16="http://schemas.microsoft.com/office/drawing/2014/main" id="{D245E996-DE4E-F6C3-4227-74CC3957CAD8}"/>
              </a:ext>
            </a:extLst>
          </p:cNvPr>
          <p:cNvPicPr>
            <a:picLocks noChangeAspect="1"/>
          </p:cNvPicPr>
          <p:nvPr userDrawn="1"/>
        </p:nvPicPr>
        <p:blipFill>
          <a:blip r:embed="rId5">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230621" y="6538450"/>
            <a:ext cx="915321" cy="288000"/>
          </a:xfrm>
          <a:prstGeom prst="rect">
            <a:avLst/>
          </a:prstGeom>
        </p:spPr>
      </p:pic>
      <p:sp>
        <p:nvSpPr>
          <p:cNvPr id="2" name="テキスト ボックス 1">
            <a:extLst>
              <a:ext uri="{FF2B5EF4-FFF2-40B4-BE49-F238E27FC236}">
                <a16:creationId xmlns:a16="http://schemas.microsoft.com/office/drawing/2014/main" id="{024B8BC6-22CA-780C-CDD3-70A8FBD8D23C}"/>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2844679797"/>
      </p:ext>
    </p:extLst>
  </p:cSld>
  <p:clrMap bg1="lt1" tx1="dk1" bg2="lt2" tx2="dk2" accent1="accent1" accent2="accent2" accent3="accent3" accent4="accent4" accent5="accent5" accent6="accent6" hlink="hlink" folHlink="folHlink"/>
  <p:sldLayoutIdLst>
    <p:sldLayoutId id="2147483680" r:id="rId1"/>
    <p:sldLayoutId id="2147483755" r:id="rId2"/>
    <p:sldLayoutId id="2147483690" r:id="rId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94150"/>
      </p:ext>
    </p:extLst>
  </p:cSld>
  <p:clrMap bg1="lt1" tx1="dk1" bg2="lt2" tx2="dk2" accent1="accent1" accent2="accent2" accent3="accent3" accent4="accent4" accent5="accent5" accent6="accent6" hlink="hlink" folHlink="folHlink"/>
  <p:sldLayoutIdLst>
    <p:sldLayoutId id="2147483752" r:id="rId1"/>
    <p:sldLayoutId id="2147483661" r:id="rId2"/>
    <p:sldLayoutId id="2147483662" r:id="rId3"/>
    <p:sldLayoutId id="2147483663" r:id="rId4"/>
    <p:sldLayoutId id="2147483757"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ダイアグラム&#10;&#10;自動的に生成された説明">
            <a:extLst>
              <a:ext uri="{FF2B5EF4-FFF2-40B4-BE49-F238E27FC236}">
                <a16:creationId xmlns:a16="http://schemas.microsoft.com/office/drawing/2014/main" id="{52B7E806-2871-B533-44A9-92DF3F072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1456" y="3500433"/>
            <a:ext cx="3142800" cy="2181754"/>
          </a:xfrm>
          <a:prstGeom prst="rect">
            <a:avLst/>
          </a:prstGeom>
          <a:ln>
            <a:solidFill>
              <a:schemeClr val="bg1"/>
            </a:solidFill>
          </a:ln>
        </p:spPr>
      </p:pic>
      <p:sp>
        <p:nvSpPr>
          <p:cNvPr id="6" name="テキスト ボックス 5">
            <a:extLst>
              <a:ext uri="{FF2B5EF4-FFF2-40B4-BE49-F238E27FC236}">
                <a16:creationId xmlns:a16="http://schemas.microsoft.com/office/drawing/2014/main" id="{0FD8547B-8E3E-9D02-82FE-E793B9850004}"/>
              </a:ext>
            </a:extLst>
          </p:cNvPr>
          <p:cNvSpPr txBox="1"/>
          <p:nvPr/>
        </p:nvSpPr>
        <p:spPr>
          <a:xfrm>
            <a:off x="7780980" y="280817"/>
            <a:ext cx="1255070" cy="373226"/>
          </a:xfrm>
          <a:prstGeom prst="rect">
            <a:avLst/>
          </a:prstGeom>
          <a:noFill/>
        </p:spPr>
        <p:txBody>
          <a:bodyPr wrap="square" lIns="36000" tIns="72000" rIns="36000" bIns="72000">
            <a:spAutoFit/>
          </a:bodyPr>
          <a:lstStyle/>
          <a:p>
            <a:pPr algn="ctr">
              <a:lnSpc>
                <a:spcPts val="2100"/>
              </a:lnSpc>
            </a:pPr>
            <a:r>
              <a:rPr lang="ja-JP" altLang="en-US" sz="1400" b="1" dirty="0">
                <a:solidFill>
                  <a:schemeClr val="bg1"/>
                </a:solidFill>
                <a:latin typeface="BIZ UDPゴシック" panose="020B0400000000000000" pitchFamily="50" charset="-128"/>
                <a:ea typeface="BIZ UDPゴシック" panose="020B0400000000000000" pitchFamily="50" charset="-128"/>
              </a:rPr>
              <a:t>若年者向け</a:t>
            </a:r>
            <a:endParaRPr lang="en-US" altLang="ja-JP" sz="1400" b="1" dirty="0">
              <a:solidFill>
                <a:schemeClr val="bg1"/>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B11C4F70-409A-CDBF-C980-B99AF323F3F7}"/>
              </a:ext>
            </a:extLst>
          </p:cNvPr>
          <p:cNvSpPr txBox="1"/>
          <p:nvPr/>
        </p:nvSpPr>
        <p:spPr>
          <a:xfrm>
            <a:off x="1594427" y="1819405"/>
            <a:ext cx="5955146" cy="811367"/>
          </a:xfrm>
          <a:prstGeom prst="rect">
            <a:avLst/>
          </a:prstGeom>
          <a:noFill/>
        </p:spPr>
        <p:txBody>
          <a:bodyPr wrap="square" lIns="36000" tIns="36000" rIns="36000" bIns="36000">
            <a:spAutoFit/>
          </a:bodyPr>
          <a:lstStyle/>
          <a:p>
            <a:pPr algn="ctr"/>
            <a:r>
              <a:rPr lang="ja-JP" altLang="en-US" sz="4800" b="1" dirty="0">
                <a:solidFill>
                  <a:schemeClr val="bg1"/>
                </a:solidFill>
                <a:latin typeface="BIZ UDPゴシック" panose="020B0400000000000000" pitchFamily="50" charset="-128"/>
                <a:ea typeface="BIZ UDPゴシック" panose="020B0400000000000000" pitchFamily="50" charset="-128"/>
              </a:rPr>
              <a:t>ネットトラブル（課金）</a:t>
            </a:r>
          </a:p>
        </p:txBody>
      </p:sp>
    </p:spTree>
    <p:extLst>
      <p:ext uri="{BB962C8B-B14F-4D97-AF65-F5344CB8AC3E}">
        <p14:creationId xmlns:p14="http://schemas.microsoft.com/office/powerpoint/2010/main" val="3128751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ダイアグラム&#10;&#10;自動的に生成された説明">
            <a:extLst>
              <a:ext uri="{FF2B5EF4-FFF2-40B4-BE49-F238E27FC236}">
                <a16:creationId xmlns:a16="http://schemas.microsoft.com/office/drawing/2014/main" id="{EDF25A58-58CA-EB84-4314-AD93C7F8A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850" y="1570034"/>
            <a:ext cx="6841150" cy="3808800"/>
          </a:xfrm>
          <a:prstGeom prst="rect">
            <a:avLst/>
          </a:prstGeom>
        </p:spPr>
      </p:pic>
      <p:graphicFrame>
        <p:nvGraphicFramePr>
          <p:cNvPr id="2" name="表 1">
            <a:extLst>
              <a:ext uri="{FF2B5EF4-FFF2-40B4-BE49-F238E27FC236}">
                <a16:creationId xmlns:a16="http://schemas.microsoft.com/office/drawing/2014/main" id="{FAE91857-82A9-440C-C3F9-DB05B128D693}"/>
              </a:ext>
            </a:extLst>
          </p:cNvPr>
          <p:cNvGraphicFramePr>
            <a:graphicFrameLocks noGrp="1"/>
          </p:cNvGraphicFramePr>
          <p:nvPr>
            <p:extLst>
              <p:ext uri="{D42A27DB-BD31-4B8C-83A1-F6EECF244321}">
                <p14:modId xmlns:p14="http://schemas.microsoft.com/office/powerpoint/2010/main" val="4238104264"/>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	</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8/9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30547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39A8E903-778D-B057-6AF5-5411A50E69A7}"/>
              </a:ext>
            </a:extLst>
          </p:cNvPr>
          <p:cNvGraphicFramePr>
            <a:graphicFrameLocks noGrp="1"/>
          </p:cNvGraphicFramePr>
          <p:nvPr>
            <p:extLst>
              <p:ext uri="{D42A27DB-BD31-4B8C-83A1-F6EECF244321}">
                <p14:modId xmlns:p14="http://schemas.microsoft.com/office/powerpoint/2010/main" val="1934944342"/>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	</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9/9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6" name="図 5">
            <a:extLst>
              <a:ext uri="{FF2B5EF4-FFF2-40B4-BE49-F238E27FC236}">
                <a16:creationId xmlns:a16="http://schemas.microsoft.com/office/drawing/2014/main" id="{AFECEE11-9A9E-02B2-AF0C-A57E5D503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1570034"/>
            <a:ext cx="6840000" cy="2758698"/>
          </a:xfrm>
          <a:prstGeom prst="rect">
            <a:avLst/>
          </a:prstGeom>
        </p:spPr>
      </p:pic>
    </p:spTree>
    <p:extLst>
      <p:ext uri="{BB962C8B-B14F-4D97-AF65-F5344CB8AC3E}">
        <p14:creationId xmlns:p14="http://schemas.microsoft.com/office/powerpoint/2010/main" val="3548317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四角形: 角を丸くする 37">
            <a:extLst>
              <a:ext uri="{FF2B5EF4-FFF2-40B4-BE49-F238E27FC236}">
                <a16:creationId xmlns:a16="http://schemas.microsoft.com/office/drawing/2014/main" id="{46CF99EE-FA38-8618-9B01-F4D6E960EA63}"/>
              </a:ext>
            </a:extLst>
          </p:cNvPr>
          <p:cNvSpPr/>
          <p:nvPr/>
        </p:nvSpPr>
        <p:spPr>
          <a:xfrm>
            <a:off x="323850" y="2324304"/>
            <a:ext cx="8496300" cy="3564521"/>
          </a:xfrm>
          <a:prstGeom prst="roundRect">
            <a:avLst>
              <a:gd name="adj" fmla="val 4489"/>
            </a:avLst>
          </a:prstGeom>
          <a:solidFill>
            <a:schemeClr val="bg1"/>
          </a:solidFill>
          <a:ln w="19050">
            <a:solidFill>
              <a:srgbClr val="155CA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155CAF"/>
              </a:solidFill>
            </a:endParaRPr>
          </a:p>
        </p:txBody>
      </p:sp>
      <p:grpSp>
        <p:nvGrpSpPr>
          <p:cNvPr id="15" name="グループ化 14">
            <a:extLst>
              <a:ext uri="{FF2B5EF4-FFF2-40B4-BE49-F238E27FC236}">
                <a16:creationId xmlns:a16="http://schemas.microsoft.com/office/drawing/2014/main" id="{A33A85E7-6EEB-5D4B-6DA9-A7AD690A557E}"/>
              </a:ext>
            </a:extLst>
          </p:cNvPr>
          <p:cNvGrpSpPr/>
          <p:nvPr/>
        </p:nvGrpSpPr>
        <p:grpSpPr>
          <a:xfrm>
            <a:off x="3672000" y="640406"/>
            <a:ext cx="1800000" cy="510832"/>
            <a:chOff x="3609000" y="753420"/>
            <a:chExt cx="1800000" cy="510832"/>
          </a:xfrm>
        </p:grpSpPr>
        <p:grpSp>
          <p:nvGrpSpPr>
            <p:cNvPr id="3" name="グループ化 2">
              <a:extLst>
                <a:ext uri="{FF2B5EF4-FFF2-40B4-BE49-F238E27FC236}">
                  <a16:creationId xmlns:a16="http://schemas.microsoft.com/office/drawing/2014/main" id="{A6EB97BE-151A-7570-5092-4DEA2F5AA2DF}"/>
                </a:ext>
              </a:extLst>
            </p:cNvPr>
            <p:cNvGrpSpPr/>
            <p:nvPr/>
          </p:nvGrpSpPr>
          <p:grpSpPr>
            <a:xfrm>
              <a:off x="3609000" y="1120252"/>
              <a:ext cx="1800000" cy="144000"/>
              <a:chOff x="1308006" y="8177730"/>
              <a:chExt cx="4359368" cy="345540"/>
            </a:xfrm>
          </p:grpSpPr>
          <p:sp>
            <p:nvSpPr>
              <p:cNvPr id="4" name="フリーフォーム: 図形 3">
                <a:extLst>
                  <a:ext uri="{FF2B5EF4-FFF2-40B4-BE49-F238E27FC236}">
                    <a16:creationId xmlns:a16="http://schemas.microsoft.com/office/drawing/2014/main" id="{DA8F4816-55B4-09BF-7CA5-71869EFA9F39}"/>
                  </a:ext>
                </a:extLst>
              </p:cNvPr>
              <p:cNvSpPr/>
              <p:nvPr/>
            </p:nvSpPr>
            <p:spPr>
              <a:xfrm>
                <a:off x="2964850" y="8177730"/>
                <a:ext cx="1045680" cy="345540"/>
              </a:xfrm>
              <a:custGeom>
                <a:avLst/>
                <a:gdLst>
                  <a:gd name="connsiteX0" fmla="*/ -224 w 5676900"/>
                  <a:gd name="connsiteY0" fmla="*/ -237 h 2047875"/>
                  <a:gd name="connsiteX1" fmla="*/ 1419001 w 5676900"/>
                  <a:gd name="connsiteY1" fmla="*/ -237 h 2047875"/>
                  <a:gd name="connsiteX2" fmla="*/ 2838226 w 5676900"/>
                  <a:gd name="connsiteY2" fmla="*/ 2047638 h 2047875"/>
                  <a:gd name="connsiteX3" fmla="*/ 4257451 w 5676900"/>
                  <a:gd name="connsiteY3" fmla="*/ -237 h 2047875"/>
                  <a:gd name="connsiteX4" fmla="*/ 5676676 w 5676900"/>
                  <a:gd name="connsiteY4" fmla="*/ -237 h 204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900" h="2047875">
                    <a:moveTo>
                      <a:pt x="-224" y="-237"/>
                    </a:moveTo>
                    <a:lnTo>
                      <a:pt x="1419001" y="-237"/>
                    </a:lnTo>
                    <a:lnTo>
                      <a:pt x="2838226" y="2047638"/>
                    </a:lnTo>
                    <a:lnTo>
                      <a:pt x="4257451" y="-237"/>
                    </a:lnTo>
                    <a:lnTo>
                      <a:pt x="5676676" y="-237"/>
                    </a:lnTo>
                  </a:path>
                </a:pathLst>
              </a:custGeom>
              <a:noFill/>
              <a:ln w="28575" cap="rnd">
                <a:solidFill>
                  <a:srgbClr val="155CAF"/>
                </a:solidFill>
                <a:prstDash val="solid"/>
                <a:round/>
              </a:ln>
            </p:spPr>
            <p:txBody>
              <a:bodyPr rtlCol="0" anchor="ctr"/>
              <a:lstStyle/>
              <a:p>
                <a:endParaRPr lang="ja-JP" altLang="en-US">
                  <a:solidFill>
                    <a:srgbClr val="00B0F0"/>
                  </a:solidFill>
                </a:endParaRPr>
              </a:p>
            </p:txBody>
          </p:sp>
          <p:cxnSp>
            <p:nvCxnSpPr>
              <p:cNvPr id="6" name="直線コネクタ 5">
                <a:extLst>
                  <a:ext uri="{FF2B5EF4-FFF2-40B4-BE49-F238E27FC236}">
                    <a16:creationId xmlns:a16="http://schemas.microsoft.com/office/drawing/2014/main" id="{00F08C7B-CDBB-FBDE-AF2B-B1F4EF886207}"/>
                  </a:ext>
                </a:extLst>
              </p:cNvPr>
              <p:cNvCxnSpPr>
                <a:cxnSpLocks/>
              </p:cNvCxnSpPr>
              <p:nvPr/>
            </p:nvCxnSpPr>
            <p:spPr>
              <a:xfrm>
                <a:off x="1308006" y="8177730"/>
                <a:ext cx="1655659" cy="0"/>
              </a:xfrm>
              <a:prstGeom prst="line">
                <a:avLst/>
              </a:prstGeom>
              <a:ln w="28575" cap="rnd">
                <a:solidFill>
                  <a:srgbClr val="155CAF"/>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A6169E4F-BE91-3E15-38EF-82DD9FF54FFD}"/>
                  </a:ext>
                </a:extLst>
              </p:cNvPr>
              <p:cNvCxnSpPr/>
              <p:nvPr/>
            </p:nvCxnSpPr>
            <p:spPr>
              <a:xfrm>
                <a:off x="4011715" y="8177730"/>
                <a:ext cx="1655659" cy="0"/>
              </a:xfrm>
              <a:prstGeom prst="line">
                <a:avLst/>
              </a:prstGeom>
              <a:ln w="28575">
                <a:solidFill>
                  <a:srgbClr val="155CAF"/>
                </a:solidFill>
              </a:ln>
            </p:spPr>
            <p:style>
              <a:lnRef idx="1">
                <a:schemeClr val="accent1"/>
              </a:lnRef>
              <a:fillRef idx="0">
                <a:schemeClr val="accent1"/>
              </a:fillRef>
              <a:effectRef idx="0">
                <a:schemeClr val="accent1"/>
              </a:effectRef>
              <a:fontRef idx="minor">
                <a:schemeClr val="tx1"/>
              </a:fontRef>
            </p:style>
          </p:cxnSp>
        </p:grpSp>
        <p:cxnSp>
          <p:nvCxnSpPr>
            <p:cNvPr id="12" name="直線コネクタ 11">
              <a:extLst>
                <a:ext uri="{FF2B5EF4-FFF2-40B4-BE49-F238E27FC236}">
                  <a16:creationId xmlns:a16="http://schemas.microsoft.com/office/drawing/2014/main" id="{BB81A0DE-6961-79DD-F260-2B11F2E372CF}"/>
                </a:ext>
              </a:extLst>
            </p:cNvPr>
            <p:cNvCxnSpPr>
              <a:cxnSpLocks/>
            </p:cNvCxnSpPr>
            <p:nvPr/>
          </p:nvCxnSpPr>
          <p:spPr>
            <a:xfrm>
              <a:off x="3609000" y="753420"/>
              <a:ext cx="1800000" cy="0"/>
            </a:xfrm>
            <a:prstGeom prst="line">
              <a:avLst/>
            </a:prstGeom>
            <a:ln w="28575" cap="rnd">
              <a:solidFill>
                <a:srgbClr val="155CAF"/>
              </a:solidFill>
              <a:round/>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37A1038E-E413-E868-9FCB-7A5F26B8C874}"/>
                </a:ext>
              </a:extLst>
            </p:cNvPr>
            <p:cNvSpPr txBox="1"/>
            <p:nvPr/>
          </p:nvSpPr>
          <p:spPr>
            <a:xfrm>
              <a:off x="3609000" y="773968"/>
              <a:ext cx="1800000" cy="300522"/>
            </a:xfrm>
            <a:prstGeom prst="rect">
              <a:avLst/>
            </a:prstGeom>
            <a:noFill/>
          </p:spPr>
          <p:txBody>
            <a:bodyPr wrap="square" lIns="0" tIns="36000" rIns="0" bIns="36000" rtlCol="0">
              <a:spAutoFit/>
            </a:bodyPr>
            <a:lstStyle/>
            <a:p>
              <a:pPr algn="ctr">
                <a:lnSpc>
                  <a:spcPts val="2100"/>
                </a:lnSpc>
              </a:pPr>
              <a:r>
                <a:rPr lang="ja-JP" altLang="en-US" sz="1400" b="1" dirty="0">
                  <a:solidFill>
                    <a:srgbClr val="155CAF"/>
                  </a:solidFill>
                  <a:latin typeface="BIZ UDPゴシック" panose="020B0400000000000000" pitchFamily="50" charset="-128"/>
                  <a:ea typeface="BIZ UDPゴシック" panose="020B0400000000000000" pitchFamily="50" charset="-128"/>
                </a:rPr>
                <a:t>振り返り問題</a:t>
              </a:r>
              <a:endParaRPr kumimoji="1" lang="ja-JP" altLang="en-US" sz="1400" b="1" dirty="0">
                <a:solidFill>
                  <a:srgbClr val="155CAF"/>
                </a:solidFill>
                <a:latin typeface="BIZ UDPゴシック" panose="020B0400000000000000" pitchFamily="50" charset="-128"/>
                <a:ea typeface="BIZ UDPゴシック" panose="020B0400000000000000" pitchFamily="50" charset="-128"/>
              </a:endParaRPr>
            </a:p>
          </p:txBody>
        </p:sp>
      </p:grpSp>
      <p:grpSp>
        <p:nvGrpSpPr>
          <p:cNvPr id="5" name="グループ化 4">
            <a:extLst>
              <a:ext uri="{FF2B5EF4-FFF2-40B4-BE49-F238E27FC236}">
                <a16:creationId xmlns:a16="http://schemas.microsoft.com/office/drawing/2014/main" id="{8B7B738D-A165-AB21-A3BB-17CFBC4AD4E5}"/>
              </a:ext>
            </a:extLst>
          </p:cNvPr>
          <p:cNvGrpSpPr/>
          <p:nvPr/>
        </p:nvGrpSpPr>
        <p:grpSpPr>
          <a:xfrm>
            <a:off x="375069" y="1286059"/>
            <a:ext cx="8393863" cy="782898"/>
            <a:chOff x="375069" y="1286059"/>
            <a:chExt cx="8393863" cy="782898"/>
          </a:xfrm>
        </p:grpSpPr>
        <p:grpSp>
          <p:nvGrpSpPr>
            <p:cNvPr id="2" name="グループ化 1">
              <a:extLst>
                <a:ext uri="{FF2B5EF4-FFF2-40B4-BE49-F238E27FC236}">
                  <a16:creationId xmlns:a16="http://schemas.microsoft.com/office/drawing/2014/main" id="{74BBB8D7-B96F-A13B-29A5-214CF3391F56}"/>
                </a:ext>
              </a:extLst>
            </p:cNvPr>
            <p:cNvGrpSpPr/>
            <p:nvPr/>
          </p:nvGrpSpPr>
          <p:grpSpPr>
            <a:xfrm>
              <a:off x="375069" y="1317508"/>
              <a:ext cx="720000" cy="720000"/>
              <a:chOff x="375069" y="1317508"/>
              <a:chExt cx="720000" cy="720000"/>
            </a:xfrm>
          </p:grpSpPr>
          <p:sp>
            <p:nvSpPr>
              <p:cNvPr id="35" name="四角形: 角を丸くする 34">
                <a:extLst>
                  <a:ext uri="{FF2B5EF4-FFF2-40B4-BE49-F238E27FC236}">
                    <a16:creationId xmlns:a16="http://schemas.microsoft.com/office/drawing/2014/main" id="{EDF375CD-FA17-9BB1-5249-7ED62C4499F5}"/>
                  </a:ext>
                </a:extLst>
              </p:cNvPr>
              <p:cNvSpPr/>
              <p:nvPr/>
            </p:nvSpPr>
            <p:spPr>
              <a:xfrm>
                <a:off x="375069" y="1317508"/>
                <a:ext cx="720000" cy="720000"/>
              </a:xfrm>
              <a:prstGeom prst="roundRect">
                <a:avLst/>
              </a:prstGeom>
              <a:solidFill>
                <a:schemeClr val="bg1">
                  <a:lumMod val="95000"/>
                </a:schemeClr>
              </a:solidFill>
              <a:ln w="57150">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C4D8570F-FFF5-FED9-600B-283A71965C9D}"/>
                  </a:ext>
                </a:extLst>
              </p:cNvPr>
              <p:cNvSpPr txBox="1"/>
              <p:nvPr/>
            </p:nvSpPr>
            <p:spPr>
              <a:xfrm>
                <a:off x="467941" y="1329890"/>
                <a:ext cx="534256" cy="618503"/>
              </a:xfrm>
              <a:prstGeom prst="rect">
                <a:avLst/>
              </a:prstGeom>
              <a:noFill/>
            </p:spPr>
            <p:txBody>
              <a:bodyPr wrap="square" lIns="0" tIns="0" rIns="0" bIns="0" rtlCol="0">
                <a:spAutoFit/>
              </a:bodyPr>
              <a:lstStyle/>
              <a:p>
                <a:pPr algn="ctr">
                  <a:lnSpc>
                    <a:spcPts val="5700"/>
                  </a:lnSpc>
                </a:pPr>
                <a:r>
                  <a:rPr kumimoji="1" lang="ja-JP" altLang="en-US" sz="3800" b="1" dirty="0">
                    <a:solidFill>
                      <a:srgbClr val="FF6600"/>
                    </a:solidFill>
                    <a:latin typeface="BIZ UDPゴシック" panose="020B0400000000000000" pitchFamily="50" charset="-128"/>
                    <a:ea typeface="BIZ UDPゴシック" panose="020B0400000000000000" pitchFamily="50" charset="-128"/>
                  </a:rPr>
                  <a:t>問</a:t>
                </a:r>
              </a:p>
            </p:txBody>
          </p:sp>
        </p:grpSp>
        <p:sp>
          <p:nvSpPr>
            <p:cNvPr id="25" name="テキスト ボックス 24">
              <a:extLst>
                <a:ext uri="{FF2B5EF4-FFF2-40B4-BE49-F238E27FC236}">
                  <a16:creationId xmlns:a16="http://schemas.microsoft.com/office/drawing/2014/main" id="{5FFBBA4D-2976-AE70-1ECC-61F136C2C455}"/>
                </a:ext>
              </a:extLst>
            </p:cNvPr>
            <p:cNvSpPr txBox="1"/>
            <p:nvPr/>
          </p:nvSpPr>
          <p:spPr>
            <a:xfrm>
              <a:off x="1207007" y="1286059"/>
              <a:ext cx="7561925" cy="782898"/>
            </a:xfrm>
            <a:prstGeom prst="rect">
              <a:avLst/>
            </a:prstGeom>
            <a:noFill/>
          </p:spPr>
          <p:txBody>
            <a:bodyPr wrap="square" lIns="36000" tIns="36000" rIns="36000" bIns="36000" anchor="t" anchorCtr="0">
              <a:spAutoFit/>
            </a:bodyPr>
            <a:lstStyle/>
            <a:p>
              <a:pPr algn="just">
                <a:lnSpc>
                  <a:spcPts val="3000"/>
                </a:lnSpc>
              </a:pPr>
              <a:r>
                <a:rPr lang="ja-JP" altLang="en-US" sz="2000" b="1" dirty="0">
                  <a:latin typeface="BIZ UDPゴシック" panose="020B0400000000000000" pitchFamily="50" charset="-128"/>
                  <a:ea typeface="BIZ UDPゴシック" panose="020B0400000000000000" pitchFamily="50" charset="-128"/>
                </a:rPr>
                <a:t>保護者のクレジットカードを無許可で利用し、オンラインゲーム内で</a:t>
              </a:r>
              <a:br>
                <a:rPr lang="en-US" altLang="ja-JP" sz="2000" b="1" dirty="0">
                  <a:latin typeface="BIZ UDPゴシック" panose="020B0400000000000000" pitchFamily="50" charset="-128"/>
                  <a:ea typeface="BIZ UDPゴシック" panose="020B0400000000000000" pitchFamily="50" charset="-128"/>
                </a:rPr>
              </a:br>
              <a:r>
                <a:rPr lang="ja-JP" altLang="en-US" sz="2000" b="1" dirty="0">
                  <a:latin typeface="BIZ UDPゴシック" panose="020B0400000000000000" pitchFamily="50" charset="-128"/>
                  <a:ea typeface="BIZ UDPゴシック" panose="020B0400000000000000" pitchFamily="50" charset="-128"/>
                </a:rPr>
                <a:t>課金することは、どのような問題を引き起こす可能性がある</a:t>
              </a:r>
              <a:r>
                <a:rPr lang="en-US" altLang="ja-JP" sz="2000" b="1" dirty="0">
                  <a:latin typeface="BIZ UDPゴシック" panose="020B0400000000000000" pitchFamily="50" charset="-128"/>
                  <a:ea typeface="BIZ UDPゴシック" panose="020B0400000000000000" pitchFamily="50" charset="-128"/>
                </a:rPr>
                <a:t>?</a:t>
              </a:r>
            </a:p>
          </p:txBody>
        </p:sp>
      </p:grpSp>
      <p:sp>
        <p:nvSpPr>
          <p:cNvPr id="39" name="テキスト ボックス 38">
            <a:extLst>
              <a:ext uri="{FF2B5EF4-FFF2-40B4-BE49-F238E27FC236}">
                <a16:creationId xmlns:a16="http://schemas.microsoft.com/office/drawing/2014/main" id="{5B372DE0-D9AD-159B-99D2-E7B1D55BED20}"/>
              </a:ext>
            </a:extLst>
          </p:cNvPr>
          <p:cNvSpPr txBox="1"/>
          <p:nvPr/>
        </p:nvSpPr>
        <p:spPr>
          <a:xfrm>
            <a:off x="305408" y="5995807"/>
            <a:ext cx="8533184" cy="403628"/>
          </a:xfrm>
          <a:prstGeom prst="rect">
            <a:avLst/>
          </a:prstGeom>
          <a:noFill/>
        </p:spPr>
        <p:txBody>
          <a:bodyPr wrap="square" lIns="36000" tIns="36000" rIns="36000" bIns="36000" anchor="t" anchorCtr="0">
            <a:spAutoFit/>
          </a:bodyPr>
          <a:lstStyle/>
          <a:p>
            <a:pPr algn="ctr">
              <a:lnSpc>
                <a:spcPts val="3000"/>
              </a:lnSpc>
            </a:pPr>
            <a:r>
              <a:rPr lang="ja-JP" altLang="en-US" sz="2000" b="1" dirty="0">
                <a:solidFill>
                  <a:srgbClr val="FF6600"/>
                </a:solidFill>
                <a:latin typeface="ＭＳ Ｐゴシック" panose="020B0600070205080204" pitchFamily="50" charset="-128"/>
                <a:ea typeface="ＭＳ Ｐゴシック" panose="020B0600070205080204" pitchFamily="50" charset="-128"/>
              </a:rPr>
              <a:t>Ⓐ～Ⓓ</a:t>
            </a:r>
            <a:r>
              <a:rPr lang="ja-JP" altLang="en-US" sz="2000" b="1" dirty="0">
                <a:solidFill>
                  <a:srgbClr val="FF6600"/>
                </a:solidFill>
                <a:latin typeface="BIZ UDPゴシック" panose="020B0400000000000000" pitchFamily="50" charset="-128"/>
                <a:ea typeface="BIZ UDPゴシック" panose="020B0400000000000000" pitchFamily="50" charset="-128"/>
              </a:rPr>
              <a:t>のうち、当てはまると思う記号を選択してみよう！</a:t>
            </a:r>
            <a:endParaRPr lang="en-US" altLang="ja-JP" sz="2000" b="1" dirty="0">
              <a:solidFill>
                <a:srgbClr val="FF6600"/>
              </a:solidFill>
              <a:latin typeface="BIZ UDPゴシック" panose="020B0400000000000000" pitchFamily="50" charset="-128"/>
              <a:ea typeface="BIZ UDPゴシック" panose="020B0400000000000000" pitchFamily="50" charset="-128"/>
            </a:endParaRPr>
          </a:p>
        </p:txBody>
      </p:sp>
      <p:graphicFrame>
        <p:nvGraphicFramePr>
          <p:cNvPr id="9" name="表 8">
            <a:extLst>
              <a:ext uri="{FF2B5EF4-FFF2-40B4-BE49-F238E27FC236}">
                <a16:creationId xmlns:a16="http://schemas.microsoft.com/office/drawing/2014/main" id="{5554AA0C-5416-FC8D-4165-9BBE45D7D8F7}"/>
              </a:ext>
            </a:extLst>
          </p:cNvPr>
          <p:cNvGraphicFramePr>
            <a:graphicFrameLocks noGrp="1"/>
          </p:cNvGraphicFramePr>
          <p:nvPr>
            <p:extLst>
              <p:ext uri="{D42A27DB-BD31-4B8C-83A1-F6EECF244321}">
                <p14:modId xmlns:p14="http://schemas.microsoft.com/office/powerpoint/2010/main" val="2608752325"/>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845475">
                  <a:extLst>
                    <a:ext uri="{9D8B030D-6E8A-4147-A177-3AD203B41FA5}">
                      <a16:colId xmlns:a16="http://schemas.microsoft.com/office/drawing/2014/main" val="1678337219"/>
                    </a:ext>
                  </a:extLst>
                </a:gridCol>
                <a:gridCol w="7265925">
                  <a:extLst>
                    <a:ext uri="{9D8B030D-6E8A-4147-A177-3AD203B41FA5}">
                      <a16:colId xmlns:a16="http://schemas.microsoft.com/office/drawing/2014/main" val="3116882824"/>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050" b="1" spc="-80" baseline="0" dirty="0">
                          <a:solidFill>
                            <a:schemeClr val="bg1"/>
                          </a:solidFill>
                          <a:latin typeface="BIZ UDPゴシック" panose="020B0400000000000000" pitchFamily="50" charset="-128"/>
                          <a:ea typeface="BIZ UDPゴシック" panose="020B0400000000000000" pitchFamily="50" charset="-128"/>
                        </a:rPr>
                        <a:t>問▕　保護者のクレジットカードを無許可で利用し、オンラインゲーム内で課金することは、どのような問題を引き起こす可能性がある</a:t>
                      </a:r>
                      <a:r>
                        <a:rPr kumimoji="1" lang="en-US" altLang="ja-JP" sz="1050" b="1" spc="-80" baseline="0" dirty="0">
                          <a:solidFill>
                            <a:schemeClr val="bg1"/>
                          </a:solidFill>
                          <a:latin typeface="BIZ UDPゴシック" panose="020B0400000000000000" pitchFamily="50" charset="-128"/>
                          <a:ea typeface="BIZ UDPゴシック" panose="020B0400000000000000" pitchFamily="50" charset="-128"/>
                        </a:rPr>
                        <a:t>?</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0" name="表 9">
            <a:extLst>
              <a:ext uri="{FF2B5EF4-FFF2-40B4-BE49-F238E27FC236}">
                <a16:creationId xmlns:a16="http://schemas.microsoft.com/office/drawing/2014/main" id="{20AE8E51-0310-4504-0A30-D776D442DEED}"/>
              </a:ext>
            </a:extLst>
          </p:cNvPr>
          <p:cNvGraphicFramePr>
            <a:graphicFrameLocks noGrp="1"/>
          </p:cNvGraphicFramePr>
          <p:nvPr>
            <p:extLst>
              <p:ext uri="{D42A27DB-BD31-4B8C-83A1-F6EECF244321}">
                <p14:modId xmlns:p14="http://schemas.microsoft.com/office/powerpoint/2010/main" val="42131790"/>
              </p:ext>
            </p:extLst>
          </p:nvPr>
        </p:nvGraphicFramePr>
        <p:xfrm>
          <a:off x="702000" y="2532920"/>
          <a:ext cx="7740000" cy="3024000"/>
        </p:xfrm>
        <a:graphic>
          <a:graphicData uri="http://schemas.openxmlformats.org/drawingml/2006/table">
            <a:tbl>
              <a:tblPr firstRow="1" bandRow="1"/>
              <a:tblGrid>
                <a:gridCol w="540000">
                  <a:extLst>
                    <a:ext uri="{9D8B030D-6E8A-4147-A177-3AD203B41FA5}">
                      <a16:colId xmlns:a16="http://schemas.microsoft.com/office/drawing/2014/main" val="20000"/>
                    </a:ext>
                  </a:extLst>
                </a:gridCol>
                <a:gridCol w="7200000">
                  <a:extLst>
                    <a:ext uri="{9D8B030D-6E8A-4147-A177-3AD203B41FA5}">
                      <a16:colId xmlns:a16="http://schemas.microsoft.com/office/drawing/2014/main" val="20001"/>
                    </a:ext>
                  </a:extLst>
                </a:gridCol>
              </a:tblGrid>
              <a:tr h="720000">
                <a:tc>
                  <a:txBody>
                    <a:bodyPr/>
                    <a:lstStyle/>
                    <a:p>
                      <a:pPr algn="ctr">
                        <a:lnSpc>
                          <a:spcPts val="3000"/>
                        </a:lnSpc>
                      </a:pPr>
                      <a:r>
                        <a:rPr kumimoji="1" lang="ja-JP" altLang="en-US" sz="2400" b="1" dirty="0">
                          <a:solidFill>
                            <a:srgbClr val="FF6600"/>
                          </a:solidFill>
                          <a:latin typeface="ＭＳ Ｐゴシック" panose="020B0600070205080204" pitchFamily="50" charset="-128"/>
                          <a:ea typeface="ＭＳ Ｐゴシック" panose="020B0600070205080204" pitchFamily="50" charset="-128"/>
                        </a:rPr>
                        <a:t>Ⓐ</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保護者や家族との信頼関係が崩れる。</a:t>
                      </a:r>
                      <a:endParaRPr kumimoji="1" lang="en-US" altLang="ja-JP" sz="2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36000" marT="36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20000">
                <a:tc>
                  <a:txBody>
                    <a:bodyPr/>
                    <a:lstStyle/>
                    <a:p>
                      <a:pPr algn="ctr">
                        <a:lnSpc>
                          <a:spcPts val="3000"/>
                        </a:lnSpc>
                      </a:pPr>
                      <a:r>
                        <a:rPr kumimoji="1" lang="ja-JP" altLang="en-US" sz="2400" b="1" dirty="0">
                          <a:solidFill>
                            <a:srgbClr val="FF6600"/>
                          </a:solidFill>
                          <a:latin typeface="ＭＳ Ｐゴシック" panose="020B0600070205080204" pitchFamily="50" charset="-128"/>
                          <a:ea typeface="ＭＳ Ｐゴシック" panose="020B0600070205080204" pitchFamily="50" charset="-128"/>
                        </a:rPr>
                        <a:t>Ⓑ</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155CAF"/>
                      </a:solid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保護者のクレジットカードの請求金額が高額になる。</a:t>
                      </a:r>
                    </a:p>
                  </a:txBody>
                  <a:tcPr marL="108000" marR="0" marT="36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155CAF"/>
                      </a:solid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798894"/>
                  </a:ext>
                </a:extLst>
              </a:tr>
              <a:tr h="720000">
                <a:tc>
                  <a:txBody>
                    <a:bodyPr/>
                    <a:lstStyle/>
                    <a:p>
                      <a:pPr algn="ctr">
                        <a:lnSpc>
                          <a:spcPts val="3000"/>
                        </a:lnSpc>
                      </a:pPr>
                      <a:r>
                        <a:rPr kumimoji="1" lang="ja-JP" altLang="en-US" sz="2400" b="1" dirty="0">
                          <a:solidFill>
                            <a:srgbClr val="FF6600"/>
                          </a:solidFill>
                          <a:latin typeface="ＭＳ Ｐゴシック" panose="020B0600070205080204" pitchFamily="50" charset="-128"/>
                          <a:ea typeface="ＭＳ Ｐゴシック" panose="020B0600070205080204" pitchFamily="50" charset="-128"/>
                        </a:rPr>
                        <a:t>Ⓒ</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155CAF"/>
                      </a:solid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より良いアイテムを手に入れるために、課金を繰り返してしまう。</a:t>
                      </a:r>
                    </a:p>
                  </a:txBody>
                  <a:tcPr marL="108000" marR="36000" marT="36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155CAF"/>
                      </a:solid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8647918"/>
                  </a:ext>
                </a:extLst>
              </a:tr>
              <a:tr h="864000">
                <a:tc>
                  <a:txBody>
                    <a:bodyPr/>
                    <a:lstStyle/>
                    <a:p>
                      <a:pPr algn="ctr">
                        <a:lnSpc>
                          <a:spcPts val="3000"/>
                        </a:lnSpc>
                      </a:pPr>
                      <a:r>
                        <a:rPr kumimoji="1" lang="ja-JP" altLang="en-US" sz="2400" b="1" dirty="0">
                          <a:solidFill>
                            <a:srgbClr val="FF6600"/>
                          </a:solidFill>
                          <a:latin typeface="ＭＳ Ｐゴシック" panose="020B0600070205080204" pitchFamily="50" charset="-128"/>
                          <a:ea typeface="ＭＳ Ｐゴシック" panose="020B0600070205080204" pitchFamily="50" charset="-128"/>
                        </a:rPr>
                        <a:t>Ⓓ</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155CAF"/>
                      </a:solid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名義人の保護者がクレジットカード会社から管理責任を問われ、</a:t>
                      </a:r>
                    </a:p>
                    <a:p>
                      <a:pPr algn="just">
                        <a:lnSpc>
                          <a:spcPts val="3000"/>
                        </a:lnSpc>
                      </a:pPr>
                      <a:r>
                        <a:rPr kumimoji="1" lang="ja-JP" altLang="en-US" sz="2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今後新しくクレジットカードを発行できなくなることがある。</a:t>
                      </a:r>
                    </a:p>
                  </a:txBody>
                  <a:tcPr marL="108000" marR="36000" marT="36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155CAF"/>
                      </a:solid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2160671"/>
                  </a:ext>
                </a:extLst>
              </a:tr>
            </a:tbl>
          </a:graphicData>
        </a:graphic>
      </p:graphicFrame>
    </p:spTree>
    <p:extLst>
      <p:ext uri="{BB962C8B-B14F-4D97-AF65-F5344CB8AC3E}">
        <p14:creationId xmlns:p14="http://schemas.microsoft.com/office/powerpoint/2010/main" val="2536831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角丸四角形">
            <a:extLst>
              <a:ext uri="{FF2B5EF4-FFF2-40B4-BE49-F238E27FC236}">
                <a16:creationId xmlns:a16="http://schemas.microsoft.com/office/drawing/2014/main" id="{19AB650F-37C9-8C08-8703-8120A4B57E1C}"/>
              </a:ext>
            </a:extLst>
          </p:cNvPr>
          <p:cNvSpPr/>
          <p:nvPr/>
        </p:nvSpPr>
        <p:spPr>
          <a:xfrm>
            <a:off x="305408" y="3049827"/>
            <a:ext cx="8676000" cy="2940856"/>
          </a:xfrm>
          <a:prstGeom prst="rect">
            <a:avLst/>
          </a:prstGeom>
          <a:solidFill>
            <a:srgbClr val="7CBCFF">
              <a:alpha val="49804"/>
            </a:srgbClr>
          </a:solidFill>
          <a:ln w="12700">
            <a:miter lim="400000"/>
          </a:ln>
        </p:spPr>
        <p:txBody>
          <a:bodyPr lIns="45718" tIns="45718" rIns="45718" bIns="45718" anchor="ctr"/>
          <a:lstStyle/>
          <a:p>
            <a:pPr>
              <a:defRPr>
                <a:latin typeface="+mn-lt"/>
                <a:ea typeface="+mn-ea"/>
                <a:cs typeface="+mn-cs"/>
                <a:sym typeface="BIZ UDPGothic"/>
              </a:defRPr>
            </a:pPr>
            <a:endParaRPr/>
          </a:p>
        </p:txBody>
      </p:sp>
      <p:sp>
        <p:nvSpPr>
          <p:cNvPr id="5" name="1年間預けて…">
            <a:extLst>
              <a:ext uri="{FF2B5EF4-FFF2-40B4-BE49-F238E27FC236}">
                <a16:creationId xmlns:a16="http://schemas.microsoft.com/office/drawing/2014/main" id="{E215708E-6B8B-1AD4-26F8-004D89603B56}"/>
              </a:ext>
            </a:extLst>
          </p:cNvPr>
          <p:cNvSpPr txBox="1"/>
          <p:nvPr/>
        </p:nvSpPr>
        <p:spPr>
          <a:xfrm>
            <a:off x="467941" y="3207459"/>
            <a:ext cx="8370651" cy="2551963"/>
          </a:xfrm>
          <a:prstGeom prst="roundRect">
            <a:avLst>
              <a:gd name="adj" fmla="val 3604"/>
            </a:avLst>
          </a:prstGeom>
          <a:solidFill>
            <a:schemeClr val="bg1"/>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8000" tIns="108000" rIns="108000" bIns="144000" numCol="1" anchor="t">
            <a:spAutoFit/>
          </a:bodyPr>
          <a:lstStyle/>
          <a:p>
            <a:pPr algn="just">
              <a:lnSpc>
                <a:spcPts val="3000"/>
              </a:lnSpc>
              <a:defRPr sz="2400">
                <a:latin typeface="+mn-lt"/>
                <a:ea typeface="+mn-ea"/>
                <a:cs typeface="+mn-cs"/>
                <a:sym typeface="BIZ UDPGothic"/>
              </a:defRPr>
            </a:pPr>
            <a:r>
              <a:rPr lang="ja-JP" altLang="en-US" sz="2000" b="1" dirty="0">
                <a:latin typeface="BIZ UDPゴシック" panose="020B0400000000000000" pitchFamily="50" charset="-128"/>
                <a:ea typeface="BIZ UDPゴシック" panose="020B0400000000000000" pitchFamily="50" charset="-128"/>
              </a:rPr>
              <a:t>オンラインゲームの「課金」は、クレジットカードなど見えないお金を使ってオンライン上で決済するため、</a:t>
            </a:r>
            <a:r>
              <a:rPr lang="ja-JP" altLang="en-US" sz="2000" b="1" dirty="0">
                <a:solidFill>
                  <a:srgbClr val="FF6600"/>
                </a:solidFill>
                <a:latin typeface="BIZ UDPゴシック" panose="020B0400000000000000" pitchFamily="50" charset="-128"/>
                <a:ea typeface="BIZ UDPゴシック" panose="020B0400000000000000" pitchFamily="50" charset="-128"/>
              </a:rPr>
              <a:t>現金に比べお金を使っている感覚を感じにくい</a:t>
            </a:r>
            <a:r>
              <a:rPr lang="ja-JP" altLang="en-US" sz="2000" b="1" dirty="0">
                <a:latin typeface="BIZ UDPゴシック" panose="020B0400000000000000" pitchFamily="50" charset="-128"/>
                <a:ea typeface="BIZ UDPゴシック" panose="020B0400000000000000" pitchFamily="50" charset="-128"/>
              </a:rPr>
              <a:t>場合があります。</a:t>
            </a:r>
            <a:endParaRPr lang="en-US" altLang="ja-JP" sz="2000" b="1" dirty="0">
              <a:latin typeface="BIZ UDPゴシック" panose="020B0400000000000000" pitchFamily="50" charset="-128"/>
              <a:ea typeface="BIZ UDPゴシック" panose="020B0400000000000000" pitchFamily="50" charset="-128"/>
            </a:endParaRPr>
          </a:p>
          <a:p>
            <a:pPr algn="just">
              <a:lnSpc>
                <a:spcPts val="3000"/>
              </a:lnSpc>
              <a:defRPr sz="2400">
                <a:latin typeface="+mn-lt"/>
                <a:ea typeface="+mn-ea"/>
                <a:cs typeface="+mn-cs"/>
                <a:sym typeface="BIZ UDPGothic"/>
              </a:defRPr>
            </a:pPr>
            <a:r>
              <a:rPr lang="ja-JP" altLang="en-US" sz="2000" b="1" dirty="0">
                <a:solidFill>
                  <a:srgbClr val="FF6600"/>
                </a:solidFill>
                <a:latin typeface="BIZ UDPゴシック" panose="020B0400000000000000" pitchFamily="50" charset="-128"/>
                <a:ea typeface="BIZ UDPゴシック" panose="020B0400000000000000" pitchFamily="50" charset="-128"/>
              </a:rPr>
              <a:t>使い過ぎにつながりやすく、本人や保護者が気づかないまま高額になってしまう</a:t>
            </a:r>
            <a:r>
              <a:rPr lang="ja-JP" altLang="en-US" sz="2000" b="1" dirty="0">
                <a:latin typeface="BIZ UDPゴシック" panose="020B0400000000000000" pitchFamily="50" charset="-128"/>
                <a:ea typeface="BIZ UDPゴシック" panose="020B0400000000000000" pitchFamily="50" charset="-128"/>
              </a:rPr>
              <a:t>可能性があります。</a:t>
            </a:r>
            <a:endParaRPr lang="en-US" altLang="ja-JP" sz="2000" b="1" dirty="0">
              <a:latin typeface="BIZ UDPゴシック" panose="020B0400000000000000" pitchFamily="50" charset="-128"/>
              <a:ea typeface="BIZ UDPゴシック" panose="020B0400000000000000" pitchFamily="50" charset="-128"/>
            </a:endParaRPr>
          </a:p>
          <a:p>
            <a:pPr algn="just">
              <a:lnSpc>
                <a:spcPts val="3000"/>
              </a:lnSpc>
              <a:defRPr sz="2400">
                <a:latin typeface="+mn-lt"/>
                <a:ea typeface="+mn-ea"/>
                <a:cs typeface="+mn-cs"/>
                <a:sym typeface="BIZ UDPGothic"/>
              </a:defRPr>
            </a:pPr>
            <a:r>
              <a:rPr lang="ja-JP" altLang="en-US" sz="2000" b="1" dirty="0">
                <a:latin typeface="BIZ UDPゴシック" panose="020B0400000000000000" pitchFamily="50" charset="-128"/>
                <a:ea typeface="BIZ UDPゴシック" panose="020B0400000000000000" pitchFamily="50" charset="-128"/>
              </a:rPr>
              <a:t>また、</a:t>
            </a:r>
            <a:r>
              <a:rPr lang="ja-JP" altLang="en-US" sz="2000" b="1" dirty="0">
                <a:solidFill>
                  <a:srgbClr val="FF6600"/>
                </a:solidFill>
                <a:latin typeface="BIZ UDPゴシック" panose="020B0400000000000000" pitchFamily="50" charset="-128"/>
                <a:ea typeface="BIZ UDPゴシック" panose="020B0400000000000000" pitchFamily="50" charset="-128"/>
              </a:rPr>
              <a:t>未成年者の購入でも購入取り消しができないケースがあります</a:t>
            </a:r>
            <a:r>
              <a:rPr lang="ja-JP" altLang="en-US" sz="2000" b="1" dirty="0">
                <a:latin typeface="BIZ UDPゴシック" panose="020B0400000000000000" pitchFamily="50" charset="-128"/>
                <a:ea typeface="BIZ UDPゴシック" panose="020B0400000000000000" pitchFamily="50" charset="-128"/>
              </a:rPr>
              <a:t>。</a:t>
            </a:r>
          </a:p>
        </p:txBody>
      </p:sp>
      <p:grpSp>
        <p:nvGrpSpPr>
          <p:cNvPr id="15" name="グループ化 14">
            <a:extLst>
              <a:ext uri="{FF2B5EF4-FFF2-40B4-BE49-F238E27FC236}">
                <a16:creationId xmlns:a16="http://schemas.microsoft.com/office/drawing/2014/main" id="{A33A85E7-6EEB-5D4B-6DA9-A7AD690A557E}"/>
              </a:ext>
            </a:extLst>
          </p:cNvPr>
          <p:cNvGrpSpPr/>
          <p:nvPr/>
        </p:nvGrpSpPr>
        <p:grpSpPr>
          <a:xfrm>
            <a:off x="3672000" y="640406"/>
            <a:ext cx="1800000" cy="510832"/>
            <a:chOff x="3609000" y="753420"/>
            <a:chExt cx="1800000" cy="510832"/>
          </a:xfrm>
        </p:grpSpPr>
        <p:grpSp>
          <p:nvGrpSpPr>
            <p:cNvPr id="3" name="グループ化 2">
              <a:extLst>
                <a:ext uri="{FF2B5EF4-FFF2-40B4-BE49-F238E27FC236}">
                  <a16:creationId xmlns:a16="http://schemas.microsoft.com/office/drawing/2014/main" id="{A6EB97BE-151A-7570-5092-4DEA2F5AA2DF}"/>
                </a:ext>
              </a:extLst>
            </p:cNvPr>
            <p:cNvGrpSpPr/>
            <p:nvPr/>
          </p:nvGrpSpPr>
          <p:grpSpPr>
            <a:xfrm>
              <a:off x="3609000" y="1120252"/>
              <a:ext cx="1800000" cy="144000"/>
              <a:chOff x="1308006" y="8177730"/>
              <a:chExt cx="4359368" cy="345540"/>
            </a:xfrm>
          </p:grpSpPr>
          <p:sp>
            <p:nvSpPr>
              <p:cNvPr id="4" name="フリーフォーム: 図形 3">
                <a:extLst>
                  <a:ext uri="{FF2B5EF4-FFF2-40B4-BE49-F238E27FC236}">
                    <a16:creationId xmlns:a16="http://schemas.microsoft.com/office/drawing/2014/main" id="{DA8F4816-55B4-09BF-7CA5-71869EFA9F39}"/>
                  </a:ext>
                </a:extLst>
              </p:cNvPr>
              <p:cNvSpPr/>
              <p:nvPr/>
            </p:nvSpPr>
            <p:spPr>
              <a:xfrm>
                <a:off x="2964850" y="8177730"/>
                <a:ext cx="1045680" cy="345540"/>
              </a:xfrm>
              <a:custGeom>
                <a:avLst/>
                <a:gdLst>
                  <a:gd name="connsiteX0" fmla="*/ -224 w 5676900"/>
                  <a:gd name="connsiteY0" fmla="*/ -237 h 2047875"/>
                  <a:gd name="connsiteX1" fmla="*/ 1419001 w 5676900"/>
                  <a:gd name="connsiteY1" fmla="*/ -237 h 2047875"/>
                  <a:gd name="connsiteX2" fmla="*/ 2838226 w 5676900"/>
                  <a:gd name="connsiteY2" fmla="*/ 2047638 h 2047875"/>
                  <a:gd name="connsiteX3" fmla="*/ 4257451 w 5676900"/>
                  <a:gd name="connsiteY3" fmla="*/ -237 h 2047875"/>
                  <a:gd name="connsiteX4" fmla="*/ 5676676 w 5676900"/>
                  <a:gd name="connsiteY4" fmla="*/ -237 h 204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900" h="2047875">
                    <a:moveTo>
                      <a:pt x="-224" y="-237"/>
                    </a:moveTo>
                    <a:lnTo>
                      <a:pt x="1419001" y="-237"/>
                    </a:lnTo>
                    <a:lnTo>
                      <a:pt x="2838226" y="2047638"/>
                    </a:lnTo>
                    <a:lnTo>
                      <a:pt x="4257451" y="-237"/>
                    </a:lnTo>
                    <a:lnTo>
                      <a:pt x="5676676" y="-237"/>
                    </a:lnTo>
                  </a:path>
                </a:pathLst>
              </a:custGeom>
              <a:noFill/>
              <a:ln w="28575" cap="rnd">
                <a:solidFill>
                  <a:srgbClr val="155CAF"/>
                </a:solidFill>
                <a:prstDash val="solid"/>
                <a:round/>
              </a:ln>
            </p:spPr>
            <p:txBody>
              <a:bodyPr rtlCol="0" anchor="ctr"/>
              <a:lstStyle/>
              <a:p>
                <a:endParaRPr lang="ja-JP" altLang="en-US">
                  <a:solidFill>
                    <a:srgbClr val="00B0F0"/>
                  </a:solidFill>
                </a:endParaRPr>
              </a:p>
            </p:txBody>
          </p:sp>
          <p:cxnSp>
            <p:nvCxnSpPr>
              <p:cNvPr id="6" name="直線コネクタ 5">
                <a:extLst>
                  <a:ext uri="{FF2B5EF4-FFF2-40B4-BE49-F238E27FC236}">
                    <a16:creationId xmlns:a16="http://schemas.microsoft.com/office/drawing/2014/main" id="{00F08C7B-CDBB-FBDE-AF2B-B1F4EF886207}"/>
                  </a:ext>
                </a:extLst>
              </p:cNvPr>
              <p:cNvCxnSpPr>
                <a:cxnSpLocks/>
              </p:cNvCxnSpPr>
              <p:nvPr/>
            </p:nvCxnSpPr>
            <p:spPr>
              <a:xfrm>
                <a:off x="1308006" y="8177730"/>
                <a:ext cx="1655659" cy="0"/>
              </a:xfrm>
              <a:prstGeom prst="line">
                <a:avLst/>
              </a:prstGeom>
              <a:ln w="28575" cap="rnd">
                <a:solidFill>
                  <a:srgbClr val="155CAF"/>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A6169E4F-BE91-3E15-38EF-82DD9FF54FFD}"/>
                  </a:ext>
                </a:extLst>
              </p:cNvPr>
              <p:cNvCxnSpPr/>
              <p:nvPr/>
            </p:nvCxnSpPr>
            <p:spPr>
              <a:xfrm>
                <a:off x="4011715" y="8177730"/>
                <a:ext cx="1655659" cy="0"/>
              </a:xfrm>
              <a:prstGeom prst="line">
                <a:avLst/>
              </a:prstGeom>
              <a:ln w="28575">
                <a:solidFill>
                  <a:srgbClr val="155CAF"/>
                </a:solidFill>
              </a:ln>
            </p:spPr>
            <p:style>
              <a:lnRef idx="1">
                <a:schemeClr val="accent1"/>
              </a:lnRef>
              <a:fillRef idx="0">
                <a:schemeClr val="accent1"/>
              </a:fillRef>
              <a:effectRef idx="0">
                <a:schemeClr val="accent1"/>
              </a:effectRef>
              <a:fontRef idx="minor">
                <a:schemeClr val="tx1"/>
              </a:fontRef>
            </p:style>
          </p:cxnSp>
        </p:grpSp>
        <p:cxnSp>
          <p:nvCxnSpPr>
            <p:cNvPr id="12" name="直線コネクタ 11">
              <a:extLst>
                <a:ext uri="{FF2B5EF4-FFF2-40B4-BE49-F238E27FC236}">
                  <a16:creationId xmlns:a16="http://schemas.microsoft.com/office/drawing/2014/main" id="{BB81A0DE-6961-79DD-F260-2B11F2E372CF}"/>
                </a:ext>
              </a:extLst>
            </p:cNvPr>
            <p:cNvCxnSpPr>
              <a:cxnSpLocks/>
            </p:cNvCxnSpPr>
            <p:nvPr/>
          </p:nvCxnSpPr>
          <p:spPr>
            <a:xfrm>
              <a:off x="3609000" y="753420"/>
              <a:ext cx="1800000" cy="0"/>
            </a:xfrm>
            <a:prstGeom prst="line">
              <a:avLst/>
            </a:prstGeom>
            <a:ln w="28575" cap="rnd">
              <a:solidFill>
                <a:srgbClr val="155CAF"/>
              </a:solidFill>
              <a:round/>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37A1038E-E413-E868-9FCB-7A5F26B8C874}"/>
                </a:ext>
              </a:extLst>
            </p:cNvPr>
            <p:cNvSpPr txBox="1"/>
            <p:nvPr/>
          </p:nvSpPr>
          <p:spPr>
            <a:xfrm>
              <a:off x="3609000" y="773968"/>
              <a:ext cx="1800000" cy="300522"/>
            </a:xfrm>
            <a:prstGeom prst="rect">
              <a:avLst/>
            </a:prstGeom>
            <a:noFill/>
          </p:spPr>
          <p:txBody>
            <a:bodyPr wrap="square" lIns="0" tIns="36000" rIns="0" bIns="36000" rtlCol="0">
              <a:spAutoFit/>
            </a:bodyPr>
            <a:lstStyle/>
            <a:p>
              <a:pPr algn="ctr">
                <a:lnSpc>
                  <a:spcPts val="2100"/>
                </a:lnSpc>
              </a:pPr>
              <a:r>
                <a:rPr lang="ja-JP" altLang="en-US" sz="1400" b="1" dirty="0">
                  <a:solidFill>
                    <a:srgbClr val="155CAF"/>
                  </a:solidFill>
                  <a:latin typeface="BIZ UDPゴシック" panose="020B0400000000000000" pitchFamily="50" charset="-128"/>
                  <a:ea typeface="BIZ UDPゴシック" panose="020B0400000000000000" pitchFamily="50" charset="-128"/>
                </a:rPr>
                <a:t>振り返り問題の解答</a:t>
              </a:r>
              <a:endParaRPr kumimoji="1" lang="ja-JP" altLang="en-US" sz="1400" b="1" dirty="0">
                <a:solidFill>
                  <a:srgbClr val="155CAF"/>
                </a:solidFill>
                <a:latin typeface="BIZ UDPゴシック" panose="020B0400000000000000" pitchFamily="50" charset="-128"/>
                <a:ea typeface="BIZ UDPゴシック" panose="020B0400000000000000" pitchFamily="50" charset="-128"/>
              </a:endParaRPr>
            </a:p>
          </p:txBody>
        </p:sp>
      </p:grpSp>
      <p:grpSp>
        <p:nvGrpSpPr>
          <p:cNvPr id="43" name="グループ化 42">
            <a:extLst>
              <a:ext uri="{FF2B5EF4-FFF2-40B4-BE49-F238E27FC236}">
                <a16:creationId xmlns:a16="http://schemas.microsoft.com/office/drawing/2014/main" id="{7BE4555C-272F-F90A-D5AC-75A634D94A6B}"/>
              </a:ext>
            </a:extLst>
          </p:cNvPr>
          <p:cNvGrpSpPr/>
          <p:nvPr/>
        </p:nvGrpSpPr>
        <p:grpSpPr>
          <a:xfrm>
            <a:off x="305408" y="2509078"/>
            <a:ext cx="8677272" cy="540000"/>
            <a:chOff x="305408" y="2445578"/>
            <a:chExt cx="8677272" cy="540000"/>
          </a:xfrm>
        </p:grpSpPr>
        <p:sp>
          <p:nvSpPr>
            <p:cNvPr id="11" name="角丸四角形 8">
              <a:extLst>
                <a:ext uri="{FF2B5EF4-FFF2-40B4-BE49-F238E27FC236}">
                  <a16:creationId xmlns:a16="http://schemas.microsoft.com/office/drawing/2014/main" id="{2152438E-51F4-BED3-63D1-B5E0787E633F}"/>
                </a:ext>
              </a:extLst>
            </p:cNvPr>
            <p:cNvSpPr/>
            <p:nvPr/>
          </p:nvSpPr>
          <p:spPr bwMode="auto">
            <a:xfrm rot="10800000" flipH="1" flipV="1">
              <a:off x="305408" y="2445578"/>
              <a:ext cx="8677272" cy="540000"/>
            </a:xfrm>
            <a:prstGeom prst="roundRect">
              <a:avLst>
                <a:gd name="adj" fmla="val 4440"/>
              </a:avLst>
            </a:prstGeom>
            <a:solidFill>
              <a:srgbClr val="155CAF"/>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39" name="テキスト ボックス 38">
              <a:extLst>
                <a:ext uri="{FF2B5EF4-FFF2-40B4-BE49-F238E27FC236}">
                  <a16:creationId xmlns:a16="http://schemas.microsoft.com/office/drawing/2014/main" id="{5B372DE0-D9AD-159B-99D2-E7B1D55BED20}"/>
                </a:ext>
              </a:extLst>
            </p:cNvPr>
            <p:cNvSpPr txBox="1"/>
            <p:nvPr/>
          </p:nvSpPr>
          <p:spPr>
            <a:xfrm>
              <a:off x="1532825" y="2530307"/>
              <a:ext cx="7305767" cy="370542"/>
            </a:xfrm>
            <a:prstGeom prst="rect">
              <a:avLst/>
            </a:prstGeom>
            <a:noFill/>
          </p:spPr>
          <p:txBody>
            <a:bodyPr wrap="square" lIns="36000" tIns="36000" rIns="36000" bIns="36000" anchor="t" anchorCtr="0">
              <a:spAutoFit/>
            </a:bodyPr>
            <a:lstStyle/>
            <a:p>
              <a:pPr>
                <a:lnSpc>
                  <a:spcPts val="2700"/>
                </a:lnSpc>
              </a:pPr>
              <a:r>
                <a:rPr lang="ja-JP" altLang="en-US" b="1" dirty="0">
                  <a:solidFill>
                    <a:schemeClr val="bg1"/>
                  </a:solidFill>
                  <a:latin typeface="BIZ UDPゴシック" panose="020B0400000000000000" pitchFamily="50" charset="-128"/>
                  <a:ea typeface="BIZ UDPゴシック" panose="020B0400000000000000" pitchFamily="50" charset="-128"/>
                </a:rPr>
                <a:t>オンラインゲームの「課金トラブル」はなぜ起こる？</a:t>
              </a:r>
              <a:endParaRPr lang="en-US" altLang="ja-JP" b="1" dirty="0">
                <a:solidFill>
                  <a:schemeClr val="bg1"/>
                </a:solidFill>
                <a:latin typeface="BIZ UDPゴシック" panose="020B0400000000000000" pitchFamily="50" charset="-128"/>
                <a:ea typeface="BIZ UDPゴシック" panose="020B0400000000000000" pitchFamily="50" charset="-128"/>
              </a:endParaRPr>
            </a:p>
          </p:txBody>
        </p:sp>
        <p:grpSp>
          <p:nvGrpSpPr>
            <p:cNvPr id="13" name="グループ化 12">
              <a:extLst>
                <a:ext uri="{FF2B5EF4-FFF2-40B4-BE49-F238E27FC236}">
                  <a16:creationId xmlns:a16="http://schemas.microsoft.com/office/drawing/2014/main" id="{262645C1-B337-2571-4248-04D31A100893}"/>
                </a:ext>
              </a:extLst>
            </p:cNvPr>
            <p:cNvGrpSpPr/>
            <p:nvPr/>
          </p:nvGrpSpPr>
          <p:grpSpPr>
            <a:xfrm>
              <a:off x="531722" y="2547136"/>
              <a:ext cx="940949" cy="336884"/>
              <a:chOff x="531722" y="2565328"/>
              <a:chExt cx="940949" cy="336884"/>
            </a:xfrm>
          </p:grpSpPr>
          <p:sp>
            <p:nvSpPr>
              <p:cNvPr id="9" name="フリーフォーム: 図形 8">
                <a:extLst>
                  <a:ext uri="{FF2B5EF4-FFF2-40B4-BE49-F238E27FC236}">
                    <a16:creationId xmlns:a16="http://schemas.microsoft.com/office/drawing/2014/main" id="{2E81EE16-2F5F-00E8-B149-D98C738E5F6B}"/>
                  </a:ext>
                </a:extLst>
              </p:cNvPr>
              <p:cNvSpPr/>
              <p:nvPr/>
            </p:nvSpPr>
            <p:spPr>
              <a:xfrm rot="5400000">
                <a:off x="833755" y="2263295"/>
                <a:ext cx="336884" cy="940949"/>
              </a:xfrm>
              <a:custGeom>
                <a:avLst/>
                <a:gdLst>
                  <a:gd name="connsiteX0" fmla="*/ 0 w 432000"/>
                  <a:gd name="connsiteY0" fmla="*/ 1030848 h 1030848"/>
                  <a:gd name="connsiteX1" fmla="*/ 0 w 432000"/>
                  <a:gd name="connsiteY1" fmla="*/ 102749 h 1030848"/>
                  <a:gd name="connsiteX2" fmla="*/ 137727 w 432000"/>
                  <a:gd name="connsiteY2" fmla="*/ 102749 h 1030848"/>
                  <a:gd name="connsiteX3" fmla="*/ 223351 w 432000"/>
                  <a:gd name="connsiteY3" fmla="*/ 0 h 1030848"/>
                  <a:gd name="connsiteX4" fmla="*/ 308975 w 432000"/>
                  <a:gd name="connsiteY4" fmla="*/ 102749 h 1030848"/>
                  <a:gd name="connsiteX5" fmla="*/ 432000 w 432000"/>
                  <a:gd name="connsiteY5" fmla="*/ 102749 h 1030848"/>
                  <a:gd name="connsiteX6" fmla="*/ 432000 w 432000"/>
                  <a:gd name="connsiteY6" fmla="*/ 1030848 h 103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000" h="1030848">
                    <a:moveTo>
                      <a:pt x="0" y="1030848"/>
                    </a:moveTo>
                    <a:lnTo>
                      <a:pt x="0" y="102749"/>
                    </a:lnTo>
                    <a:lnTo>
                      <a:pt x="137727" y="102749"/>
                    </a:lnTo>
                    <a:lnTo>
                      <a:pt x="223351" y="0"/>
                    </a:lnTo>
                    <a:lnTo>
                      <a:pt x="308975" y="102749"/>
                    </a:lnTo>
                    <a:lnTo>
                      <a:pt x="432000" y="102749"/>
                    </a:lnTo>
                    <a:lnTo>
                      <a:pt x="432000" y="1030848"/>
                    </a:lnTo>
                    <a:close/>
                  </a:path>
                </a:pathLst>
              </a:custGeom>
              <a:solidFill>
                <a:srgbClr val="F0DC6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0" name="テキスト ボックス 9">
                <a:extLst>
                  <a:ext uri="{FF2B5EF4-FFF2-40B4-BE49-F238E27FC236}">
                    <a16:creationId xmlns:a16="http://schemas.microsoft.com/office/drawing/2014/main" id="{1617BB9C-58A5-C59D-BB1A-C40F14CEBCB4}"/>
                  </a:ext>
                </a:extLst>
              </p:cNvPr>
              <p:cNvSpPr txBox="1"/>
              <p:nvPr/>
            </p:nvSpPr>
            <p:spPr>
              <a:xfrm>
                <a:off x="531722" y="2567222"/>
                <a:ext cx="828000" cy="333095"/>
              </a:xfrm>
              <a:prstGeom prst="rect">
                <a:avLst/>
              </a:prstGeom>
              <a:noFill/>
            </p:spPr>
            <p:txBody>
              <a:bodyPr wrap="square" lIns="90000" tIns="36000" rIns="0" bIns="36000" rtlCol="0">
                <a:spAutoFit/>
              </a:bodyPr>
              <a:lstStyle/>
              <a:p>
                <a:pPr algn="ctr">
                  <a:lnSpc>
                    <a:spcPts val="2400"/>
                  </a:lnSpc>
                </a:pPr>
                <a:r>
                  <a:rPr kumimoji="1" lang="ja-JP" altLang="en-US" sz="1600" b="1" dirty="0">
                    <a:solidFill>
                      <a:srgbClr val="155CAF"/>
                    </a:solidFill>
                    <a:latin typeface="BIZ UDPゴシック" panose="020B0400000000000000" pitchFamily="50" charset="-128"/>
                    <a:ea typeface="BIZ UDPゴシック" panose="020B0400000000000000" pitchFamily="50" charset="-128"/>
                  </a:rPr>
                  <a:t>解説！</a:t>
                </a:r>
              </a:p>
            </p:txBody>
          </p:sp>
        </p:grpSp>
      </p:grpSp>
      <p:sp>
        <p:nvSpPr>
          <p:cNvPr id="52" name="24000年">
            <a:extLst>
              <a:ext uri="{FF2B5EF4-FFF2-40B4-BE49-F238E27FC236}">
                <a16:creationId xmlns:a16="http://schemas.microsoft.com/office/drawing/2014/main" id="{B0DB489C-5042-7A04-63DA-21BB556D7DE6}"/>
              </a:ext>
            </a:extLst>
          </p:cNvPr>
          <p:cNvSpPr txBox="1"/>
          <p:nvPr/>
        </p:nvSpPr>
        <p:spPr>
          <a:xfrm>
            <a:off x="831850" y="6092237"/>
            <a:ext cx="8098164" cy="4001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gn="r">
              <a:defRPr sz="2400">
                <a:latin typeface="+mn-lt"/>
                <a:ea typeface="+mn-ea"/>
                <a:cs typeface="+mn-cs"/>
                <a:sym typeface="BIZ UDPGothic"/>
              </a:defRPr>
            </a:pPr>
            <a:r>
              <a:rPr lang="ja-JP" altLang="en-US" sz="1600" b="1" dirty="0">
                <a:latin typeface="BIZ UDPゴシック" panose="020B0400000000000000" pitchFamily="50" charset="-128"/>
                <a:ea typeface="BIZ UDPゴシック" panose="020B0400000000000000" pitchFamily="50" charset="-128"/>
              </a:rPr>
              <a:t>さらに、詳しい解説を見て、知識を習得してみよう。</a:t>
            </a:r>
            <a:r>
              <a:rPr lang="ja-JP" altLang="en-US" sz="2000" b="1" dirty="0">
                <a:solidFill>
                  <a:srgbClr val="F08761"/>
                </a:solidFill>
                <a:latin typeface="ＭＳ Ｐゴシック" panose="020B0600070205080204" pitchFamily="50" charset="-128"/>
                <a:ea typeface="ＭＳ Ｐゴシック" panose="020B0600070205080204" pitchFamily="50" charset="-128"/>
              </a:rPr>
              <a:t>▶▶</a:t>
            </a:r>
            <a:endParaRPr lang="ja-JP" altLang="en-US" sz="1600" b="1" dirty="0">
              <a:solidFill>
                <a:srgbClr val="F08761"/>
              </a:solidFill>
              <a:latin typeface="BIZ UDPゴシック" panose="020B0400000000000000" pitchFamily="50" charset="-128"/>
              <a:ea typeface="BIZ UDPゴシック" panose="020B0400000000000000" pitchFamily="50" charset="-128"/>
            </a:endParaRPr>
          </a:p>
        </p:txBody>
      </p:sp>
      <p:grpSp>
        <p:nvGrpSpPr>
          <p:cNvPr id="32" name="グループ化 31">
            <a:extLst>
              <a:ext uri="{FF2B5EF4-FFF2-40B4-BE49-F238E27FC236}">
                <a16:creationId xmlns:a16="http://schemas.microsoft.com/office/drawing/2014/main" id="{1A78DF3E-61E0-4684-B6C2-B11F98E59097}"/>
              </a:ext>
            </a:extLst>
          </p:cNvPr>
          <p:cNvGrpSpPr/>
          <p:nvPr/>
        </p:nvGrpSpPr>
        <p:grpSpPr>
          <a:xfrm>
            <a:off x="613253" y="1317508"/>
            <a:ext cx="7739710" cy="720000"/>
            <a:chOff x="613253" y="1317508"/>
            <a:chExt cx="7739710" cy="720000"/>
          </a:xfrm>
        </p:grpSpPr>
        <p:sp>
          <p:nvSpPr>
            <p:cNvPr id="28" name="テキスト ボックス 27">
              <a:extLst>
                <a:ext uri="{FF2B5EF4-FFF2-40B4-BE49-F238E27FC236}">
                  <a16:creationId xmlns:a16="http://schemas.microsoft.com/office/drawing/2014/main" id="{E8EAC5C6-7ACA-7743-3111-117D28378B02}"/>
                </a:ext>
              </a:extLst>
            </p:cNvPr>
            <p:cNvSpPr txBox="1"/>
            <p:nvPr/>
          </p:nvSpPr>
          <p:spPr>
            <a:xfrm>
              <a:off x="1253447" y="1460274"/>
              <a:ext cx="7099516" cy="434469"/>
            </a:xfrm>
            <a:prstGeom prst="rect">
              <a:avLst/>
            </a:prstGeom>
            <a:noFill/>
          </p:spPr>
          <p:txBody>
            <a:bodyPr wrap="square" lIns="36000" tIns="36000" rIns="36000" bIns="36000" anchor="t" anchorCtr="0">
              <a:spAutoFit/>
            </a:bodyPr>
            <a:lstStyle/>
            <a:p>
              <a:pPr algn="ctr">
                <a:lnSpc>
                  <a:spcPts val="3300"/>
                </a:lnSpc>
              </a:pPr>
              <a:r>
                <a:rPr lang="ja-JP" altLang="en-US" sz="2200" b="1" dirty="0">
                  <a:solidFill>
                    <a:srgbClr val="FF6600"/>
                  </a:solidFill>
                  <a:latin typeface="BIZ UDPゴシック" panose="020B0400000000000000" pitchFamily="50" charset="-128"/>
                  <a:ea typeface="BIZ UDPゴシック" panose="020B0400000000000000" pitchFamily="50" charset="-128"/>
                </a:rPr>
                <a:t>すべての問題を引き起こす可能性があります。</a:t>
              </a:r>
            </a:p>
          </p:txBody>
        </p:sp>
        <p:grpSp>
          <p:nvGrpSpPr>
            <p:cNvPr id="29" name="グループ化 28">
              <a:extLst>
                <a:ext uri="{FF2B5EF4-FFF2-40B4-BE49-F238E27FC236}">
                  <a16:creationId xmlns:a16="http://schemas.microsoft.com/office/drawing/2014/main" id="{D2A882D9-C562-0091-CC80-0A25C3597276}"/>
                </a:ext>
              </a:extLst>
            </p:cNvPr>
            <p:cNvGrpSpPr/>
            <p:nvPr/>
          </p:nvGrpSpPr>
          <p:grpSpPr>
            <a:xfrm>
              <a:off x="613253" y="1317508"/>
              <a:ext cx="1116000" cy="720000"/>
              <a:chOff x="767363" y="1317508"/>
              <a:chExt cx="1116000" cy="720000"/>
            </a:xfrm>
          </p:grpSpPr>
          <p:sp>
            <p:nvSpPr>
              <p:cNvPr id="30" name="四角形: 角を丸くする 29">
                <a:extLst>
                  <a:ext uri="{FF2B5EF4-FFF2-40B4-BE49-F238E27FC236}">
                    <a16:creationId xmlns:a16="http://schemas.microsoft.com/office/drawing/2014/main" id="{A81C939B-65FC-1532-7DD9-4D4A5792FB6E}"/>
                  </a:ext>
                </a:extLst>
              </p:cNvPr>
              <p:cNvSpPr/>
              <p:nvPr/>
            </p:nvSpPr>
            <p:spPr>
              <a:xfrm>
                <a:off x="767363" y="1317508"/>
                <a:ext cx="1116000" cy="720000"/>
              </a:xfrm>
              <a:prstGeom prst="roundRect">
                <a:avLst/>
              </a:prstGeom>
              <a:solidFill>
                <a:schemeClr val="bg1">
                  <a:lumMod val="95000"/>
                </a:schemeClr>
              </a:solidFill>
              <a:ln w="57150">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D57C158D-7205-1225-71A9-4E44ACD6CBDD}"/>
                  </a:ext>
                </a:extLst>
              </p:cNvPr>
              <p:cNvSpPr txBox="1"/>
              <p:nvPr/>
            </p:nvSpPr>
            <p:spPr>
              <a:xfrm>
                <a:off x="839363" y="1329890"/>
                <a:ext cx="972000" cy="568938"/>
              </a:xfrm>
              <a:prstGeom prst="rect">
                <a:avLst/>
              </a:prstGeom>
              <a:noFill/>
            </p:spPr>
            <p:txBody>
              <a:bodyPr wrap="square" lIns="0" tIns="0" rIns="0" bIns="0" rtlCol="0">
                <a:spAutoFit/>
              </a:bodyPr>
              <a:lstStyle/>
              <a:p>
                <a:pPr algn="ctr">
                  <a:lnSpc>
                    <a:spcPts val="5250"/>
                  </a:lnSpc>
                </a:pPr>
                <a:r>
                  <a:rPr kumimoji="1" lang="ja-JP" altLang="en-US" sz="3200" b="1" dirty="0">
                    <a:solidFill>
                      <a:srgbClr val="FF6600"/>
                    </a:solidFill>
                    <a:latin typeface="BIZ UDPゴシック" panose="020B0400000000000000" pitchFamily="50" charset="-128"/>
                    <a:ea typeface="BIZ UDPゴシック" panose="020B0400000000000000" pitchFamily="50" charset="-128"/>
                  </a:rPr>
                  <a:t>答え</a:t>
                </a:r>
              </a:p>
            </p:txBody>
          </p:sp>
        </p:grpSp>
      </p:grpSp>
      <p:graphicFrame>
        <p:nvGraphicFramePr>
          <p:cNvPr id="2" name="表 1">
            <a:extLst>
              <a:ext uri="{FF2B5EF4-FFF2-40B4-BE49-F238E27FC236}">
                <a16:creationId xmlns:a16="http://schemas.microsoft.com/office/drawing/2014/main" id="{FDD1046D-42C2-F865-C8D3-52AC127FB7CF}"/>
              </a:ext>
            </a:extLst>
          </p:cNvPr>
          <p:cNvGraphicFramePr>
            <a:graphicFrameLocks noGrp="1"/>
          </p:cNvGraphicFramePr>
          <p:nvPr>
            <p:extLst>
              <p:ext uri="{D42A27DB-BD31-4B8C-83A1-F6EECF244321}">
                <p14:modId xmlns:p14="http://schemas.microsoft.com/office/powerpoint/2010/main" val="2995442417"/>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65305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E159DC7-70A1-2C41-350F-A610852BB0E0}"/>
              </a:ext>
            </a:extLst>
          </p:cNvPr>
          <p:cNvSpPr txBox="1"/>
          <p:nvPr/>
        </p:nvSpPr>
        <p:spPr>
          <a:xfrm>
            <a:off x="7780980" y="280817"/>
            <a:ext cx="1255070" cy="373226"/>
          </a:xfrm>
          <a:prstGeom prst="rect">
            <a:avLst/>
          </a:prstGeom>
          <a:noFill/>
        </p:spPr>
        <p:txBody>
          <a:bodyPr wrap="square" lIns="36000" tIns="72000" rIns="36000" bIns="72000">
            <a:spAutoFit/>
          </a:bodyPr>
          <a:lstStyle/>
          <a:p>
            <a:pPr algn="ctr">
              <a:lnSpc>
                <a:spcPts val="2100"/>
              </a:lnSpc>
            </a:pPr>
            <a:r>
              <a:rPr lang="ja-JP" altLang="en-US" sz="1400" dirty="0">
                <a:latin typeface="BIZ UDPゴシック" panose="020B0400000000000000" pitchFamily="50" charset="-128"/>
                <a:ea typeface="BIZ UDPゴシック" panose="020B0400000000000000" pitchFamily="50" charset="-128"/>
              </a:rPr>
              <a:t>若年者向け</a:t>
            </a:r>
            <a:endParaRPr lang="en-US" altLang="ja-JP" sz="1400" dirty="0">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736D9AC2-9094-EAE4-3D0A-B5C7AB3BF0AB}"/>
              </a:ext>
            </a:extLst>
          </p:cNvPr>
          <p:cNvSpPr txBox="1"/>
          <p:nvPr/>
        </p:nvSpPr>
        <p:spPr>
          <a:xfrm>
            <a:off x="369854" y="280817"/>
            <a:ext cx="1813317" cy="373226"/>
          </a:xfrm>
          <a:prstGeom prst="rect">
            <a:avLst/>
          </a:prstGeom>
          <a:noFill/>
        </p:spPr>
        <p:txBody>
          <a:bodyPr wrap="square" lIns="36000" tIns="72000" rIns="36000" bIns="72000">
            <a:spAutoFit/>
          </a:bodyPr>
          <a:lstStyle/>
          <a:p>
            <a:pPr algn="ctr">
              <a:lnSpc>
                <a:spcPts val="2100"/>
              </a:lnSpc>
            </a:pPr>
            <a:r>
              <a:rPr lang="ja-JP" altLang="en-US" sz="1400" b="1" dirty="0">
                <a:latin typeface="BIZ UDPゴシック" panose="020B0400000000000000" pitchFamily="50" charset="-128"/>
                <a:ea typeface="BIZ UDPゴシック" panose="020B0400000000000000" pitchFamily="50" charset="-128"/>
              </a:rPr>
              <a:t>ネットトラブル（課金）</a:t>
            </a:r>
            <a:endParaRPr lang="en-US" altLang="ja-JP" sz="1400" dirty="0">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E9FCE0E2-9F34-12DC-93FD-041DB8891A9C}"/>
              </a:ext>
            </a:extLst>
          </p:cNvPr>
          <p:cNvGrpSpPr/>
          <p:nvPr/>
        </p:nvGrpSpPr>
        <p:grpSpPr>
          <a:xfrm>
            <a:off x="1709738" y="2556763"/>
            <a:ext cx="5724525" cy="1290874"/>
            <a:chOff x="1709738" y="2147293"/>
            <a:chExt cx="5724525" cy="1290874"/>
          </a:xfrm>
        </p:grpSpPr>
        <p:sp>
          <p:nvSpPr>
            <p:cNvPr id="4" name="四角形: 角を丸くする 3">
              <a:extLst>
                <a:ext uri="{FF2B5EF4-FFF2-40B4-BE49-F238E27FC236}">
                  <a16:creationId xmlns:a16="http://schemas.microsoft.com/office/drawing/2014/main" id="{9251834E-FD50-72CE-ECE6-275B0E7313ED}"/>
                </a:ext>
              </a:extLst>
            </p:cNvPr>
            <p:cNvSpPr/>
            <p:nvPr/>
          </p:nvSpPr>
          <p:spPr>
            <a:xfrm>
              <a:off x="1709738" y="2147293"/>
              <a:ext cx="5724525" cy="12908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BED4523-1999-728B-1857-6464658E4ABC}"/>
                </a:ext>
              </a:extLst>
            </p:cNvPr>
            <p:cNvSpPr txBox="1"/>
            <p:nvPr/>
          </p:nvSpPr>
          <p:spPr>
            <a:xfrm>
              <a:off x="3179852" y="2417824"/>
              <a:ext cx="2784296" cy="749812"/>
            </a:xfrm>
            <a:prstGeom prst="rect">
              <a:avLst/>
            </a:prstGeom>
            <a:noFill/>
          </p:spPr>
          <p:txBody>
            <a:bodyPr wrap="square" lIns="36000" tIns="36000" rIns="36000" bIns="36000">
              <a:spAutoFit/>
            </a:bodyPr>
            <a:lstStyle/>
            <a:p>
              <a:pPr algn="ctr"/>
              <a:r>
                <a:rPr lang="ja-JP" altLang="en-US" sz="4400" b="1" dirty="0">
                  <a:latin typeface="BIZ UDPゴシック" panose="020B0400000000000000" pitchFamily="50" charset="-128"/>
                  <a:ea typeface="BIZ UDPゴシック" panose="020B0400000000000000" pitchFamily="50" charset="-128"/>
                </a:rPr>
                <a:t>解 説</a:t>
              </a:r>
            </a:p>
          </p:txBody>
        </p:sp>
      </p:grpSp>
    </p:spTree>
    <p:extLst>
      <p:ext uri="{BB962C8B-B14F-4D97-AF65-F5344CB8AC3E}">
        <p14:creationId xmlns:p14="http://schemas.microsoft.com/office/powerpoint/2010/main" val="3509053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8">
            <a:extLst>
              <a:ext uri="{FF2B5EF4-FFF2-40B4-BE49-F238E27FC236}">
                <a16:creationId xmlns:a16="http://schemas.microsoft.com/office/drawing/2014/main" id="{1EB67A3C-B2E5-ACBF-7931-FF37F9FDB851}"/>
              </a:ext>
            </a:extLst>
          </p:cNvPr>
          <p:cNvSpPr/>
          <p:nvPr/>
        </p:nvSpPr>
        <p:spPr bwMode="auto">
          <a:xfrm rot="10800000" flipH="1" flipV="1">
            <a:off x="1" y="629628"/>
            <a:ext cx="8778874" cy="900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C69E0F32-2DCF-995E-E3A1-BC84E3158F0C}"/>
              </a:ext>
            </a:extLst>
          </p:cNvPr>
          <p:cNvSpPr/>
          <p:nvPr/>
        </p:nvSpPr>
        <p:spPr>
          <a:xfrm>
            <a:off x="792000" y="2517026"/>
            <a:ext cx="7560000" cy="3888000"/>
          </a:xfrm>
          <a:prstGeom prst="roundRect">
            <a:avLst>
              <a:gd name="adj" fmla="val 1270"/>
            </a:avLst>
          </a:prstGeom>
          <a:solidFill>
            <a:schemeClr val="bg1"/>
          </a:solidFill>
          <a:ln w="19050">
            <a:solidFill>
              <a:srgbClr val="F0876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155CAF"/>
              </a:solidFill>
            </a:endParaRPr>
          </a:p>
        </p:txBody>
      </p:sp>
      <p:sp>
        <p:nvSpPr>
          <p:cNvPr id="15" name="テキスト ボックス 14">
            <a:extLst>
              <a:ext uri="{FF2B5EF4-FFF2-40B4-BE49-F238E27FC236}">
                <a16:creationId xmlns:a16="http://schemas.microsoft.com/office/drawing/2014/main" id="{AAD162D6-0393-2651-6421-51278C919163}"/>
              </a:ext>
            </a:extLst>
          </p:cNvPr>
          <p:cNvSpPr txBox="1"/>
          <p:nvPr/>
        </p:nvSpPr>
        <p:spPr>
          <a:xfrm>
            <a:off x="336550" y="878648"/>
            <a:ext cx="8017427" cy="401960"/>
          </a:xfrm>
          <a:prstGeom prst="rect">
            <a:avLst/>
          </a:prstGeom>
          <a:noFill/>
        </p:spPr>
        <p:txBody>
          <a:bodyPr wrap="square" lIns="36000" tIns="36000" rIns="36000" bIns="36000" anchor="ctr" anchorCtr="0">
            <a:spAutoFit/>
          </a:bodyPr>
          <a:lstStyle/>
          <a:p>
            <a:pPr algn="just">
              <a:lnSpc>
                <a:spcPts val="3000"/>
              </a:lnSpc>
            </a:pPr>
            <a:r>
              <a:rPr lang="ja-JP" altLang="en-US" sz="2200" b="1" dirty="0">
                <a:latin typeface="BIZ UDPゴシック" panose="020B0400000000000000" pitchFamily="50" charset="-128"/>
                <a:ea typeface="BIZ UDPゴシック" panose="020B0400000000000000" pitchFamily="50" charset="-128"/>
              </a:rPr>
              <a:t>どうして課金したくなるの？</a:t>
            </a:r>
            <a:endParaRPr lang="en-US" altLang="ja-JP" sz="2200" b="1"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AB195968-6695-37F0-AFD5-56FC4FDABA5E}"/>
              </a:ext>
            </a:extLst>
          </p:cNvPr>
          <p:cNvSpPr txBox="1"/>
          <p:nvPr/>
        </p:nvSpPr>
        <p:spPr>
          <a:xfrm>
            <a:off x="336550" y="1535207"/>
            <a:ext cx="8483600" cy="815530"/>
          </a:xfrm>
          <a:prstGeom prst="rect">
            <a:avLst/>
          </a:prstGeom>
          <a:noFill/>
        </p:spPr>
        <p:txBody>
          <a:bodyPr wrap="square" lIns="0" tIns="108000" rIns="0" bIns="0" anchor="t" anchorCtr="0">
            <a:spAutoFit/>
          </a:bodyPr>
          <a:lstStyle/>
          <a:p>
            <a:pPr>
              <a:lnSpc>
                <a:spcPts val="3000"/>
              </a:lnSpc>
            </a:pPr>
            <a:r>
              <a:rPr lang="ja-JP" altLang="en-US" dirty="0">
                <a:latin typeface="BIZ UDPゴシック" panose="020B0400000000000000" pitchFamily="50" charset="-128"/>
                <a:ea typeface="BIZ UDPゴシック" panose="020B0400000000000000" pitchFamily="50" charset="-128"/>
              </a:rPr>
              <a:t>必要以上に課金を行ってしまう場合、次のような行動や思考・心理が影響していることがあります。詳しくは以降のページを見てみましょう。</a:t>
            </a:r>
          </a:p>
        </p:txBody>
      </p:sp>
      <p:graphicFrame>
        <p:nvGraphicFramePr>
          <p:cNvPr id="17" name="表 16">
            <a:extLst>
              <a:ext uri="{FF2B5EF4-FFF2-40B4-BE49-F238E27FC236}">
                <a16:creationId xmlns:a16="http://schemas.microsoft.com/office/drawing/2014/main" id="{B2FF2ACD-FF4A-7072-3952-1E550BE521A3}"/>
              </a:ext>
            </a:extLst>
          </p:cNvPr>
          <p:cNvGraphicFramePr>
            <a:graphicFrameLocks noGrp="1"/>
          </p:cNvGraphicFramePr>
          <p:nvPr>
            <p:extLst>
              <p:ext uri="{D42A27DB-BD31-4B8C-83A1-F6EECF244321}">
                <p14:modId xmlns:p14="http://schemas.microsoft.com/office/powerpoint/2010/main" val="3832621659"/>
              </p:ext>
            </p:extLst>
          </p:nvPr>
        </p:nvGraphicFramePr>
        <p:xfrm>
          <a:off x="1159078" y="2604478"/>
          <a:ext cx="6804001" cy="3672000"/>
        </p:xfrm>
        <a:graphic>
          <a:graphicData uri="http://schemas.openxmlformats.org/drawingml/2006/table">
            <a:tbl>
              <a:tblPr firstRow="1" bandRow="1"/>
              <a:tblGrid>
                <a:gridCol w="396001">
                  <a:extLst>
                    <a:ext uri="{9D8B030D-6E8A-4147-A177-3AD203B41FA5}">
                      <a16:colId xmlns:a16="http://schemas.microsoft.com/office/drawing/2014/main" val="20000"/>
                    </a:ext>
                  </a:extLst>
                </a:gridCol>
                <a:gridCol w="6408000">
                  <a:extLst>
                    <a:ext uri="{9D8B030D-6E8A-4147-A177-3AD203B41FA5}">
                      <a16:colId xmlns:a16="http://schemas.microsoft.com/office/drawing/2014/main" val="20001"/>
                    </a:ext>
                  </a:extLst>
                </a:gridCol>
              </a:tblGrid>
              <a:tr h="612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➊</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イベントをクリアしたい・強くなりたい</a:t>
                      </a:r>
                      <a:endParaRPr kumimoji="1" lang="en-US" altLang="ja-JP"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12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➋</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周りも課金しているから</a:t>
                      </a:r>
                      <a:endParaRPr kumimoji="1" lang="en-US" altLang="ja-JP"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6451754"/>
                  </a:ext>
                </a:extLst>
              </a:tr>
              <a:tr h="612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➌</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承認欲求を満たしたい</a:t>
                      </a:r>
                      <a:endParaRPr kumimoji="1" lang="en-US" altLang="ja-JP"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0710870"/>
                  </a:ext>
                </a:extLst>
              </a:tr>
              <a:tr h="612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➍</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課金が少額だと、手軽に始めやすい</a:t>
                      </a:r>
                      <a:endParaRPr kumimoji="1" lang="en-US" altLang="ja-JP"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4606208"/>
                  </a:ext>
                </a:extLst>
              </a:tr>
              <a:tr h="612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➎</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ゲームサイト自体が課金したくなる仕組みを作っている</a:t>
                      </a:r>
                      <a:endParaRPr kumimoji="1" lang="en-US" altLang="ja-JP"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3733429"/>
                  </a:ext>
                </a:extLst>
              </a:tr>
              <a:tr h="612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➏</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自覚がない場合も</a:t>
                      </a:r>
                      <a:endParaRPr kumimoji="1" lang="en-US" altLang="ja-JP"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7342215"/>
                  </a:ext>
                </a:extLst>
              </a:tr>
            </a:tbl>
          </a:graphicData>
        </a:graphic>
      </p:graphicFrame>
      <p:graphicFrame>
        <p:nvGraphicFramePr>
          <p:cNvPr id="4" name="表 3">
            <a:extLst>
              <a:ext uri="{FF2B5EF4-FFF2-40B4-BE49-F238E27FC236}">
                <a16:creationId xmlns:a16="http://schemas.microsoft.com/office/drawing/2014/main" id="{43165737-1287-EC6D-E2F4-1AED419442AA}"/>
              </a:ext>
            </a:extLst>
          </p:cNvPr>
          <p:cNvGraphicFramePr>
            <a:graphicFrameLocks noGrp="1"/>
          </p:cNvGraphicFramePr>
          <p:nvPr>
            <p:extLst>
              <p:ext uri="{D42A27DB-BD31-4B8C-83A1-F6EECF244321}">
                <p14:modId xmlns:p14="http://schemas.microsoft.com/office/powerpoint/2010/main" val="645365542"/>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オンラインゲームの「課金トラブル」はなぜ起こる？</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36901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表 17">
            <a:extLst>
              <a:ext uri="{FF2B5EF4-FFF2-40B4-BE49-F238E27FC236}">
                <a16:creationId xmlns:a16="http://schemas.microsoft.com/office/drawing/2014/main" id="{1592D4FD-1061-E8FC-28C4-1BBDCB69B4BF}"/>
              </a:ext>
            </a:extLst>
          </p:cNvPr>
          <p:cNvGraphicFramePr>
            <a:graphicFrameLocks noGrp="1"/>
          </p:cNvGraphicFramePr>
          <p:nvPr>
            <p:extLst>
              <p:ext uri="{D42A27DB-BD31-4B8C-83A1-F6EECF244321}">
                <p14:modId xmlns:p14="http://schemas.microsoft.com/office/powerpoint/2010/main" val="2380548985"/>
              </p:ext>
            </p:extLst>
          </p:nvPr>
        </p:nvGraphicFramePr>
        <p:xfrm>
          <a:off x="323850" y="1294235"/>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➊</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イベントをクリアしたい・強くなりたい</a:t>
                      </a:r>
                      <a:endParaRPr kumimoji="1" lang="en-US" altLang="ja-JP"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4" name="角丸四角形 8">
            <a:extLst>
              <a:ext uri="{FF2B5EF4-FFF2-40B4-BE49-F238E27FC236}">
                <a16:creationId xmlns:a16="http://schemas.microsoft.com/office/drawing/2014/main" id="{AE62916C-6E79-E8E9-62B3-F800FABF5F02}"/>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AAD162D6-0393-2651-6421-51278C919163}"/>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どうして課金したくなるの？</a:t>
            </a:r>
            <a:endParaRPr lang="en-US" altLang="ja-JP" sz="1400" b="1" dirty="0">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037AEB17-E554-1392-28C3-34D915E3C576}"/>
              </a:ext>
            </a:extLst>
          </p:cNvPr>
          <p:cNvSpPr txBox="1"/>
          <p:nvPr/>
        </p:nvSpPr>
        <p:spPr>
          <a:xfrm>
            <a:off x="323851" y="1726235"/>
            <a:ext cx="5715864" cy="1561494"/>
          </a:xfrm>
          <a:prstGeom prst="rect">
            <a:avLst/>
          </a:prstGeom>
          <a:noFill/>
        </p:spPr>
        <p:txBody>
          <a:bodyPr wrap="square" lIns="36000" tIns="180000" rIns="0" bIns="0" anchor="t" anchorCtr="0">
            <a:spAutoFit/>
          </a:bodyPr>
          <a:lstStyle/>
          <a:p>
            <a:pPr algn="just">
              <a:lnSpc>
                <a:spcPts val="2800"/>
              </a:lnSpc>
            </a:pPr>
            <a:r>
              <a:rPr lang="ja-JP" altLang="en-US" spc="-40" dirty="0">
                <a:latin typeface="BIZ UDPゴシック" panose="020B0400000000000000" pitchFamily="50" charset="-128"/>
                <a:ea typeface="BIZ UDPゴシック" panose="020B0400000000000000" pitchFamily="50" charset="-128"/>
              </a:rPr>
              <a:t>事例でも、ショウタは「最強の武器」が欲しくて課金アイテム</a:t>
            </a:r>
            <a:r>
              <a:rPr lang="ja-JP" altLang="en-US" dirty="0">
                <a:latin typeface="BIZ UDPゴシック" panose="020B0400000000000000" pitchFamily="50" charset="-128"/>
                <a:ea typeface="BIZ UDPゴシック" panose="020B0400000000000000" pitchFamily="50" charset="-128"/>
              </a:rPr>
              <a:t>に手を出してしまいました。</a:t>
            </a: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dirty="0">
                <a:latin typeface="BIZ UDPゴシック" panose="020B0400000000000000" pitchFamily="50" charset="-128"/>
                <a:ea typeface="BIZ UDPゴシック" panose="020B0400000000000000" pitchFamily="50" charset="-128"/>
              </a:rPr>
              <a:t>「もっと強い武器が欲しい」「早くクリアしたい」という気持ちから課金を繰り返してしまう可能性があります。</a:t>
            </a:r>
          </a:p>
        </p:txBody>
      </p:sp>
      <p:graphicFrame>
        <p:nvGraphicFramePr>
          <p:cNvPr id="25" name="表 24">
            <a:extLst>
              <a:ext uri="{FF2B5EF4-FFF2-40B4-BE49-F238E27FC236}">
                <a16:creationId xmlns:a16="http://schemas.microsoft.com/office/drawing/2014/main" id="{5BE18257-7E96-C89B-3334-BEF5C0D8FE50}"/>
              </a:ext>
            </a:extLst>
          </p:cNvPr>
          <p:cNvGraphicFramePr>
            <a:graphicFrameLocks noGrp="1"/>
          </p:cNvGraphicFramePr>
          <p:nvPr>
            <p:extLst>
              <p:ext uri="{D42A27DB-BD31-4B8C-83A1-F6EECF244321}">
                <p14:modId xmlns:p14="http://schemas.microsoft.com/office/powerpoint/2010/main" val="2038235242"/>
              </p:ext>
            </p:extLst>
          </p:nvPr>
        </p:nvGraphicFramePr>
        <p:xfrm>
          <a:off x="323850" y="4315147"/>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➋</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周りも課金しているから</a:t>
                      </a:r>
                      <a:endParaRPr kumimoji="1" lang="en-US" altLang="ja-JP"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6" name="テキスト ボックス 25">
            <a:extLst>
              <a:ext uri="{FF2B5EF4-FFF2-40B4-BE49-F238E27FC236}">
                <a16:creationId xmlns:a16="http://schemas.microsoft.com/office/drawing/2014/main" id="{60BA88C5-0280-B9B0-9993-74A114DC06C3}"/>
              </a:ext>
            </a:extLst>
          </p:cNvPr>
          <p:cNvSpPr txBox="1"/>
          <p:nvPr/>
        </p:nvSpPr>
        <p:spPr>
          <a:xfrm>
            <a:off x="323850" y="4758742"/>
            <a:ext cx="8442326" cy="1202422"/>
          </a:xfrm>
          <a:prstGeom prst="rect">
            <a:avLst/>
          </a:prstGeom>
          <a:noFill/>
        </p:spPr>
        <p:txBody>
          <a:bodyPr wrap="square" lIns="36000" tIns="180000" rIns="0" bIns="0" anchor="t" anchorCtr="0">
            <a:spAutoFit/>
          </a:bodyPr>
          <a:lstStyle/>
          <a:p>
            <a:pPr>
              <a:lnSpc>
                <a:spcPts val="2800"/>
              </a:lnSpc>
            </a:pPr>
            <a:r>
              <a:rPr lang="ja-JP" altLang="en-US" dirty="0">
                <a:latin typeface="BIZ UDPゴシック" panose="020B0400000000000000" pitchFamily="50" charset="-128"/>
                <a:ea typeface="BIZ UDPゴシック" panose="020B0400000000000000" pitchFamily="50" charset="-128"/>
              </a:rPr>
              <a:t>ゲーム仲間や友人の影響で「課金することが当たり前」と思い、課金のハードルを下げてしまう可能性があります。また、課金アイテムを手に入れることで周りに自慢できる、という側面もあります。</a:t>
            </a:r>
          </a:p>
        </p:txBody>
      </p:sp>
      <p:graphicFrame>
        <p:nvGraphicFramePr>
          <p:cNvPr id="3" name="表 2">
            <a:extLst>
              <a:ext uri="{FF2B5EF4-FFF2-40B4-BE49-F238E27FC236}">
                <a16:creationId xmlns:a16="http://schemas.microsoft.com/office/drawing/2014/main" id="{B902DB78-F655-B03C-04B9-107AC5CD1794}"/>
              </a:ext>
            </a:extLst>
          </p:cNvPr>
          <p:cNvGraphicFramePr>
            <a:graphicFrameLocks noGrp="1"/>
          </p:cNvGraphicFramePr>
          <p:nvPr>
            <p:extLst>
              <p:ext uri="{D42A27DB-BD31-4B8C-83A1-F6EECF244321}">
                <p14:modId xmlns:p14="http://schemas.microsoft.com/office/powerpoint/2010/main" val="2406202756"/>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6" name="図 5" descr="絵と文字の加工写真&#10;&#10;低い精度で自動的に生成された説明">
            <a:extLst>
              <a:ext uri="{FF2B5EF4-FFF2-40B4-BE49-F238E27FC236}">
                <a16:creationId xmlns:a16="http://schemas.microsoft.com/office/drawing/2014/main" id="{DD24D1D2-E06F-50CE-AE7B-96D2ED01C7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6501" y="1909490"/>
            <a:ext cx="2541756" cy="2160000"/>
          </a:xfrm>
          <a:prstGeom prst="rect">
            <a:avLst/>
          </a:prstGeom>
        </p:spPr>
      </p:pic>
    </p:spTree>
    <p:extLst>
      <p:ext uri="{BB962C8B-B14F-4D97-AF65-F5344CB8AC3E}">
        <p14:creationId xmlns:p14="http://schemas.microsoft.com/office/powerpoint/2010/main" val="2139873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テキスト が含まれている画像&#10;&#10;自動的に生成された説明">
            <a:extLst>
              <a:ext uri="{FF2B5EF4-FFF2-40B4-BE49-F238E27FC236}">
                <a16:creationId xmlns:a16="http://schemas.microsoft.com/office/drawing/2014/main" id="{521014A9-85DA-81DD-95C2-3F0839FF7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1218" y="3992514"/>
            <a:ext cx="2011931" cy="2448000"/>
          </a:xfrm>
          <a:prstGeom prst="rect">
            <a:avLst/>
          </a:prstGeom>
        </p:spPr>
      </p:pic>
      <p:graphicFrame>
        <p:nvGraphicFramePr>
          <p:cNvPr id="21" name="表 20">
            <a:extLst>
              <a:ext uri="{FF2B5EF4-FFF2-40B4-BE49-F238E27FC236}">
                <a16:creationId xmlns:a16="http://schemas.microsoft.com/office/drawing/2014/main" id="{4ECC2728-8489-C75A-5588-D7E7A5A61231}"/>
              </a:ext>
            </a:extLst>
          </p:cNvPr>
          <p:cNvGraphicFramePr>
            <a:graphicFrameLocks noGrp="1"/>
          </p:cNvGraphicFramePr>
          <p:nvPr>
            <p:extLst>
              <p:ext uri="{D42A27DB-BD31-4B8C-83A1-F6EECF244321}">
                <p14:modId xmlns:p14="http://schemas.microsoft.com/office/powerpoint/2010/main" val="2054179083"/>
              </p:ext>
            </p:extLst>
          </p:nvPr>
        </p:nvGraphicFramePr>
        <p:xfrm>
          <a:off x="323850" y="1294235"/>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➌</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承認欲求を満たしたい</a:t>
                      </a:r>
                      <a:endParaRPr kumimoji="1" lang="en-US" altLang="ja-JP"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2" name="テキスト ボックス 21">
            <a:extLst>
              <a:ext uri="{FF2B5EF4-FFF2-40B4-BE49-F238E27FC236}">
                <a16:creationId xmlns:a16="http://schemas.microsoft.com/office/drawing/2014/main" id="{57BF68DD-7F86-F00B-E2FB-2CF935C9D348}"/>
              </a:ext>
            </a:extLst>
          </p:cNvPr>
          <p:cNvSpPr txBox="1"/>
          <p:nvPr/>
        </p:nvSpPr>
        <p:spPr>
          <a:xfrm>
            <a:off x="323850" y="1726338"/>
            <a:ext cx="8442326" cy="843349"/>
          </a:xfrm>
          <a:prstGeom prst="rect">
            <a:avLst/>
          </a:prstGeom>
          <a:noFill/>
        </p:spPr>
        <p:txBody>
          <a:bodyPr wrap="square" lIns="36000" tIns="180000" rIns="0" bIns="0" anchor="t" anchorCtr="0">
            <a:spAutoFit/>
          </a:bodyPr>
          <a:lstStyle/>
          <a:p>
            <a:pPr>
              <a:lnSpc>
                <a:spcPts val="2800"/>
              </a:lnSpc>
            </a:pPr>
            <a:r>
              <a:rPr lang="ja-JP" altLang="en-US" dirty="0">
                <a:latin typeface="BIZ UDPゴシック" panose="020B0400000000000000" pitchFamily="50" charset="-128"/>
                <a:ea typeface="BIZ UDPゴシック" panose="020B0400000000000000" pitchFamily="50" charset="-128"/>
              </a:rPr>
              <a:t>オンラインゲームで自分の立場を優位に保ちたいという欲求や、仲間の中で認められたいという欲求から課金してしまうケースがあります。</a:t>
            </a:r>
          </a:p>
        </p:txBody>
      </p:sp>
      <p:sp>
        <p:nvSpPr>
          <p:cNvPr id="14" name="角丸四角形 8">
            <a:extLst>
              <a:ext uri="{FF2B5EF4-FFF2-40B4-BE49-F238E27FC236}">
                <a16:creationId xmlns:a16="http://schemas.microsoft.com/office/drawing/2014/main" id="{AE62916C-6E79-E8E9-62B3-F800FABF5F02}"/>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AAD162D6-0393-2651-6421-51278C919163}"/>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どうして課金したくなるの？</a:t>
            </a:r>
            <a:endParaRPr lang="en-US" altLang="ja-JP" sz="1400" b="1" dirty="0">
              <a:latin typeface="BIZ UDPゴシック" panose="020B0400000000000000" pitchFamily="50" charset="-128"/>
              <a:ea typeface="BIZ UDPゴシック" panose="020B0400000000000000" pitchFamily="50" charset="-128"/>
            </a:endParaRPr>
          </a:p>
        </p:txBody>
      </p:sp>
      <p:graphicFrame>
        <p:nvGraphicFramePr>
          <p:cNvPr id="3" name="表 2">
            <a:extLst>
              <a:ext uri="{FF2B5EF4-FFF2-40B4-BE49-F238E27FC236}">
                <a16:creationId xmlns:a16="http://schemas.microsoft.com/office/drawing/2014/main" id="{18E07DAE-B824-09BC-BF07-54E6FDFC0372}"/>
              </a:ext>
            </a:extLst>
          </p:cNvPr>
          <p:cNvGraphicFramePr>
            <a:graphicFrameLocks noGrp="1"/>
          </p:cNvGraphicFramePr>
          <p:nvPr>
            <p:extLst>
              <p:ext uri="{D42A27DB-BD31-4B8C-83A1-F6EECF244321}">
                <p14:modId xmlns:p14="http://schemas.microsoft.com/office/powerpoint/2010/main" val="2563712961"/>
              </p:ext>
            </p:extLst>
          </p:nvPr>
        </p:nvGraphicFramePr>
        <p:xfrm>
          <a:off x="323850" y="3434276"/>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➍</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課金が少額だと、手軽に始めやすい</a:t>
                      </a:r>
                      <a:endParaRPr kumimoji="1" lang="en-US" altLang="ja-JP"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4" name="テキスト ボックス 3">
            <a:extLst>
              <a:ext uri="{FF2B5EF4-FFF2-40B4-BE49-F238E27FC236}">
                <a16:creationId xmlns:a16="http://schemas.microsoft.com/office/drawing/2014/main" id="{5F55896D-8F5D-5F17-88AE-029E81372B7F}"/>
              </a:ext>
            </a:extLst>
          </p:cNvPr>
          <p:cNvSpPr txBox="1"/>
          <p:nvPr/>
        </p:nvSpPr>
        <p:spPr>
          <a:xfrm>
            <a:off x="323850" y="3876653"/>
            <a:ext cx="5810400" cy="1561494"/>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課金額が数百円など少額でも、「課金したらすぐに強くなった！」という成功体験から、課金を繰り返して、気づいたら高額なアイテムにも手を出してしまったというケースもあります。</a:t>
            </a:r>
          </a:p>
        </p:txBody>
      </p:sp>
      <p:graphicFrame>
        <p:nvGraphicFramePr>
          <p:cNvPr id="6" name="表 5">
            <a:extLst>
              <a:ext uri="{FF2B5EF4-FFF2-40B4-BE49-F238E27FC236}">
                <a16:creationId xmlns:a16="http://schemas.microsoft.com/office/drawing/2014/main" id="{3D4AAF66-5AB1-93FD-BA49-7F03B8B41E38}"/>
              </a:ext>
            </a:extLst>
          </p:cNvPr>
          <p:cNvGraphicFramePr>
            <a:graphicFrameLocks noGrp="1"/>
          </p:cNvGraphicFramePr>
          <p:nvPr>
            <p:extLst>
              <p:ext uri="{D42A27DB-BD31-4B8C-83A1-F6EECF244321}">
                <p14:modId xmlns:p14="http://schemas.microsoft.com/office/powerpoint/2010/main" val="1526378544"/>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52398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表 20">
            <a:extLst>
              <a:ext uri="{FF2B5EF4-FFF2-40B4-BE49-F238E27FC236}">
                <a16:creationId xmlns:a16="http://schemas.microsoft.com/office/drawing/2014/main" id="{4ECC2728-8489-C75A-5588-D7E7A5A61231}"/>
              </a:ext>
            </a:extLst>
          </p:cNvPr>
          <p:cNvGraphicFramePr>
            <a:graphicFrameLocks noGrp="1"/>
          </p:cNvGraphicFramePr>
          <p:nvPr>
            <p:extLst>
              <p:ext uri="{D42A27DB-BD31-4B8C-83A1-F6EECF244321}">
                <p14:modId xmlns:p14="http://schemas.microsoft.com/office/powerpoint/2010/main" val="3144712345"/>
              </p:ext>
            </p:extLst>
          </p:nvPr>
        </p:nvGraphicFramePr>
        <p:xfrm>
          <a:off x="323850" y="1294235"/>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➎</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ゲームサイト自体が課金したくなる仕組みを作っている</a:t>
                      </a:r>
                      <a:endParaRPr kumimoji="1" lang="en-US" altLang="ja-JP"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2" name="テキスト ボックス 21">
            <a:extLst>
              <a:ext uri="{FF2B5EF4-FFF2-40B4-BE49-F238E27FC236}">
                <a16:creationId xmlns:a16="http://schemas.microsoft.com/office/drawing/2014/main" id="{57BF68DD-7F86-F00B-E2FB-2CF935C9D348}"/>
              </a:ext>
            </a:extLst>
          </p:cNvPr>
          <p:cNvSpPr txBox="1"/>
          <p:nvPr/>
        </p:nvSpPr>
        <p:spPr>
          <a:xfrm>
            <a:off x="323850" y="1736612"/>
            <a:ext cx="8442326" cy="1202422"/>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頻繁なプッシュ通知やガチャを通じた射幸心</a:t>
            </a:r>
            <a:r>
              <a:rPr lang="ja-JP" altLang="en-US" baseline="30000" dirty="0">
                <a:latin typeface="BIZ UDPゴシック" panose="020B0400000000000000" pitchFamily="50" charset="-128"/>
                <a:ea typeface="BIZ UDPゴシック" panose="020B0400000000000000" pitchFamily="50" charset="-128"/>
              </a:rPr>
              <a:t>（</a:t>
            </a:r>
            <a:r>
              <a:rPr lang="en-US" altLang="ja-JP" baseline="30000" dirty="0">
                <a:latin typeface="BIZ UDPゴシック" panose="020B0400000000000000" pitchFamily="50" charset="-128"/>
                <a:ea typeface="BIZ UDPゴシック" panose="020B0400000000000000" pitchFamily="50" charset="-128"/>
              </a:rPr>
              <a:t>※</a:t>
            </a:r>
            <a:r>
              <a:rPr lang="ja-JP" altLang="en-US" baseline="30000"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の刺激により、プレイヤーが課金へと導かれる心理的要因が働くことがあります。また、「限定」「レア」など希少性のある</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アイテムを設定するなどにより課金したくなってしまうケースがあります。</a:t>
            </a:r>
          </a:p>
        </p:txBody>
      </p:sp>
      <p:sp>
        <p:nvSpPr>
          <p:cNvPr id="14" name="角丸四角形 8">
            <a:extLst>
              <a:ext uri="{FF2B5EF4-FFF2-40B4-BE49-F238E27FC236}">
                <a16:creationId xmlns:a16="http://schemas.microsoft.com/office/drawing/2014/main" id="{AE62916C-6E79-E8E9-62B3-F800FABF5F02}"/>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AAD162D6-0393-2651-6421-51278C919163}"/>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どうして課金したくなるの？</a:t>
            </a:r>
            <a:endParaRPr lang="en-US" altLang="ja-JP" sz="1400" b="1" dirty="0">
              <a:latin typeface="BIZ UDPゴシック" panose="020B0400000000000000" pitchFamily="50" charset="-128"/>
              <a:ea typeface="BIZ UDPゴシック" panose="020B0400000000000000" pitchFamily="50" charset="-128"/>
            </a:endParaRPr>
          </a:p>
        </p:txBody>
      </p:sp>
      <p:graphicFrame>
        <p:nvGraphicFramePr>
          <p:cNvPr id="3" name="表 2">
            <a:extLst>
              <a:ext uri="{FF2B5EF4-FFF2-40B4-BE49-F238E27FC236}">
                <a16:creationId xmlns:a16="http://schemas.microsoft.com/office/drawing/2014/main" id="{18E07DAE-B824-09BC-BF07-54E6FDFC0372}"/>
              </a:ext>
            </a:extLst>
          </p:cNvPr>
          <p:cNvGraphicFramePr>
            <a:graphicFrameLocks noGrp="1"/>
          </p:cNvGraphicFramePr>
          <p:nvPr>
            <p:extLst>
              <p:ext uri="{D42A27DB-BD31-4B8C-83A1-F6EECF244321}">
                <p14:modId xmlns:p14="http://schemas.microsoft.com/office/powerpoint/2010/main" val="1466857171"/>
              </p:ext>
            </p:extLst>
          </p:nvPr>
        </p:nvGraphicFramePr>
        <p:xfrm>
          <a:off x="323850" y="4071274"/>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➏</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自覚がない場合も</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4" name="テキスト ボックス 3">
            <a:extLst>
              <a:ext uri="{FF2B5EF4-FFF2-40B4-BE49-F238E27FC236}">
                <a16:creationId xmlns:a16="http://schemas.microsoft.com/office/drawing/2014/main" id="{5F55896D-8F5D-5F17-88AE-029E81372B7F}"/>
              </a:ext>
            </a:extLst>
          </p:cNvPr>
          <p:cNvSpPr txBox="1"/>
          <p:nvPr/>
        </p:nvSpPr>
        <p:spPr>
          <a:xfrm>
            <a:off x="323850" y="4513651"/>
            <a:ext cx="8442000" cy="1561494"/>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「有料だと気づかなかった」「本物のお金だと思わなかった」など、自覚がないまま</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課金を続けてしまう危険性があります。</a:t>
            </a:r>
          </a:p>
          <a:p>
            <a:pPr algn="just">
              <a:lnSpc>
                <a:spcPts val="2800"/>
              </a:lnSpc>
            </a:pPr>
            <a:r>
              <a:rPr lang="ja-JP" altLang="en-US" dirty="0">
                <a:latin typeface="BIZ UDPゴシック" panose="020B0400000000000000" pitchFamily="50" charset="-128"/>
                <a:ea typeface="BIZ UDPゴシック" panose="020B0400000000000000" pitchFamily="50" charset="-128"/>
              </a:rPr>
              <a:t>また、低年齢の場合には、「魔法がかかった」「誰かからのプレゼントかと思った」と</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思いこんでしまうこともあります。</a:t>
            </a:r>
          </a:p>
        </p:txBody>
      </p:sp>
      <p:sp>
        <p:nvSpPr>
          <p:cNvPr id="6" name="角丸四角形 8">
            <a:extLst>
              <a:ext uri="{FF2B5EF4-FFF2-40B4-BE49-F238E27FC236}">
                <a16:creationId xmlns:a16="http://schemas.microsoft.com/office/drawing/2014/main" id="{4857DD56-5E62-9668-EEE1-18EB57B161ED}"/>
              </a:ext>
            </a:extLst>
          </p:cNvPr>
          <p:cNvSpPr/>
          <p:nvPr/>
        </p:nvSpPr>
        <p:spPr bwMode="auto">
          <a:xfrm rot="10800000" flipH="1" flipV="1">
            <a:off x="2950727" y="3087681"/>
            <a:ext cx="5797123" cy="682638"/>
          </a:xfrm>
          <a:prstGeom prst="roundRect">
            <a:avLst>
              <a:gd name="adj" fmla="val 19566"/>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0E5747B6-6658-28FF-D820-82E042D1AA64}"/>
              </a:ext>
            </a:extLst>
          </p:cNvPr>
          <p:cNvSpPr txBox="1"/>
          <p:nvPr/>
        </p:nvSpPr>
        <p:spPr>
          <a:xfrm>
            <a:off x="3114918" y="3179578"/>
            <a:ext cx="5550739" cy="498845"/>
          </a:xfrm>
          <a:prstGeom prst="rect">
            <a:avLst/>
          </a:prstGeom>
          <a:noFill/>
        </p:spPr>
        <p:txBody>
          <a:bodyPr wrap="square" lIns="36000" tIns="36000" rIns="36000" bIns="36000">
            <a:spAutoFit/>
          </a:bodyPr>
          <a:lstStyle>
            <a:defPPr>
              <a:defRPr lang="en-US"/>
            </a:defPPr>
            <a:lvl1pPr algn="just">
              <a:lnSpc>
                <a:spcPts val="1200"/>
              </a:lnSpc>
              <a:defRPr sz="850" b="1" i="0" u="none" strike="noStrike" baseline="0">
                <a:latin typeface="BIZ UDPゴシック" panose="020B0400000000000000" pitchFamily="50" charset="-128"/>
                <a:ea typeface="BIZ UDPゴシック" panose="020B0400000000000000" pitchFamily="50" charset="-128"/>
              </a:defRPr>
            </a:lvl1pPr>
          </a:lstStyle>
          <a:p>
            <a:pPr>
              <a:lnSpc>
                <a:spcPts val="1800"/>
              </a:lnSpc>
            </a:pPr>
            <a:r>
              <a:rPr lang="ja-JP" altLang="en-US" sz="1200" dirty="0"/>
              <a:t>（</a:t>
            </a:r>
            <a:r>
              <a:rPr lang="en-US" altLang="ja-JP" sz="1200" dirty="0"/>
              <a:t>※</a:t>
            </a:r>
            <a:r>
              <a:rPr lang="ja-JP" altLang="en-US" sz="1200" dirty="0"/>
              <a:t>）「射幸心」とは</a:t>
            </a:r>
            <a:endParaRPr lang="en-US" altLang="ja-JP" sz="1200" dirty="0"/>
          </a:p>
          <a:p>
            <a:pPr>
              <a:lnSpc>
                <a:spcPts val="1800"/>
              </a:lnSpc>
            </a:pPr>
            <a:r>
              <a:rPr lang="ja-JP" altLang="en-US" sz="1200" b="0" dirty="0"/>
              <a:t>努力や苦労をすることなく、偶然の利益や成功を得ることを期待する心理のこと。</a:t>
            </a:r>
            <a:endParaRPr lang="en-US" altLang="ja-JP" sz="1200" b="0" dirty="0"/>
          </a:p>
        </p:txBody>
      </p:sp>
      <p:graphicFrame>
        <p:nvGraphicFramePr>
          <p:cNvPr id="5" name="表 4">
            <a:extLst>
              <a:ext uri="{FF2B5EF4-FFF2-40B4-BE49-F238E27FC236}">
                <a16:creationId xmlns:a16="http://schemas.microsoft.com/office/drawing/2014/main" id="{B06617DE-941D-1F25-94EF-260FE7A11C48}"/>
              </a:ext>
            </a:extLst>
          </p:cNvPr>
          <p:cNvGraphicFramePr>
            <a:graphicFrameLocks noGrp="1"/>
          </p:cNvGraphicFramePr>
          <p:nvPr>
            <p:extLst>
              <p:ext uri="{D42A27DB-BD31-4B8C-83A1-F6EECF244321}">
                <p14:modId xmlns:p14="http://schemas.microsoft.com/office/powerpoint/2010/main" val="2907268350"/>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40159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テキスト&#10;&#10;自動的に生成された説明">
            <a:extLst>
              <a:ext uri="{FF2B5EF4-FFF2-40B4-BE49-F238E27FC236}">
                <a16:creationId xmlns:a16="http://schemas.microsoft.com/office/drawing/2014/main" id="{584D7F37-50C0-D798-7866-091588AB1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7838" y="1986746"/>
            <a:ext cx="2115066" cy="1711442"/>
          </a:xfrm>
          <a:prstGeom prst="rect">
            <a:avLst/>
          </a:prstGeom>
        </p:spPr>
      </p:pic>
      <p:pic>
        <p:nvPicPr>
          <p:cNvPr id="4" name="図 3" descr="挿絵 が含まれている画像&#10;&#10;自動的に生成された説明">
            <a:extLst>
              <a:ext uri="{FF2B5EF4-FFF2-40B4-BE49-F238E27FC236}">
                <a16:creationId xmlns:a16="http://schemas.microsoft.com/office/drawing/2014/main" id="{577CA23E-ABC1-7C12-738F-363FE64EC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55" y="1171520"/>
            <a:ext cx="696469" cy="818390"/>
          </a:xfrm>
          <a:prstGeom prst="rect">
            <a:avLst/>
          </a:prstGeom>
        </p:spPr>
      </p:pic>
      <p:sp>
        <p:nvSpPr>
          <p:cNvPr id="33" name="テキスト ボックス 32">
            <a:extLst>
              <a:ext uri="{FF2B5EF4-FFF2-40B4-BE49-F238E27FC236}">
                <a16:creationId xmlns:a16="http://schemas.microsoft.com/office/drawing/2014/main" id="{4CBD4CCF-3DF8-3820-0B4D-B5C7761525C0}"/>
              </a:ext>
            </a:extLst>
          </p:cNvPr>
          <p:cNvSpPr txBox="1"/>
          <p:nvPr/>
        </p:nvSpPr>
        <p:spPr>
          <a:xfrm>
            <a:off x="6337192" y="4163785"/>
            <a:ext cx="1911027" cy="923834"/>
          </a:xfrm>
          <a:prstGeom prst="rect">
            <a:avLst/>
          </a:prstGeom>
          <a:noFill/>
        </p:spPr>
        <p:txBody>
          <a:bodyPr wrap="square" lIns="36000" tIns="36000" rIns="36000" bIns="36000">
            <a:spAutoFit/>
          </a:bodyPr>
          <a:lstStyle/>
          <a:p>
            <a:pPr algn="ctr">
              <a:lnSpc>
                <a:spcPts val="3000"/>
              </a:lnSpc>
              <a:spcBef>
                <a:spcPts val="1200"/>
              </a:spcBef>
            </a:pPr>
            <a:r>
              <a:rPr lang="ja-JP" altLang="en-US" sz="2000" b="1" i="0" u="none" strike="noStrike" baseline="0" dirty="0">
                <a:latin typeface="BIZ UDPゴシック" panose="020B0400000000000000" pitchFamily="50" charset="-128"/>
                <a:ea typeface="BIZ UDPゴシック" panose="020B0400000000000000" pitchFamily="50" charset="-128"/>
              </a:rPr>
              <a:t>効果は本当？</a:t>
            </a:r>
            <a:endParaRPr lang="en-US" altLang="ja-JP" sz="2000" b="1" i="0" u="none" strike="noStrike" baseline="0" dirty="0">
              <a:latin typeface="BIZ UDPゴシック" panose="020B0400000000000000" pitchFamily="50" charset="-128"/>
              <a:ea typeface="BIZ UDPゴシック" panose="020B0400000000000000" pitchFamily="50" charset="-128"/>
            </a:endParaRPr>
          </a:p>
          <a:p>
            <a:pPr algn="ctr">
              <a:lnSpc>
                <a:spcPts val="3000"/>
              </a:lnSpc>
              <a:spcBef>
                <a:spcPts val="1200"/>
              </a:spcBef>
            </a:pPr>
            <a:r>
              <a:rPr lang="ja-JP" altLang="en-US" sz="1300" b="1" i="0" u="none" strike="noStrike" baseline="0" dirty="0">
                <a:latin typeface="BIZ UDPゴシック" panose="020B0400000000000000" pitchFamily="50" charset="-128"/>
                <a:ea typeface="BIZ UDPゴシック" panose="020B0400000000000000" pitchFamily="50" charset="-128"/>
              </a:rPr>
              <a:t>（事例の場合は「最強」）</a:t>
            </a:r>
          </a:p>
        </p:txBody>
      </p:sp>
      <p:sp>
        <p:nvSpPr>
          <p:cNvPr id="38" name="四角形: 角を丸くする 37">
            <a:extLst>
              <a:ext uri="{FF2B5EF4-FFF2-40B4-BE49-F238E27FC236}">
                <a16:creationId xmlns:a16="http://schemas.microsoft.com/office/drawing/2014/main" id="{68F19C2A-2E8E-E55A-94FD-B2E0B3DA7185}"/>
              </a:ext>
            </a:extLst>
          </p:cNvPr>
          <p:cNvSpPr/>
          <p:nvPr/>
        </p:nvSpPr>
        <p:spPr>
          <a:xfrm>
            <a:off x="5996705" y="3941702"/>
            <a:ext cx="2592000" cy="1368000"/>
          </a:xfrm>
          <a:prstGeom prst="roundRect">
            <a:avLst>
              <a:gd name="adj" fmla="val 10064"/>
            </a:avLst>
          </a:prstGeom>
          <a:noFill/>
          <a:ln w="19050">
            <a:solidFill>
              <a:srgbClr val="F087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1" name="表 20">
            <a:extLst>
              <a:ext uri="{FF2B5EF4-FFF2-40B4-BE49-F238E27FC236}">
                <a16:creationId xmlns:a16="http://schemas.microsoft.com/office/drawing/2014/main" id="{4ECC2728-8489-C75A-5588-D7E7A5A61231}"/>
              </a:ext>
            </a:extLst>
          </p:cNvPr>
          <p:cNvGraphicFramePr>
            <a:graphicFrameLocks noGrp="1"/>
          </p:cNvGraphicFramePr>
          <p:nvPr>
            <p:extLst>
              <p:ext uri="{D42A27DB-BD31-4B8C-83A1-F6EECF244321}">
                <p14:modId xmlns:p14="http://schemas.microsoft.com/office/powerpoint/2010/main" val="3732317209"/>
              </p:ext>
            </p:extLst>
          </p:nvPr>
        </p:nvGraphicFramePr>
        <p:xfrm>
          <a:off x="1119595" y="1427797"/>
          <a:ext cx="7328135" cy="802441"/>
        </p:xfrm>
        <a:graphic>
          <a:graphicData uri="http://schemas.openxmlformats.org/drawingml/2006/table">
            <a:tbl>
              <a:tblPr firstRow="1" bandRow="1"/>
              <a:tblGrid>
                <a:gridCol w="7328135">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その動画、信じて大丈夫？　無意識のうちに課金に誘導されているかも</a:t>
                      </a:r>
                      <a:endParaRPr kumimoji="1" lang="en-US" altLang="ja-JP"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4" name="角丸四角形 8">
            <a:extLst>
              <a:ext uri="{FF2B5EF4-FFF2-40B4-BE49-F238E27FC236}">
                <a16:creationId xmlns:a16="http://schemas.microsoft.com/office/drawing/2014/main" id="{AE62916C-6E79-E8E9-62B3-F800FABF5F02}"/>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AAD162D6-0393-2651-6421-51278C919163}"/>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どうして課金したくなるの？</a:t>
            </a:r>
            <a:endParaRPr lang="en-US" altLang="ja-JP" sz="1400" b="1"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43AB9818-5B0E-BA4F-A984-F8D496B9811F}"/>
              </a:ext>
            </a:extLst>
          </p:cNvPr>
          <p:cNvSpPr txBox="1"/>
          <p:nvPr/>
        </p:nvSpPr>
        <p:spPr>
          <a:xfrm>
            <a:off x="468655" y="2097713"/>
            <a:ext cx="5794016" cy="1452440"/>
          </a:xfrm>
          <a:prstGeom prst="rect">
            <a:avLst/>
          </a:prstGeom>
          <a:noFill/>
        </p:spPr>
        <p:txBody>
          <a:bodyPr wrap="square" lIns="36000" tIns="36000" rIns="36000" bIns="3600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事例の「攻略チャンネル」のような動画は、</a:t>
            </a:r>
            <a:r>
              <a:rPr lang="ja-JP" altLang="en-US" i="0" u="none" strike="noStrike" baseline="0" dirty="0">
                <a:latin typeface="BIZ UDPゴシック" panose="020B0400000000000000" pitchFamily="50" charset="-128"/>
                <a:ea typeface="BIZ UDPゴシック" panose="020B0400000000000000" pitchFamily="50" charset="-128"/>
              </a:rPr>
              <a:t>一般人を装ってゲーム会社等が宣伝目的で配信している可能性もある</a:t>
            </a:r>
            <a:br>
              <a:rPr lang="en-US" altLang="ja-JP" i="0" u="none" strike="noStrike" baseline="0" dirty="0">
                <a:latin typeface="BIZ UDPゴシック" panose="020B0400000000000000" pitchFamily="50" charset="-128"/>
                <a:ea typeface="BIZ UDPゴシック" panose="020B0400000000000000" pitchFamily="50" charset="-128"/>
              </a:rPr>
            </a:br>
            <a:r>
              <a:rPr lang="ja-JP" altLang="en-US" i="0" u="none" strike="noStrike" baseline="0" dirty="0">
                <a:latin typeface="BIZ UDPゴシック" panose="020B0400000000000000" pitchFamily="50" charset="-128"/>
                <a:ea typeface="BIZ UDPゴシック" panose="020B0400000000000000" pitchFamily="50" charset="-128"/>
              </a:rPr>
              <a:t>ため、注意する必要があります。すべてをうのみにせず、次のように</a:t>
            </a:r>
            <a:r>
              <a:rPr lang="ja-JP" altLang="en-US" b="1" i="0" u="none" strike="noStrike" baseline="0" dirty="0">
                <a:solidFill>
                  <a:srgbClr val="FF6600"/>
                </a:solidFill>
                <a:latin typeface="BIZ UDPゴシック" panose="020B0400000000000000" pitchFamily="50" charset="-128"/>
                <a:ea typeface="BIZ UDPゴシック" panose="020B0400000000000000" pitchFamily="50" charset="-128"/>
              </a:rPr>
              <a:t>「疑いの目」をもつことが大切</a:t>
            </a:r>
            <a:r>
              <a:rPr lang="ja-JP" altLang="en-US" i="0" u="none" strike="noStrike" baseline="0" dirty="0">
                <a:latin typeface="BIZ UDPゴシック" panose="020B0400000000000000" pitchFamily="50" charset="-128"/>
                <a:ea typeface="BIZ UDPゴシック" panose="020B0400000000000000" pitchFamily="50" charset="-128"/>
              </a:rPr>
              <a:t>です。</a:t>
            </a:r>
            <a:endParaRPr lang="en-US" altLang="ja-JP" i="0" u="none" strike="noStrike" baseline="0" dirty="0">
              <a:latin typeface="BIZ UDPゴシック" panose="020B0400000000000000" pitchFamily="50" charset="-128"/>
              <a:ea typeface="BIZ UDPゴシック" panose="020B0400000000000000" pitchFamily="50" charset="-128"/>
            </a:endParaRPr>
          </a:p>
        </p:txBody>
      </p:sp>
      <p:grpSp>
        <p:nvGrpSpPr>
          <p:cNvPr id="44" name="グループ化 43">
            <a:extLst>
              <a:ext uri="{FF2B5EF4-FFF2-40B4-BE49-F238E27FC236}">
                <a16:creationId xmlns:a16="http://schemas.microsoft.com/office/drawing/2014/main" id="{553A7C5B-9EA8-7708-39D9-7F8ABA89D460}"/>
              </a:ext>
            </a:extLst>
          </p:cNvPr>
          <p:cNvGrpSpPr/>
          <p:nvPr/>
        </p:nvGrpSpPr>
        <p:grpSpPr>
          <a:xfrm>
            <a:off x="555296" y="5578568"/>
            <a:ext cx="8033410" cy="840878"/>
            <a:chOff x="555296" y="5599116"/>
            <a:chExt cx="8033410" cy="840878"/>
          </a:xfrm>
        </p:grpSpPr>
        <p:sp>
          <p:nvSpPr>
            <p:cNvPr id="34" name="角丸四角形 8">
              <a:extLst>
                <a:ext uri="{FF2B5EF4-FFF2-40B4-BE49-F238E27FC236}">
                  <a16:creationId xmlns:a16="http://schemas.microsoft.com/office/drawing/2014/main" id="{AA5B9287-09A1-26DB-FEEF-9DBF9697A86A}"/>
                </a:ext>
              </a:extLst>
            </p:cNvPr>
            <p:cNvSpPr/>
            <p:nvPr/>
          </p:nvSpPr>
          <p:spPr bwMode="auto">
            <a:xfrm rot="10800000" flipH="1" flipV="1">
              <a:off x="555296" y="5599116"/>
              <a:ext cx="8033410" cy="840878"/>
            </a:xfrm>
            <a:prstGeom prst="roundRect">
              <a:avLst>
                <a:gd name="adj" fmla="val 9567"/>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2BB4C8B4-9C1D-3B49-6916-8F67CC8FF8AD}"/>
                </a:ext>
              </a:extLst>
            </p:cNvPr>
            <p:cNvSpPr txBox="1"/>
            <p:nvPr/>
          </p:nvSpPr>
          <p:spPr>
            <a:xfrm>
              <a:off x="778367" y="5654716"/>
              <a:ext cx="7587269" cy="729678"/>
            </a:xfrm>
            <a:prstGeom prst="rect">
              <a:avLst/>
            </a:prstGeom>
            <a:noFill/>
          </p:spPr>
          <p:txBody>
            <a:bodyPr wrap="square" lIns="36000" tIns="36000" rIns="36000" bIns="36000">
              <a:spAutoFit/>
            </a:bodyPr>
            <a:lstStyle>
              <a:defPPr>
                <a:defRPr lang="en-US"/>
              </a:defPPr>
              <a:lvl1pPr algn="just">
                <a:lnSpc>
                  <a:spcPts val="1200"/>
                </a:lnSpc>
                <a:defRPr sz="850" b="1" i="0" u="none" strike="noStrike" baseline="0">
                  <a:latin typeface="BIZ UDPゴシック" panose="020B0400000000000000" pitchFamily="50" charset="-128"/>
                  <a:ea typeface="BIZ UDPゴシック" panose="020B0400000000000000" pitchFamily="50" charset="-128"/>
                </a:defRPr>
              </a:lvl1pPr>
            </a:lstStyle>
            <a:p>
              <a:pPr>
                <a:lnSpc>
                  <a:spcPts val="1800"/>
                </a:lnSpc>
              </a:pPr>
              <a:r>
                <a:rPr lang="ja-JP" altLang="en-US" sz="1200" dirty="0"/>
                <a:t>（</a:t>
              </a:r>
              <a:r>
                <a:rPr lang="en-US" altLang="ja-JP" sz="1200" dirty="0"/>
                <a:t>※</a:t>
              </a:r>
              <a:r>
                <a:rPr lang="ja-JP" altLang="en-US" sz="1200" dirty="0"/>
                <a:t>）「ステマ」とは</a:t>
              </a:r>
            </a:p>
            <a:p>
              <a:pPr>
                <a:lnSpc>
                  <a:spcPts val="1800"/>
                </a:lnSpc>
              </a:pPr>
              <a:r>
                <a:rPr lang="ja-JP" altLang="en-US" sz="1200" b="0" dirty="0"/>
                <a:t>ステルスマーケティングのこと。消費者に特定の商品やサービスについて、宣伝と気づかれないように商品を宣伝したり、商品に関するクチコミを発信したりする行為。</a:t>
              </a:r>
            </a:p>
          </p:txBody>
        </p:sp>
      </p:grpSp>
      <p:sp>
        <p:nvSpPr>
          <p:cNvPr id="24" name="テキスト ボックス 23">
            <a:extLst>
              <a:ext uri="{FF2B5EF4-FFF2-40B4-BE49-F238E27FC236}">
                <a16:creationId xmlns:a16="http://schemas.microsoft.com/office/drawing/2014/main" id="{C70473F1-5117-740B-7C17-B7A103816C45}"/>
              </a:ext>
            </a:extLst>
          </p:cNvPr>
          <p:cNvSpPr txBox="1"/>
          <p:nvPr/>
        </p:nvSpPr>
        <p:spPr>
          <a:xfrm>
            <a:off x="678748" y="4157309"/>
            <a:ext cx="2412000" cy="936786"/>
          </a:xfrm>
          <a:prstGeom prst="rect">
            <a:avLst/>
          </a:prstGeom>
          <a:noFill/>
        </p:spPr>
        <p:txBody>
          <a:bodyPr wrap="square" lIns="36000" tIns="36000" rIns="36000" bIns="36000">
            <a:spAutoFit/>
          </a:bodyPr>
          <a:lstStyle/>
          <a:p>
            <a:pPr algn="just">
              <a:lnSpc>
                <a:spcPts val="3000"/>
              </a:lnSpc>
              <a:spcBef>
                <a:spcPts val="1200"/>
              </a:spcBef>
            </a:pPr>
            <a:r>
              <a:rPr lang="ja-JP" altLang="en-US" sz="2000" b="1" i="0" u="none" strike="noStrike" baseline="0" dirty="0">
                <a:latin typeface="BIZ UDPゴシック" panose="020B0400000000000000" pitchFamily="50" charset="-128"/>
                <a:ea typeface="BIZ UDPゴシック" panose="020B0400000000000000" pitchFamily="50" charset="-128"/>
              </a:rPr>
              <a:t>動画の配信者は誰</a:t>
            </a:r>
            <a:r>
              <a:rPr lang="en-US" altLang="ja-JP" sz="2000" b="1" i="0" u="none" strike="noStrike" baseline="0" dirty="0">
                <a:latin typeface="BIZ UDPゴシック" panose="020B0400000000000000" pitchFamily="50" charset="-128"/>
                <a:ea typeface="BIZ UDPゴシック" panose="020B0400000000000000" pitchFamily="50" charset="-128"/>
              </a:rPr>
              <a:t>?</a:t>
            </a:r>
          </a:p>
          <a:p>
            <a:pPr algn="just">
              <a:lnSpc>
                <a:spcPts val="3000"/>
              </a:lnSpc>
              <a:spcBef>
                <a:spcPts val="1200"/>
              </a:spcBef>
            </a:pPr>
            <a:r>
              <a:rPr lang="ja-JP" altLang="en-US" sz="2000" b="1" dirty="0">
                <a:latin typeface="BIZ UDPゴシック" panose="020B0400000000000000" pitchFamily="50" charset="-128"/>
                <a:ea typeface="BIZ UDPゴシック" panose="020B0400000000000000" pitchFamily="50" charset="-128"/>
              </a:rPr>
              <a:t>ステマ</a:t>
            </a:r>
            <a:r>
              <a:rPr lang="ja-JP" altLang="en-US" sz="2000" b="1" baseline="30000" dirty="0">
                <a:latin typeface="BIZ UDPゴシック" panose="020B0400000000000000" pitchFamily="50" charset="-128"/>
                <a:ea typeface="BIZ UDPゴシック" panose="020B0400000000000000" pitchFamily="50" charset="-128"/>
              </a:rPr>
              <a:t>（</a:t>
            </a:r>
            <a:r>
              <a:rPr lang="en-US" altLang="ja-JP" sz="2000" b="1" baseline="30000" dirty="0">
                <a:latin typeface="BIZ UDPゴシック" panose="020B0400000000000000" pitchFamily="50" charset="-128"/>
                <a:ea typeface="BIZ UDPゴシック" panose="020B0400000000000000" pitchFamily="50" charset="-128"/>
              </a:rPr>
              <a:t>※</a:t>
            </a:r>
            <a:r>
              <a:rPr lang="ja-JP" altLang="en-US" sz="2000" b="1" baseline="30000" dirty="0">
                <a:latin typeface="BIZ UDPゴシック" panose="020B0400000000000000" pitchFamily="50" charset="-128"/>
                <a:ea typeface="BIZ UDPゴシック" panose="020B0400000000000000" pitchFamily="50" charset="-128"/>
              </a:rPr>
              <a:t>）</a:t>
            </a:r>
            <a:r>
              <a:rPr lang="ja-JP" altLang="en-US" sz="2000" b="1" i="0" u="none" strike="noStrike" baseline="0" dirty="0">
                <a:latin typeface="BIZ UDPゴシック" panose="020B0400000000000000" pitchFamily="50" charset="-128"/>
                <a:ea typeface="BIZ UDPゴシック" panose="020B0400000000000000" pitchFamily="50" charset="-128"/>
              </a:rPr>
              <a:t>ではない？</a:t>
            </a:r>
            <a:endParaRPr lang="en-US" altLang="ja-JP" sz="2000" b="1" i="0" u="none" strike="noStrike" baseline="0" dirty="0">
              <a:latin typeface="BIZ UDPゴシック" panose="020B0400000000000000" pitchFamily="50" charset="-128"/>
              <a:ea typeface="BIZ UDPゴシック" panose="020B0400000000000000" pitchFamily="50" charset="-128"/>
            </a:endParaRPr>
          </a:p>
        </p:txBody>
      </p:sp>
      <p:sp>
        <p:nvSpPr>
          <p:cNvPr id="36" name="四角形: 角を丸くする 35">
            <a:extLst>
              <a:ext uri="{FF2B5EF4-FFF2-40B4-BE49-F238E27FC236}">
                <a16:creationId xmlns:a16="http://schemas.microsoft.com/office/drawing/2014/main" id="{98359134-7A48-C0EF-191D-400D8A800183}"/>
              </a:ext>
            </a:extLst>
          </p:cNvPr>
          <p:cNvSpPr/>
          <p:nvPr/>
        </p:nvSpPr>
        <p:spPr>
          <a:xfrm>
            <a:off x="555295" y="3941702"/>
            <a:ext cx="2592000" cy="1368000"/>
          </a:xfrm>
          <a:prstGeom prst="roundRect">
            <a:avLst>
              <a:gd name="adj" fmla="val 10064"/>
            </a:avLst>
          </a:prstGeom>
          <a:noFill/>
          <a:ln w="19050">
            <a:solidFill>
              <a:srgbClr val="F087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655B2DB9-5E9A-C5AE-A502-CBE110B3B5CD}"/>
              </a:ext>
            </a:extLst>
          </p:cNvPr>
          <p:cNvSpPr txBox="1"/>
          <p:nvPr/>
        </p:nvSpPr>
        <p:spPr>
          <a:xfrm>
            <a:off x="3878385" y="4157309"/>
            <a:ext cx="1387229" cy="936786"/>
          </a:xfrm>
          <a:prstGeom prst="rect">
            <a:avLst/>
          </a:prstGeom>
          <a:noFill/>
        </p:spPr>
        <p:txBody>
          <a:bodyPr wrap="square" lIns="36000" tIns="36000" rIns="36000" bIns="36000">
            <a:spAutoFit/>
          </a:bodyPr>
          <a:lstStyle/>
          <a:p>
            <a:pPr algn="just">
              <a:lnSpc>
                <a:spcPts val="3000"/>
              </a:lnSpc>
              <a:spcBef>
                <a:spcPts val="600"/>
              </a:spcBef>
            </a:pPr>
            <a:r>
              <a:rPr lang="ja-JP" altLang="en-US" sz="2000" b="1" i="0" u="none" strike="noStrike" baseline="0" dirty="0">
                <a:latin typeface="BIZ UDPゴシック" panose="020B0400000000000000" pitchFamily="50" charset="-128"/>
                <a:ea typeface="BIZ UDPゴシック" panose="020B0400000000000000" pitchFamily="50" charset="-128"/>
              </a:rPr>
              <a:t>課金あり？</a:t>
            </a:r>
            <a:endParaRPr lang="en-US" altLang="ja-JP" sz="2000" b="1" i="0" u="none" strike="noStrike" baseline="0" dirty="0">
              <a:latin typeface="BIZ UDPゴシック" panose="020B0400000000000000" pitchFamily="50" charset="-128"/>
              <a:ea typeface="BIZ UDPゴシック" panose="020B0400000000000000" pitchFamily="50" charset="-128"/>
            </a:endParaRPr>
          </a:p>
          <a:p>
            <a:pPr algn="just">
              <a:lnSpc>
                <a:spcPts val="3000"/>
              </a:lnSpc>
              <a:spcBef>
                <a:spcPts val="1200"/>
              </a:spcBef>
            </a:pPr>
            <a:r>
              <a:rPr lang="ja-JP" altLang="en-US" sz="2000" b="1" i="0" u="none" strike="noStrike" baseline="0" dirty="0">
                <a:latin typeface="BIZ UDPゴシック" panose="020B0400000000000000" pitchFamily="50" charset="-128"/>
                <a:ea typeface="BIZ UDPゴシック" panose="020B0400000000000000" pitchFamily="50" charset="-128"/>
              </a:rPr>
              <a:t>課金なし？</a:t>
            </a:r>
          </a:p>
        </p:txBody>
      </p:sp>
      <p:sp>
        <p:nvSpPr>
          <p:cNvPr id="37" name="四角形: 角を丸くする 36">
            <a:extLst>
              <a:ext uri="{FF2B5EF4-FFF2-40B4-BE49-F238E27FC236}">
                <a16:creationId xmlns:a16="http://schemas.microsoft.com/office/drawing/2014/main" id="{B12C7D7B-5641-DB3F-27DC-430FC2B1BFBA}"/>
              </a:ext>
            </a:extLst>
          </p:cNvPr>
          <p:cNvSpPr/>
          <p:nvPr/>
        </p:nvSpPr>
        <p:spPr>
          <a:xfrm>
            <a:off x="3276000" y="3941702"/>
            <a:ext cx="2592000" cy="1368000"/>
          </a:xfrm>
          <a:prstGeom prst="roundRect">
            <a:avLst>
              <a:gd name="adj" fmla="val 10064"/>
            </a:avLst>
          </a:prstGeom>
          <a:noFill/>
          <a:ln w="19050">
            <a:solidFill>
              <a:srgbClr val="F087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 name="表 2">
            <a:extLst>
              <a:ext uri="{FF2B5EF4-FFF2-40B4-BE49-F238E27FC236}">
                <a16:creationId xmlns:a16="http://schemas.microsoft.com/office/drawing/2014/main" id="{DB1F008F-4FF4-FA5E-344E-BF7DCAECA449}"/>
              </a:ext>
            </a:extLst>
          </p:cNvPr>
          <p:cNvGraphicFramePr>
            <a:graphicFrameLocks noGrp="1"/>
          </p:cNvGraphicFramePr>
          <p:nvPr>
            <p:extLst>
              <p:ext uri="{D42A27DB-BD31-4B8C-83A1-F6EECF244321}">
                <p14:modId xmlns:p14="http://schemas.microsoft.com/office/powerpoint/2010/main" val="3651744190"/>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84077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E831B871-A88C-052F-DCAE-792330CCC705}"/>
              </a:ext>
            </a:extLst>
          </p:cNvPr>
          <p:cNvSpPr/>
          <p:nvPr/>
        </p:nvSpPr>
        <p:spPr>
          <a:xfrm>
            <a:off x="2879000" y="7043244"/>
            <a:ext cx="4248000" cy="54000"/>
          </a:xfrm>
          <a:prstGeom prst="roundRect">
            <a:avLst/>
          </a:prstGeom>
          <a:solidFill>
            <a:schemeClr val="bg1">
              <a:alpha val="90000"/>
            </a:schemeClr>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テキスト ボックス 5">
            <a:extLst>
              <a:ext uri="{FF2B5EF4-FFF2-40B4-BE49-F238E27FC236}">
                <a16:creationId xmlns:a16="http://schemas.microsoft.com/office/drawing/2014/main" id="{640DF740-00D4-42E5-0931-8A0169F31EDA}"/>
              </a:ext>
            </a:extLst>
          </p:cNvPr>
          <p:cNvSpPr txBox="1"/>
          <p:nvPr/>
        </p:nvSpPr>
        <p:spPr>
          <a:xfrm>
            <a:off x="369854" y="280817"/>
            <a:ext cx="1813317" cy="373226"/>
          </a:xfrm>
          <a:prstGeom prst="rect">
            <a:avLst/>
          </a:prstGeom>
          <a:noFill/>
        </p:spPr>
        <p:txBody>
          <a:bodyPr wrap="square" lIns="36000" tIns="72000" rIns="36000" bIns="72000">
            <a:spAutoFit/>
          </a:bodyPr>
          <a:lstStyle/>
          <a:p>
            <a:pPr algn="ctr">
              <a:lnSpc>
                <a:spcPts val="2100"/>
              </a:lnSpc>
            </a:pPr>
            <a:r>
              <a:rPr lang="ja-JP" altLang="en-US" sz="1400" b="1" dirty="0">
                <a:latin typeface="BIZ UDPゴシック" panose="020B0400000000000000" pitchFamily="50" charset="-128"/>
                <a:ea typeface="BIZ UDPゴシック" panose="020B0400000000000000" pitchFamily="50" charset="-128"/>
              </a:rPr>
              <a:t>ネットトラブル（課金）</a:t>
            </a:r>
            <a:endParaRPr lang="en-US" altLang="ja-JP" sz="1400" dirty="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5E21D7DF-17BE-50AF-C1CE-5E332143B509}"/>
              </a:ext>
            </a:extLst>
          </p:cNvPr>
          <p:cNvSpPr txBox="1"/>
          <p:nvPr/>
        </p:nvSpPr>
        <p:spPr>
          <a:xfrm>
            <a:off x="7780980" y="280817"/>
            <a:ext cx="1255070" cy="373226"/>
          </a:xfrm>
          <a:prstGeom prst="rect">
            <a:avLst/>
          </a:prstGeom>
          <a:noFill/>
        </p:spPr>
        <p:txBody>
          <a:bodyPr wrap="square" lIns="36000" tIns="72000" rIns="36000" bIns="72000">
            <a:spAutoFit/>
          </a:bodyPr>
          <a:lstStyle/>
          <a:p>
            <a:pPr algn="ctr">
              <a:lnSpc>
                <a:spcPts val="2100"/>
              </a:lnSpc>
            </a:pPr>
            <a:r>
              <a:rPr lang="ja-JP" altLang="en-US" sz="1400" b="1" dirty="0">
                <a:latin typeface="BIZ UDPゴシック" panose="020B0400000000000000" pitchFamily="50" charset="-128"/>
                <a:ea typeface="BIZ UDPゴシック" panose="020B0400000000000000" pitchFamily="50" charset="-128"/>
              </a:rPr>
              <a:t>若年者向け</a:t>
            </a:r>
            <a:endParaRPr lang="en-US" altLang="ja-JP" sz="1400" b="1" dirty="0">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1746EB21-7F40-3E67-664D-D465F1155751}"/>
              </a:ext>
            </a:extLst>
          </p:cNvPr>
          <p:cNvGrpSpPr/>
          <p:nvPr/>
        </p:nvGrpSpPr>
        <p:grpSpPr>
          <a:xfrm>
            <a:off x="1709738" y="2556763"/>
            <a:ext cx="5724525" cy="1290874"/>
            <a:chOff x="1709738" y="2147293"/>
            <a:chExt cx="5724525" cy="1290874"/>
          </a:xfrm>
        </p:grpSpPr>
        <p:sp>
          <p:nvSpPr>
            <p:cNvPr id="3" name="四角形: 角を丸くする 2">
              <a:extLst>
                <a:ext uri="{FF2B5EF4-FFF2-40B4-BE49-F238E27FC236}">
                  <a16:creationId xmlns:a16="http://schemas.microsoft.com/office/drawing/2014/main" id="{4F56C48D-FF1B-D763-F25B-979A985858F3}"/>
                </a:ext>
              </a:extLst>
            </p:cNvPr>
            <p:cNvSpPr/>
            <p:nvPr/>
          </p:nvSpPr>
          <p:spPr>
            <a:xfrm>
              <a:off x="1709738" y="2147293"/>
              <a:ext cx="5724525" cy="12908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EAE54D6-5CC8-2D91-752D-7C0CCAB6B959}"/>
                </a:ext>
              </a:extLst>
            </p:cNvPr>
            <p:cNvSpPr txBox="1"/>
            <p:nvPr/>
          </p:nvSpPr>
          <p:spPr>
            <a:xfrm>
              <a:off x="3179852" y="2417824"/>
              <a:ext cx="2784296" cy="749812"/>
            </a:xfrm>
            <a:prstGeom prst="rect">
              <a:avLst/>
            </a:prstGeom>
            <a:noFill/>
          </p:spPr>
          <p:txBody>
            <a:bodyPr wrap="square" lIns="36000" tIns="36000" rIns="36000" bIns="36000">
              <a:spAutoFit/>
            </a:bodyPr>
            <a:lstStyle/>
            <a:p>
              <a:pPr algn="ctr"/>
              <a:r>
                <a:rPr lang="ja-JP" altLang="en-US" sz="4400" b="1" dirty="0">
                  <a:latin typeface="BIZ UDPゴシック" panose="020B0400000000000000" pitchFamily="50" charset="-128"/>
                  <a:ea typeface="BIZ UDPゴシック" panose="020B0400000000000000" pitchFamily="50" charset="-128"/>
                </a:rPr>
                <a:t>事 例</a:t>
              </a:r>
              <a:endParaRPr lang="en-US" altLang="ja-JP" sz="4400" dirty="0">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3712708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ダイアグラム&#10;&#10;自動的に生成された説明">
            <a:extLst>
              <a:ext uri="{FF2B5EF4-FFF2-40B4-BE49-F238E27FC236}">
                <a16:creationId xmlns:a16="http://schemas.microsoft.com/office/drawing/2014/main" id="{6398D186-A581-6F95-1B32-13DF20790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4330" y="1741627"/>
            <a:ext cx="2498250" cy="1734303"/>
          </a:xfrm>
          <a:prstGeom prst="rect">
            <a:avLst/>
          </a:prstGeom>
        </p:spPr>
      </p:pic>
      <p:sp>
        <p:nvSpPr>
          <p:cNvPr id="3" name="角丸四角形 8">
            <a:extLst>
              <a:ext uri="{FF2B5EF4-FFF2-40B4-BE49-F238E27FC236}">
                <a16:creationId xmlns:a16="http://schemas.microsoft.com/office/drawing/2014/main" id="{C8E01BC4-174B-AC89-0A5B-43579167AB18}"/>
              </a:ext>
            </a:extLst>
          </p:cNvPr>
          <p:cNvSpPr/>
          <p:nvPr/>
        </p:nvSpPr>
        <p:spPr bwMode="auto">
          <a:xfrm rot="10800000" flipH="1" flipV="1">
            <a:off x="1" y="629628"/>
            <a:ext cx="8778874" cy="900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A0647CEF-1AAC-1281-F4D0-E605025C1411}"/>
              </a:ext>
            </a:extLst>
          </p:cNvPr>
          <p:cNvSpPr txBox="1"/>
          <p:nvPr/>
        </p:nvSpPr>
        <p:spPr>
          <a:xfrm>
            <a:off x="336550" y="686288"/>
            <a:ext cx="8314290" cy="786681"/>
          </a:xfrm>
          <a:prstGeom prst="rect">
            <a:avLst/>
          </a:prstGeom>
          <a:noFill/>
        </p:spPr>
        <p:txBody>
          <a:bodyPr wrap="square" lIns="36000" tIns="36000" rIns="36000" bIns="36000" anchor="ctr" anchorCtr="0">
            <a:spAutoFit/>
          </a:bodyPr>
          <a:lstStyle/>
          <a:p>
            <a:pPr algn="just">
              <a:lnSpc>
                <a:spcPts val="3000"/>
              </a:lnSpc>
            </a:pPr>
            <a:r>
              <a:rPr lang="ja-JP" altLang="en-US" sz="2200" b="1" dirty="0">
                <a:latin typeface="BIZ UDPゴシック" panose="020B0400000000000000" pitchFamily="50" charset="-128"/>
                <a:ea typeface="BIZ UDPゴシック" panose="020B0400000000000000" pitchFamily="50" charset="-128"/>
              </a:rPr>
              <a:t>保護者のカード情報が残っていることが原因で、</a:t>
            </a:r>
            <a:endParaRPr lang="en-US" altLang="ja-JP" sz="2200" b="1" dirty="0">
              <a:latin typeface="BIZ UDPゴシック" panose="020B0400000000000000" pitchFamily="50" charset="-128"/>
              <a:ea typeface="BIZ UDPゴシック" panose="020B0400000000000000" pitchFamily="50" charset="-128"/>
            </a:endParaRPr>
          </a:p>
          <a:p>
            <a:pPr algn="just">
              <a:lnSpc>
                <a:spcPts val="3000"/>
              </a:lnSpc>
            </a:pPr>
            <a:r>
              <a:rPr lang="ja-JP" altLang="en-US" sz="2200" b="1" dirty="0">
                <a:latin typeface="BIZ UDPゴシック" panose="020B0400000000000000" pitchFamily="50" charset="-128"/>
                <a:ea typeface="BIZ UDPゴシック" panose="020B0400000000000000" pitchFamily="50" charset="-128"/>
              </a:rPr>
              <a:t>課金できてしまう可能性も</a:t>
            </a:r>
            <a:r>
              <a:rPr lang="en-US" altLang="ja-JP" sz="2200" b="1" dirty="0">
                <a:latin typeface="BIZ UDPゴシック" panose="020B0400000000000000" pitchFamily="50" charset="-128"/>
                <a:ea typeface="BIZ UDPゴシック" panose="020B0400000000000000" pitchFamily="50" charset="-128"/>
              </a:rPr>
              <a:t>…</a:t>
            </a:r>
          </a:p>
        </p:txBody>
      </p:sp>
      <p:sp>
        <p:nvSpPr>
          <p:cNvPr id="6" name="テキスト ボックス 5">
            <a:extLst>
              <a:ext uri="{FF2B5EF4-FFF2-40B4-BE49-F238E27FC236}">
                <a16:creationId xmlns:a16="http://schemas.microsoft.com/office/drawing/2014/main" id="{888734D7-CE7C-413E-F0E7-048D025AB4A0}"/>
              </a:ext>
            </a:extLst>
          </p:cNvPr>
          <p:cNvSpPr txBox="1"/>
          <p:nvPr/>
        </p:nvSpPr>
        <p:spPr>
          <a:xfrm>
            <a:off x="323850" y="1535214"/>
            <a:ext cx="5604945" cy="2042395"/>
          </a:xfrm>
          <a:prstGeom prst="rect">
            <a:avLst/>
          </a:prstGeom>
          <a:noFill/>
        </p:spPr>
        <p:txBody>
          <a:bodyPr wrap="square" lIns="0" tIns="180000" rIns="0" bIns="0" anchor="t" anchorCtr="0">
            <a:spAutoFit/>
          </a:bodyPr>
          <a:lstStyle/>
          <a:p>
            <a:pPr algn="just">
              <a:lnSpc>
                <a:spcPts val="3000"/>
              </a:lnSpc>
            </a:pPr>
            <a:r>
              <a:rPr lang="ja-JP" altLang="en-US" dirty="0">
                <a:latin typeface="BIZ UDPゴシック" panose="020B0400000000000000" pitchFamily="50" charset="-128"/>
                <a:ea typeface="BIZ UDPゴシック" panose="020B0400000000000000" pitchFamily="50" charset="-128"/>
              </a:rPr>
              <a:t>未成年者の場合はクレジットカードを保有できませんが、「保護者のスマホを借りた」</a:t>
            </a:r>
            <a:endParaRPr lang="en-US" altLang="ja-JP" dirty="0">
              <a:latin typeface="BIZ UDPゴシック" panose="020B0400000000000000" pitchFamily="50" charset="-128"/>
              <a:ea typeface="BIZ UDPゴシック" panose="020B0400000000000000" pitchFamily="50" charset="-128"/>
            </a:endParaRPr>
          </a:p>
          <a:p>
            <a:pPr algn="just">
              <a:lnSpc>
                <a:spcPts val="3000"/>
              </a:lnSpc>
            </a:pPr>
            <a:r>
              <a:rPr lang="ja-JP" altLang="en-US" dirty="0">
                <a:latin typeface="BIZ UDPゴシック" panose="020B0400000000000000" pitchFamily="50" charset="-128"/>
                <a:ea typeface="BIZ UDPゴシック" panose="020B0400000000000000" pitchFamily="50" charset="-128"/>
              </a:rPr>
              <a:t>「保護者のクレジットカード情報が残っていた」などで、</a:t>
            </a:r>
            <a:endParaRPr lang="en-US" altLang="ja-JP" dirty="0">
              <a:latin typeface="BIZ UDPゴシック" panose="020B0400000000000000" pitchFamily="50" charset="-128"/>
              <a:ea typeface="BIZ UDPゴシック" panose="020B0400000000000000" pitchFamily="50" charset="-128"/>
            </a:endParaRPr>
          </a:p>
          <a:p>
            <a:pPr algn="just">
              <a:lnSpc>
                <a:spcPts val="3000"/>
              </a:lnSpc>
            </a:pPr>
            <a:r>
              <a:rPr lang="ja-JP" altLang="en-US" dirty="0">
                <a:latin typeface="BIZ UDPゴシック" panose="020B0400000000000000" pitchFamily="50" charset="-128"/>
                <a:ea typeface="BIZ UDPゴシック" panose="020B0400000000000000" pitchFamily="50" charset="-128"/>
              </a:rPr>
              <a:t>「試してみたら課金できてしまった」というトラブルが</a:t>
            </a:r>
            <a:endParaRPr lang="en-US" altLang="ja-JP" dirty="0">
              <a:latin typeface="BIZ UDPゴシック" panose="020B0400000000000000" pitchFamily="50" charset="-128"/>
              <a:ea typeface="BIZ UDPゴシック" panose="020B0400000000000000" pitchFamily="50" charset="-128"/>
            </a:endParaRPr>
          </a:p>
          <a:p>
            <a:pPr algn="just">
              <a:lnSpc>
                <a:spcPts val="3000"/>
              </a:lnSpc>
            </a:pPr>
            <a:r>
              <a:rPr lang="ja-JP" altLang="en-US" dirty="0">
                <a:latin typeface="BIZ UDPゴシック" panose="020B0400000000000000" pitchFamily="50" charset="-128"/>
                <a:ea typeface="BIZ UDPゴシック" panose="020B0400000000000000" pitchFamily="50" charset="-128"/>
              </a:rPr>
              <a:t>起こりえます。</a:t>
            </a:r>
          </a:p>
        </p:txBody>
      </p:sp>
      <p:sp>
        <p:nvSpPr>
          <p:cNvPr id="18" name="テキスト ボックス 17">
            <a:extLst>
              <a:ext uri="{FF2B5EF4-FFF2-40B4-BE49-F238E27FC236}">
                <a16:creationId xmlns:a16="http://schemas.microsoft.com/office/drawing/2014/main" id="{E15C936E-AAD7-53EE-9843-985569E67DE7}"/>
              </a:ext>
            </a:extLst>
          </p:cNvPr>
          <p:cNvSpPr txBox="1"/>
          <p:nvPr/>
        </p:nvSpPr>
        <p:spPr>
          <a:xfrm>
            <a:off x="396600" y="4258695"/>
            <a:ext cx="6816078" cy="1091196"/>
          </a:xfrm>
          <a:prstGeom prst="rect">
            <a:avLst/>
          </a:prstGeom>
          <a:noFill/>
        </p:spPr>
        <p:txBody>
          <a:bodyPr wrap="square" lIns="0" tIns="0" rIns="0" bIns="0" anchor="t" anchorCtr="0">
            <a:spAutoFit/>
          </a:bodyPr>
          <a:lstStyle/>
          <a:p>
            <a:pPr algn="just">
              <a:lnSpc>
                <a:spcPts val="3000"/>
              </a:lnSpc>
            </a:pPr>
            <a:r>
              <a:rPr lang="ja-JP" altLang="en-US" b="1" dirty="0">
                <a:latin typeface="BIZ UDPゴシック" panose="020B0400000000000000" pitchFamily="50" charset="-128"/>
                <a:ea typeface="BIZ UDPゴシック" panose="020B0400000000000000" pitchFamily="50" charset="-128"/>
              </a:rPr>
              <a:t>課金によりカード利用限度額を超えてしまう可能性や、</a:t>
            </a:r>
            <a:endParaRPr lang="en-US" altLang="ja-JP" b="1" dirty="0">
              <a:latin typeface="BIZ UDPゴシック" panose="020B0400000000000000" pitchFamily="50" charset="-128"/>
              <a:ea typeface="BIZ UDPゴシック" panose="020B0400000000000000" pitchFamily="50" charset="-128"/>
            </a:endParaRPr>
          </a:p>
          <a:p>
            <a:pPr algn="just">
              <a:lnSpc>
                <a:spcPts val="3000"/>
              </a:lnSpc>
            </a:pPr>
            <a:r>
              <a:rPr lang="ja-JP" altLang="en-US" b="1" dirty="0">
                <a:latin typeface="BIZ UDPゴシック" panose="020B0400000000000000" pitchFamily="50" charset="-128"/>
                <a:ea typeface="BIZ UDPゴシック" panose="020B0400000000000000" pitchFamily="50" charset="-128"/>
              </a:rPr>
              <a:t>最悪の場合、</a:t>
            </a:r>
            <a:r>
              <a:rPr lang="ja-JP" altLang="en-US" b="1" dirty="0">
                <a:solidFill>
                  <a:srgbClr val="FF6600"/>
                </a:solidFill>
                <a:latin typeface="BIZ UDPゴシック" panose="020B0400000000000000" pitchFamily="50" charset="-128"/>
                <a:ea typeface="BIZ UDPゴシック" panose="020B0400000000000000" pitchFamily="50" charset="-128"/>
              </a:rPr>
              <a:t>クレジットカード会社から保護者の管理責任を問われるリスクもある</a:t>
            </a:r>
            <a:r>
              <a:rPr lang="ja-JP" altLang="en-US" b="1" dirty="0">
                <a:latin typeface="BIZ UDPゴシック" panose="020B0400000000000000" pitchFamily="50" charset="-128"/>
                <a:ea typeface="BIZ UDPゴシック" panose="020B0400000000000000" pitchFamily="50" charset="-128"/>
              </a:rPr>
              <a:t>ため注意が必要です。</a:t>
            </a:r>
          </a:p>
        </p:txBody>
      </p:sp>
      <p:pic>
        <p:nvPicPr>
          <p:cNvPr id="5" name="図 4">
            <a:extLst>
              <a:ext uri="{FF2B5EF4-FFF2-40B4-BE49-F238E27FC236}">
                <a16:creationId xmlns:a16="http://schemas.microsoft.com/office/drawing/2014/main" id="{3242D819-77B7-9923-B606-09E912DF6BAE}"/>
              </a:ext>
            </a:extLst>
          </p:cNvPr>
          <p:cNvPicPr>
            <a:picLocks noChangeAspect="1"/>
          </p:cNvPicPr>
          <p:nvPr/>
        </p:nvPicPr>
        <p:blipFill rotWithShape="1">
          <a:blip r:embed="rId3">
            <a:extLst>
              <a:ext uri="{28A0092B-C50C-407E-A947-70E740481C1C}">
                <a14:useLocalDpi xmlns:a14="http://schemas.microsoft.com/office/drawing/2010/main" val="0"/>
              </a:ext>
            </a:extLst>
          </a:blip>
          <a:srcRect l="15343" t="19176" r="20583" b="14652"/>
          <a:stretch/>
        </p:blipFill>
        <p:spPr>
          <a:xfrm>
            <a:off x="7112963" y="4754473"/>
            <a:ext cx="1557742" cy="1668877"/>
          </a:xfrm>
          <a:prstGeom prst="rect">
            <a:avLst/>
          </a:prstGeom>
        </p:spPr>
      </p:pic>
      <p:graphicFrame>
        <p:nvGraphicFramePr>
          <p:cNvPr id="10" name="表 9">
            <a:extLst>
              <a:ext uri="{FF2B5EF4-FFF2-40B4-BE49-F238E27FC236}">
                <a16:creationId xmlns:a16="http://schemas.microsoft.com/office/drawing/2014/main" id="{EE25C75C-DB92-366A-9A26-0A8F5B37D8B3}"/>
              </a:ext>
            </a:extLst>
          </p:cNvPr>
          <p:cNvGraphicFramePr>
            <a:graphicFrameLocks noGrp="1"/>
          </p:cNvGraphicFramePr>
          <p:nvPr>
            <p:extLst>
              <p:ext uri="{D42A27DB-BD31-4B8C-83A1-F6EECF244321}">
                <p14:modId xmlns:p14="http://schemas.microsoft.com/office/powerpoint/2010/main" val="3651744190"/>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38742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8">
            <a:extLst>
              <a:ext uri="{FF2B5EF4-FFF2-40B4-BE49-F238E27FC236}">
                <a16:creationId xmlns:a16="http://schemas.microsoft.com/office/drawing/2014/main" id="{AE62916C-6E79-E8E9-62B3-F800FABF5F02}"/>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AAD162D6-0393-2651-6421-51278C919163}"/>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保護者のカード情報が残っていることが原因で、課金できてしまう可能性も</a:t>
            </a:r>
            <a:r>
              <a:rPr lang="en-US" altLang="ja-JP" sz="1400" b="1" dirty="0">
                <a:latin typeface="BIZ UDPゴシック" panose="020B0400000000000000" pitchFamily="50" charset="-128"/>
                <a:ea typeface="BIZ UDPゴシック" panose="020B0400000000000000" pitchFamily="50" charset="-128"/>
              </a:rPr>
              <a:t>…</a:t>
            </a:r>
          </a:p>
        </p:txBody>
      </p:sp>
      <p:grpSp>
        <p:nvGrpSpPr>
          <p:cNvPr id="17" name="グループ化 16">
            <a:extLst>
              <a:ext uri="{FF2B5EF4-FFF2-40B4-BE49-F238E27FC236}">
                <a16:creationId xmlns:a16="http://schemas.microsoft.com/office/drawing/2014/main" id="{14E26A54-AC87-4A7D-44BB-EEA0251168D9}"/>
              </a:ext>
            </a:extLst>
          </p:cNvPr>
          <p:cNvGrpSpPr/>
          <p:nvPr/>
        </p:nvGrpSpPr>
        <p:grpSpPr>
          <a:xfrm>
            <a:off x="3436200" y="1444809"/>
            <a:ext cx="2271600" cy="528361"/>
            <a:chOff x="3536096" y="1362617"/>
            <a:chExt cx="2271600" cy="528361"/>
          </a:xfrm>
        </p:grpSpPr>
        <p:grpSp>
          <p:nvGrpSpPr>
            <p:cNvPr id="4" name="グループ化 3">
              <a:extLst>
                <a:ext uri="{FF2B5EF4-FFF2-40B4-BE49-F238E27FC236}">
                  <a16:creationId xmlns:a16="http://schemas.microsoft.com/office/drawing/2014/main" id="{CED213E5-2F36-CF82-0DC6-EF050454BA91}"/>
                </a:ext>
              </a:extLst>
            </p:cNvPr>
            <p:cNvGrpSpPr/>
            <p:nvPr/>
          </p:nvGrpSpPr>
          <p:grpSpPr>
            <a:xfrm>
              <a:off x="3536096" y="1746978"/>
              <a:ext cx="2271600" cy="144000"/>
              <a:chOff x="1308006" y="8177730"/>
              <a:chExt cx="4359368" cy="345540"/>
            </a:xfrm>
          </p:grpSpPr>
          <p:sp>
            <p:nvSpPr>
              <p:cNvPr id="10" name="フリーフォーム: 図形 9">
                <a:extLst>
                  <a:ext uri="{FF2B5EF4-FFF2-40B4-BE49-F238E27FC236}">
                    <a16:creationId xmlns:a16="http://schemas.microsoft.com/office/drawing/2014/main" id="{08A47B03-2CE5-E57D-5A7F-EAA86B91F08E}"/>
                  </a:ext>
                </a:extLst>
              </p:cNvPr>
              <p:cNvSpPr/>
              <p:nvPr/>
            </p:nvSpPr>
            <p:spPr>
              <a:xfrm>
                <a:off x="2964850" y="8177730"/>
                <a:ext cx="1045680" cy="345540"/>
              </a:xfrm>
              <a:custGeom>
                <a:avLst/>
                <a:gdLst>
                  <a:gd name="connsiteX0" fmla="*/ -224 w 5676900"/>
                  <a:gd name="connsiteY0" fmla="*/ -237 h 2047875"/>
                  <a:gd name="connsiteX1" fmla="*/ 1419001 w 5676900"/>
                  <a:gd name="connsiteY1" fmla="*/ -237 h 2047875"/>
                  <a:gd name="connsiteX2" fmla="*/ 2838226 w 5676900"/>
                  <a:gd name="connsiteY2" fmla="*/ 2047638 h 2047875"/>
                  <a:gd name="connsiteX3" fmla="*/ 4257451 w 5676900"/>
                  <a:gd name="connsiteY3" fmla="*/ -237 h 2047875"/>
                  <a:gd name="connsiteX4" fmla="*/ 5676676 w 5676900"/>
                  <a:gd name="connsiteY4" fmla="*/ -237 h 204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900" h="2047875">
                    <a:moveTo>
                      <a:pt x="-224" y="-237"/>
                    </a:moveTo>
                    <a:lnTo>
                      <a:pt x="1419001" y="-237"/>
                    </a:lnTo>
                    <a:lnTo>
                      <a:pt x="2838226" y="2047638"/>
                    </a:lnTo>
                    <a:lnTo>
                      <a:pt x="4257451" y="-237"/>
                    </a:lnTo>
                    <a:lnTo>
                      <a:pt x="5676676" y="-237"/>
                    </a:lnTo>
                  </a:path>
                </a:pathLst>
              </a:custGeom>
              <a:noFill/>
              <a:ln w="28575" cap="rnd">
                <a:solidFill>
                  <a:srgbClr val="F08761"/>
                </a:solidFill>
                <a:prstDash val="solid"/>
                <a:round/>
              </a:ln>
            </p:spPr>
            <p:txBody>
              <a:bodyPr rtlCol="0" anchor="ctr"/>
              <a:lstStyle/>
              <a:p>
                <a:endParaRPr lang="ja-JP" altLang="en-US">
                  <a:solidFill>
                    <a:srgbClr val="00B0F0"/>
                  </a:solidFill>
                </a:endParaRPr>
              </a:p>
            </p:txBody>
          </p:sp>
          <p:cxnSp>
            <p:nvCxnSpPr>
              <p:cNvPr id="11" name="直線コネクタ 10">
                <a:extLst>
                  <a:ext uri="{FF2B5EF4-FFF2-40B4-BE49-F238E27FC236}">
                    <a16:creationId xmlns:a16="http://schemas.microsoft.com/office/drawing/2014/main" id="{DC3FFEBD-BC00-B8FD-1946-435BAB1159CD}"/>
                  </a:ext>
                </a:extLst>
              </p:cNvPr>
              <p:cNvCxnSpPr>
                <a:cxnSpLocks/>
              </p:cNvCxnSpPr>
              <p:nvPr/>
            </p:nvCxnSpPr>
            <p:spPr>
              <a:xfrm>
                <a:off x="1308006" y="8177730"/>
                <a:ext cx="1655659" cy="0"/>
              </a:xfrm>
              <a:prstGeom prst="line">
                <a:avLst/>
              </a:prstGeom>
              <a:ln w="28575" cap="rnd">
                <a:solidFill>
                  <a:srgbClr val="F0876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CA9559D6-8357-21F9-23F1-1836FC847502}"/>
                  </a:ext>
                </a:extLst>
              </p:cNvPr>
              <p:cNvCxnSpPr/>
              <p:nvPr/>
            </p:nvCxnSpPr>
            <p:spPr>
              <a:xfrm>
                <a:off x="4011715" y="8177730"/>
                <a:ext cx="1655659" cy="0"/>
              </a:xfrm>
              <a:prstGeom prst="line">
                <a:avLst/>
              </a:prstGeom>
              <a:ln w="28575">
                <a:solidFill>
                  <a:srgbClr val="F08761"/>
                </a:solidFill>
              </a:ln>
            </p:spPr>
            <p:style>
              <a:lnRef idx="1">
                <a:schemeClr val="accent1"/>
              </a:lnRef>
              <a:fillRef idx="0">
                <a:schemeClr val="accent1"/>
              </a:fillRef>
              <a:effectRef idx="0">
                <a:schemeClr val="accent1"/>
              </a:effectRef>
              <a:fontRef idx="minor">
                <a:schemeClr val="tx1"/>
              </a:fontRef>
            </p:style>
          </p:cxnSp>
        </p:grpSp>
        <p:sp>
          <p:nvSpPr>
            <p:cNvPr id="6" name="テキスト ボックス 5">
              <a:extLst>
                <a:ext uri="{FF2B5EF4-FFF2-40B4-BE49-F238E27FC236}">
                  <a16:creationId xmlns:a16="http://schemas.microsoft.com/office/drawing/2014/main" id="{08E049CB-A2FE-20FC-861C-754157699F92}"/>
                </a:ext>
              </a:extLst>
            </p:cNvPr>
            <p:cNvSpPr txBox="1"/>
            <p:nvPr/>
          </p:nvSpPr>
          <p:spPr>
            <a:xfrm>
              <a:off x="3536602" y="1362617"/>
              <a:ext cx="2270589" cy="304241"/>
            </a:xfrm>
            <a:prstGeom prst="rect">
              <a:avLst/>
            </a:prstGeom>
            <a:noFill/>
          </p:spPr>
          <p:txBody>
            <a:bodyPr wrap="square" lIns="0" tIns="36000" rIns="0" bIns="36000" rtlCol="0">
              <a:spAutoFit/>
            </a:bodyPr>
            <a:lstStyle/>
            <a:p>
              <a:pPr algn="ctr">
                <a:lnSpc>
                  <a:spcPts val="2100"/>
                </a:lnSpc>
              </a:pPr>
              <a:r>
                <a:rPr lang="ja-JP" altLang="en-US" sz="1600" b="1" dirty="0">
                  <a:solidFill>
                    <a:srgbClr val="F08761"/>
                  </a:solidFill>
                  <a:latin typeface="BIZ UDPゴシック" panose="020B0400000000000000" pitchFamily="50" charset="-128"/>
                  <a:ea typeface="BIZ UDPゴシック" panose="020B0400000000000000" pitchFamily="50" charset="-128"/>
                </a:rPr>
                <a:t>ゲーム課金の主な方法</a:t>
              </a:r>
              <a:endParaRPr kumimoji="1" lang="ja-JP" altLang="en-US" sz="1600" b="1" dirty="0">
                <a:solidFill>
                  <a:srgbClr val="F08761"/>
                </a:solidFill>
                <a:latin typeface="BIZ UDPゴシック" panose="020B0400000000000000" pitchFamily="50" charset="-128"/>
                <a:ea typeface="BIZ UDPゴシック" panose="020B0400000000000000" pitchFamily="50" charset="-128"/>
              </a:endParaRPr>
            </a:p>
          </p:txBody>
        </p:sp>
      </p:grpSp>
      <p:graphicFrame>
        <p:nvGraphicFramePr>
          <p:cNvPr id="18" name="表 17">
            <a:extLst>
              <a:ext uri="{FF2B5EF4-FFF2-40B4-BE49-F238E27FC236}">
                <a16:creationId xmlns:a16="http://schemas.microsoft.com/office/drawing/2014/main" id="{92D8C29D-7105-B6AE-FEF8-D43F597E04DA}"/>
              </a:ext>
            </a:extLst>
          </p:cNvPr>
          <p:cNvGraphicFramePr>
            <a:graphicFrameLocks noGrp="1"/>
          </p:cNvGraphicFramePr>
          <p:nvPr>
            <p:extLst>
              <p:ext uri="{D42A27DB-BD31-4B8C-83A1-F6EECF244321}">
                <p14:modId xmlns:p14="http://schemas.microsoft.com/office/powerpoint/2010/main" val="1391765821"/>
              </p:ext>
            </p:extLst>
          </p:nvPr>
        </p:nvGraphicFramePr>
        <p:xfrm>
          <a:off x="400859" y="2242066"/>
          <a:ext cx="2592000" cy="3761489"/>
        </p:xfrm>
        <a:graphic>
          <a:graphicData uri="http://schemas.openxmlformats.org/drawingml/2006/table">
            <a:tbl>
              <a:tblPr firstRow="1" bandRow="1"/>
              <a:tblGrid>
                <a:gridCol w="2592000">
                  <a:extLst>
                    <a:ext uri="{9D8B030D-6E8A-4147-A177-3AD203B41FA5}">
                      <a16:colId xmlns:a16="http://schemas.microsoft.com/office/drawing/2014/main" val="20001"/>
                    </a:ext>
                  </a:extLst>
                </a:gridCol>
              </a:tblGrid>
              <a:tr h="900000">
                <a:tc>
                  <a:txBody>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➊</a:t>
                      </a:r>
                    </a:p>
                    <a:p>
                      <a:pPr algn="ctr">
                        <a:lnSpc>
                          <a:spcPts val="3000"/>
                        </a:lnSpc>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プリペイドカード</a:t>
                      </a:r>
                    </a:p>
                  </a:txBody>
                  <a:tcPr marL="108000" marR="108000" marT="108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40000">
                <a:tc>
                  <a:txBody>
                    <a:bodyPr/>
                    <a:lstStyle/>
                    <a:p>
                      <a:pPr algn="ctr">
                        <a:lnSpc>
                          <a:spcPts val="3000"/>
                        </a:lnSpc>
                      </a:pPr>
                      <a:endPar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108000" marT="108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762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0909530"/>
                  </a:ext>
                </a:extLst>
              </a:tr>
              <a:tr h="1368000">
                <a:tc>
                  <a:txBody>
                    <a:bodyPr/>
                    <a:lstStyle/>
                    <a:p>
                      <a:pPr algn="just">
                        <a:lnSpc>
                          <a:spcPts val="3000"/>
                        </a:lnSpc>
                      </a:pPr>
                      <a:r>
                        <a:rPr kumimoji="1" lang="ja-JP" altLang="en-US" sz="18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コンビニなどで事前に</a:t>
                      </a:r>
                      <a:br>
                        <a:rPr kumimoji="1" lang="en-US" altLang="ja-JP" sz="18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br>
                      <a:r>
                        <a:rPr kumimoji="1" lang="ja-JP" altLang="en-US" sz="18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購入し、課金する。</a:t>
                      </a:r>
                    </a:p>
                  </a:txBody>
                  <a:tcPr marL="108000" marR="108000" marT="108000" marB="108000">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6451754"/>
                  </a:ext>
                </a:extLst>
              </a:tr>
            </a:tbl>
          </a:graphicData>
        </a:graphic>
      </p:graphicFrame>
      <p:graphicFrame>
        <p:nvGraphicFramePr>
          <p:cNvPr id="23" name="表 22">
            <a:extLst>
              <a:ext uri="{FF2B5EF4-FFF2-40B4-BE49-F238E27FC236}">
                <a16:creationId xmlns:a16="http://schemas.microsoft.com/office/drawing/2014/main" id="{70CC679D-2399-8AB3-FC06-8113C9CF874B}"/>
              </a:ext>
            </a:extLst>
          </p:cNvPr>
          <p:cNvGraphicFramePr>
            <a:graphicFrameLocks noGrp="1"/>
          </p:cNvGraphicFramePr>
          <p:nvPr>
            <p:extLst>
              <p:ext uri="{D42A27DB-BD31-4B8C-83A1-F6EECF244321}">
                <p14:modId xmlns:p14="http://schemas.microsoft.com/office/powerpoint/2010/main" val="2101099736"/>
              </p:ext>
            </p:extLst>
          </p:nvPr>
        </p:nvGraphicFramePr>
        <p:xfrm>
          <a:off x="3278532" y="2242066"/>
          <a:ext cx="2592000" cy="3761489"/>
        </p:xfrm>
        <a:graphic>
          <a:graphicData uri="http://schemas.openxmlformats.org/drawingml/2006/table">
            <a:tbl>
              <a:tblPr firstRow="1" bandRow="1"/>
              <a:tblGrid>
                <a:gridCol w="2592000">
                  <a:extLst>
                    <a:ext uri="{9D8B030D-6E8A-4147-A177-3AD203B41FA5}">
                      <a16:colId xmlns:a16="http://schemas.microsoft.com/office/drawing/2014/main" val="20001"/>
                    </a:ext>
                  </a:extLst>
                </a:gridCol>
              </a:tblGrid>
              <a:tr h="900000">
                <a:tc>
                  <a:txBody>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➋</a:t>
                      </a:r>
                      <a:endParaRPr kumimoji="1" lang="en-US" altLang="ja-JP" sz="2000" b="0" dirty="0">
                        <a:solidFill>
                          <a:srgbClr val="F08761"/>
                        </a:solidFill>
                        <a:latin typeface="ＭＳ Ｐゴシック" panose="020B0600070205080204" pitchFamily="50" charset="-128"/>
                        <a:ea typeface="ＭＳ Ｐゴシック" panose="020B0600070205080204" pitchFamily="50" charset="-128"/>
                      </a:endParaRPr>
                    </a:p>
                    <a:p>
                      <a:pPr marL="0" marR="0" lvl="0" indent="0" algn="ctr" defTabSz="914400" rtl="0" eaLnBrk="1" fontAlgn="auto" latinLnBrk="0" hangingPunct="1">
                        <a:lnSpc>
                          <a:spcPts val="3000"/>
                        </a:lnSpc>
                        <a:spcBef>
                          <a:spcPts val="0"/>
                        </a:spcBef>
                        <a:spcAft>
                          <a:spcPts val="0"/>
                        </a:spcAft>
                        <a:buClrTx/>
                        <a:buSzTx/>
                        <a:buFontTx/>
                        <a:buNone/>
                        <a:tabLst/>
                        <a:defRPr/>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クレジットカード</a:t>
                      </a:r>
                    </a:p>
                  </a:txBody>
                  <a:tcPr marL="108000" marR="108000" marT="108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40000">
                <a:tc>
                  <a:txBody>
                    <a:bodyPr/>
                    <a:lstStyle/>
                    <a:p>
                      <a:pPr algn="ctr">
                        <a:lnSpc>
                          <a:spcPts val="3000"/>
                        </a:lnSpc>
                      </a:pPr>
                      <a:endPar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108000" marT="108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762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0383321"/>
                  </a:ext>
                </a:extLst>
              </a:tr>
              <a:tr h="1368000">
                <a:tc>
                  <a:txBody>
                    <a:bodyPr/>
                    <a:lstStyle/>
                    <a:p>
                      <a:pPr algn="just">
                        <a:lnSpc>
                          <a:spcPts val="3000"/>
                        </a:lnSpc>
                      </a:pPr>
                      <a:r>
                        <a:rPr kumimoji="1" lang="ja-JP" altLang="en-US" sz="18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クレジットカード番号などを入力して課金する。</a:t>
                      </a:r>
                    </a:p>
                  </a:txBody>
                  <a:tcPr marL="108000" marR="108000" marT="108000" marB="108000">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6451754"/>
                  </a:ext>
                </a:extLst>
              </a:tr>
            </a:tbl>
          </a:graphicData>
        </a:graphic>
      </p:graphicFrame>
      <p:graphicFrame>
        <p:nvGraphicFramePr>
          <p:cNvPr id="26" name="表 25">
            <a:extLst>
              <a:ext uri="{FF2B5EF4-FFF2-40B4-BE49-F238E27FC236}">
                <a16:creationId xmlns:a16="http://schemas.microsoft.com/office/drawing/2014/main" id="{026FE8AF-3595-A69F-34F4-6FF976652161}"/>
              </a:ext>
            </a:extLst>
          </p:cNvPr>
          <p:cNvGraphicFramePr>
            <a:graphicFrameLocks noGrp="1"/>
          </p:cNvGraphicFramePr>
          <p:nvPr>
            <p:extLst>
              <p:ext uri="{D42A27DB-BD31-4B8C-83A1-F6EECF244321}">
                <p14:modId xmlns:p14="http://schemas.microsoft.com/office/powerpoint/2010/main" val="758454185"/>
              </p:ext>
            </p:extLst>
          </p:nvPr>
        </p:nvGraphicFramePr>
        <p:xfrm>
          <a:off x="6156205" y="2242066"/>
          <a:ext cx="2592000" cy="3761489"/>
        </p:xfrm>
        <a:graphic>
          <a:graphicData uri="http://schemas.openxmlformats.org/drawingml/2006/table">
            <a:tbl>
              <a:tblPr firstRow="1" bandRow="1"/>
              <a:tblGrid>
                <a:gridCol w="2592000">
                  <a:extLst>
                    <a:ext uri="{9D8B030D-6E8A-4147-A177-3AD203B41FA5}">
                      <a16:colId xmlns:a16="http://schemas.microsoft.com/office/drawing/2014/main" val="20001"/>
                    </a:ext>
                  </a:extLst>
                </a:gridCol>
              </a:tblGrid>
              <a:tr h="900000">
                <a:tc>
                  <a:txBody>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➌</a:t>
                      </a:r>
                      <a:endParaRPr kumimoji="1" lang="en-US" altLang="ja-JP" sz="2000" b="0" dirty="0">
                        <a:solidFill>
                          <a:srgbClr val="F08761"/>
                        </a:solidFill>
                        <a:latin typeface="ＭＳ Ｐゴシック" panose="020B0600070205080204" pitchFamily="50" charset="-128"/>
                        <a:ea typeface="ＭＳ Ｐゴシック" panose="020B0600070205080204" pitchFamily="50" charset="-128"/>
                      </a:endParaRPr>
                    </a:p>
                    <a:p>
                      <a:pPr marL="0" marR="0" lvl="0" indent="0" algn="ctr" defTabSz="914400" rtl="0" eaLnBrk="1" fontAlgn="auto" latinLnBrk="0" hangingPunct="1">
                        <a:lnSpc>
                          <a:spcPts val="3000"/>
                        </a:lnSpc>
                        <a:spcBef>
                          <a:spcPts val="0"/>
                        </a:spcBef>
                        <a:spcAft>
                          <a:spcPts val="0"/>
                        </a:spcAft>
                        <a:buClrTx/>
                        <a:buSzTx/>
                        <a:buFontTx/>
                        <a:buNone/>
                        <a:tabLst/>
                        <a:defRPr/>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キャリア決済</a:t>
                      </a:r>
                    </a:p>
                  </a:txBody>
                  <a:tcPr marL="108000" marR="108000" marT="108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40000">
                <a:tc>
                  <a:txBody>
                    <a:bodyPr/>
                    <a:lstStyle/>
                    <a:p>
                      <a:pPr algn="ctr">
                        <a:lnSpc>
                          <a:spcPts val="3000"/>
                        </a:lnSpc>
                      </a:pPr>
                      <a:endPar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108000" marT="108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762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9693391"/>
                  </a:ext>
                </a:extLst>
              </a:tr>
              <a:tr h="1368000">
                <a:tc>
                  <a:txBody>
                    <a:bodyPr/>
                    <a:lstStyle/>
                    <a:p>
                      <a:pPr algn="just">
                        <a:lnSpc>
                          <a:spcPts val="3000"/>
                        </a:lnSpc>
                      </a:pPr>
                      <a:r>
                        <a:rPr kumimoji="1" lang="ja-JP" altLang="en-US" sz="18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スマートフォンなど携帯電話の使用料金と合算して課金する。</a:t>
                      </a:r>
                    </a:p>
                  </a:txBody>
                  <a:tcPr marL="108000" marR="108000" marT="108000" marB="108000">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6451754"/>
                  </a:ext>
                </a:extLst>
              </a:tr>
            </a:tbl>
          </a:graphicData>
        </a:graphic>
      </p:graphicFrame>
      <p:pic>
        <p:nvPicPr>
          <p:cNvPr id="3" name="図 2">
            <a:extLst>
              <a:ext uri="{FF2B5EF4-FFF2-40B4-BE49-F238E27FC236}">
                <a16:creationId xmlns:a16="http://schemas.microsoft.com/office/drawing/2014/main" id="{0FE77B7F-E6F2-D567-19FA-047CFA5D812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44835" y="3271118"/>
            <a:ext cx="904049" cy="1244615"/>
          </a:xfrm>
          <a:prstGeom prst="rect">
            <a:avLst/>
          </a:prstGeom>
        </p:spPr>
      </p:pic>
      <p:pic>
        <p:nvPicPr>
          <p:cNvPr id="12" name="図 11">
            <a:extLst>
              <a:ext uri="{FF2B5EF4-FFF2-40B4-BE49-F238E27FC236}">
                <a16:creationId xmlns:a16="http://schemas.microsoft.com/office/drawing/2014/main" id="{C76F55A5-E171-8851-91F3-FAE5310D1F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3517" y="3496473"/>
            <a:ext cx="1222030" cy="793904"/>
          </a:xfrm>
          <a:prstGeom prst="rect">
            <a:avLst/>
          </a:prstGeom>
        </p:spPr>
      </p:pic>
      <p:pic>
        <p:nvPicPr>
          <p:cNvPr id="13" name="図 12">
            <a:extLst>
              <a:ext uri="{FF2B5EF4-FFF2-40B4-BE49-F238E27FC236}">
                <a16:creationId xmlns:a16="http://schemas.microsoft.com/office/drawing/2014/main" id="{DD405E85-AEEA-6B9B-5199-960EC211F6C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92745" y="3295886"/>
            <a:ext cx="1318920" cy="1195078"/>
          </a:xfrm>
          <a:prstGeom prst="rect">
            <a:avLst/>
          </a:prstGeom>
        </p:spPr>
      </p:pic>
      <p:graphicFrame>
        <p:nvGraphicFramePr>
          <p:cNvPr id="5" name="表 4">
            <a:extLst>
              <a:ext uri="{FF2B5EF4-FFF2-40B4-BE49-F238E27FC236}">
                <a16:creationId xmlns:a16="http://schemas.microsoft.com/office/drawing/2014/main" id="{95BBF586-9633-7D59-6CD1-4D9BE0560969}"/>
              </a:ext>
            </a:extLst>
          </p:cNvPr>
          <p:cNvGraphicFramePr>
            <a:graphicFrameLocks noGrp="1"/>
          </p:cNvGraphicFramePr>
          <p:nvPr>
            <p:extLst>
              <p:ext uri="{D42A27DB-BD31-4B8C-83A1-F6EECF244321}">
                <p14:modId xmlns:p14="http://schemas.microsoft.com/office/powerpoint/2010/main" val="3651744190"/>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613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ダイアグラム&#10;&#10;低い精度で自動的に生成された説明">
            <a:extLst>
              <a:ext uri="{FF2B5EF4-FFF2-40B4-BE49-F238E27FC236}">
                <a16:creationId xmlns:a16="http://schemas.microsoft.com/office/drawing/2014/main" id="{CB93AD20-9FCE-0A4E-8073-089FCA920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3828" y="3325551"/>
            <a:ext cx="2463726" cy="2259246"/>
          </a:xfrm>
          <a:prstGeom prst="rect">
            <a:avLst/>
          </a:prstGeom>
        </p:spPr>
      </p:pic>
      <p:sp>
        <p:nvSpPr>
          <p:cNvPr id="16" name="角丸四角形 8">
            <a:extLst>
              <a:ext uri="{FF2B5EF4-FFF2-40B4-BE49-F238E27FC236}">
                <a16:creationId xmlns:a16="http://schemas.microsoft.com/office/drawing/2014/main" id="{42DE373A-F01D-469B-1A7C-4C6B2B2CA323}"/>
              </a:ext>
            </a:extLst>
          </p:cNvPr>
          <p:cNvSpPr/>
          <p:nvPr/>
        </p:nvSpPr>
        <p:spPr bwMode="auto">
          <a:xfrm rot="10800000" flipH="1" flipV="1">
            <a:off x="0" y="2176008"/>
            <a:ext cx="9144000" cy="79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graphicFrame>
        <p:nvGraphicFramePr>
          <p:cNvPr id="21" name="表 20">
            <a:extLst>
              <a:ext uri="{FF2B5EF4-FFF2-40B4-BE49-F238E27FC236}">
                <a16:creationId xmlns:a16="http://schemas.microsoft.com/office/drawing/2014/main" id="{4ECC2728-8489-C75A-5588-D7E7A5A61231}"/>
              </a:ext>
            </a:extLst>
          </p:cNvPr>
          <p:cNvGraphicFramePr>
            <a:graphicFrameLocks noGrp="1"/>
          </p:cNvGraphicFramePr>
          <p:nvPr>
            <p:extLst>
              <p:ext uri="{D42A27DB-BD31-4B8C-83A1-F6EECF244321}">
                <p14:modId xmlns:p14="http://schemas.microsoft.com/office/powerpoint/2010/main" val="4181865894"/>
              </p:ext>
            </p:extLst>
          </p:nvPr>
        </p:nvGraphicFramePr>
        <p:xfrm>
          <a:off x="1119595" y="1427797"/>
          <a:ext cx="7328135" cy="432000"/>
        </p:xfrm>
        <a:graphic>
          <a:graphicData uri="http://schemas.openxmlformats.org/drawingml/2006/table">
            <a:tbl>
              <a:tblPr firstRow="1" bandRow="1"/>
              <a:tblGrid>
                <a:gridCol w="7328135">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未成年者は「契約の取消し」ができる、はずが・・・</a:t>
                      </a:r>
                      <a:endParaRPr kumimoji="1" lang="en-US" altLang="ja-JP"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4" name="角丸四角形 8">
            <a:extLst>
              <a:ext uri="{FF2B5EF4-FFF2-40B4-BE49-F238E27FC236}">
                <a16:creationId xmlns:a16="http://schemas.microsoft.com/office/drawing/2014/main" id="{AE62916C-6E79-E8E9-62B3-F800FABF5F02}"/>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AAD162D6-0393-2651-6421-51278C919163}"/>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保護者のカード情報が残っていることが原因で、課金できてしまう可能性も</a:t>
            </a:r>
            <a:r>
              <a:rPr lang="en-US" altLang="ja-JP" sz="1400" b="1" dirty="0">
                <a:latin typeface="BIZ UDPゴシック" panose="020B0400000000000000" pitchFamily="50" charset="-128"/>
                <a:ea typeface="BIZ UDPゴシック" panose="020B0400000000000000" pitchFamily="50" charset="-128"/>
              </a:rPr>
              <a:t>…</a:t>
            </a:r>
          </a:p>
        </p:txBody>
      </p:sp>
      <p:sp>
        <p:nvSpPr>
          <p:cNvPr id="12" name="テキスト ボックス 11">
            <a:extLst>
              <a:ext uri="{FF2B5EF4-FFF2-40B4-BE49-F238E27FC236}">
                <a16:creationId xmlns:a16="http://schemas.microsoft.com/office/drawing/2014/main" id="{43AB9818-5B0E-BA4F-A984-F8D496B9811F}"/>
              </a:ext>
            </a:extLst>
          </p:cNvPr>
          <p:cNvSpPr txBox="1"/>
          <p:nvPr/>
        </p:nvSpPr>
        <p:spPr>
          <a:xfrm>
            <a:off x="1748370" y="2372920"/>
            <a:ext cx="5576859" cy="398177"/>
          </a:xfrm>
          <a:prstGeom prst="rect">
            <a:avLst/>
          </a:prstGeom>
          <a:noFill/>
        </p:spPr>
        <p:txBody>
          <a:bodyPr wrap="square" lIns="36000" tIns="36000" rIns="36000" bIns="36000">
            <a:spAutoFit/>
          </a:bodyPr>
          <a:lstStyle/>
          <a:p>
            <a:pPr algn="just">
              <a:lnSpc>
                <a:spcPts val="3000"/>
              </a:lnSpc>
            </a:pPr>
            <a:r>
              <a:rPr lang="ja-JP" altLang="en-US" sz="2000" b="1" dirty="0">
                <a:latin typeface="BIZ UDPゴシック" panose="020B0400000000000000" pitchFamily="50" charset="-128"/>
                <a:ea typeface="BIZ UDPゴシック" panose="020B0400000000000000" pitchFamily="50" charset="-128"/>
              </a:rPr>
              <a:t>年齢を偽って購入すると、取り消しできないかも</a:t>
            </a:r>
          </a:p>
        </p:txBody>
      </p:sp>
      <p:sp>
        <p:nvSpPr>
          <p:cNvPr id="10" name="テキスト ボックス 9">
            <a:extLst>
              <a:ext uri="{FF2B5EF4-FFF2-40B4-BE49-F238E27FC236}">
                <a16:creationId xmlns:a16="http://schemas.microsoft.com/office/drawing/2014/main" id="{073D060C-964A-591C-C23A-BB5AF847A59E}"/>
              </a:ext>
            </a:extLst>
          </p:cNvPr>
          <p:cNvSpPr txBox="1"/>
          <p:nvPr/>
        </p:nvSpPr>
        <p:spPr>
          <a:xfrm>
            <a:off x="396484" y="3100948"/>
            <a:ext cx="5604945" cy="3123854"/>
          </a:xfrm>
          <a:prstGeom prst="rect">
            <a:avLst/>
          </a:prstGeom>
          <a:noFill/>
        </p:spPr>
        <p:txBody>
          <a:bodyPr wrap="square" lIns="0" tIns="108000" rIns="0" bIns="0" anchor="t" anchorCtr="0">
            <a:spAutoFit/>
          </a:bodyPr>
          <a:lstStyle/>
          <a:p>
            <a:pPr algn="just">
              <a:lnSpc>
                <a:spcPts val="3000"/>
              </a:lnSpc>
            </a:pPr>
            <a:r>
              <a:rPr lang="ja-JP" altLang="en-US" dirty="0">
                <a:latin typeface="BIZ UDPゴシック" panose="020B0400000000000000" pitchFamily="50" charset="-128"/>
                <a:ea typeface="BIZ UDPゴシック" panose="020B0400000000000000" pitchFamily="50" charset="-128"/>
              </a:rPr>
              <a:t>「あなたは</a:t>
            </a:r>
            <a:r>
              <a:rPr lang="en-US" altLang="ja-JP" dirty="0">
                <a:latin typeface="BIZ UDPゴシック" panose="020B0400000000000000" pitchFamily="50" charset="-128"/>
                <a:ea typeface="BIZ UDPゴシック" panose="020B0400000000000000" pitchFamily="50" charset="-128"/>
              </a:rPr>
              <a:t>18</a:t>
            </a:r>
            <a:r>
              <a:rPr lang="ja-JP" altLang="en-US" dirty="0">
                <a:latin typeface="BIZ UDPゴシック" panose="020B0400000000000000" pitchFamily="50" charset="-128"/>
                <a:ea typeface="BIZ UDPゴシック" panose="020B0400000000000000" pitchFamily="50" charset="-128"/>
              </a:rPr>
              <a:t>歳以上ですか？」と表示された画面。</a:t>
            </a:r>
          </a:p>
          <a:p>
            <a:pPr algn="just">
              <a:lnSpc>
                <a:spcPts val="3000"/>
              </a:lnSpc>
            </a:pPr>
            <a:r>
              <a:rPr lang="ja-JP" altLang="en-US" dirty="0">
                <a:latin typeface="BIZ UDPゴシック" panose="020B0400000000000000" pitchFamily="50" charset="-128"/>
                <a:ea typeface="BIZ UDPゴシック" panose="020B0400000000000000" pitchFamily="50" charset="-128"/>
              </a:rPr>
              <a:t>未成年のショウタは、「どうせ、誰も気づかないだろう」と、年齢を偽って「はい」を押してしまいます。</a:t>
            </a:r>
          </a:p>
          <a:p>
            <a:pPr algn="just">
              <a:lnSpc>
                <a:spcPts val="3000"/>
              </a:lnSpc>
            </a:pPr>
            <a:endParaRPr lang="en-US" altLang="ja-JP" dirty="0">
              <a:latin typeface="BIZ UDPゴシック" panose="020B0400000000000000" pitchFamily="50" charset="-128"/>
              <a:ea typeface="BIZ UDPゴシック" panose="020B0400000000000000" pitchFamily="50" charset="-128"/>
            </a:endParaRPr>
          </a:p>
          <a:p>
            <a:pPr algn="just">
              <a:lnSpc>
                <a:spcPts val="3000"/>
              </a:lnSpc>
            </a:pPr>
            <a:r>
              <a:rPr lang="ja-JP" altLang="en-US" spc="30" dirty="0">
                <a:latin typeface="BIZ UDPゴシック" panose="020B0400000000000000" pitchFamily="50" charset="-128"/>
                <a:ea typeface="BIZ UDPゴシック" panose="020B0400000000000000" pitchFamily="50" charset="-128"/>
              </a:rPr>
              <a:t>未成年の場合、本来「未成年者取消権」により契約の</a:t>
            </a:r>
            <a:br>
              <a:rPr lang="en-US" altLang="ja-JP" spc="30" dirty="0">
                <a:latin typeface="BIZ UDPゴシック" panose="020B0400000000000000" pitchFamily="50" charset="-128"/>
                <a:ea typeface="BIZ UDPゴシック" panose="020B0400000000000000" pitchFamily="50" charset="-128"/>
              </a:rPr>
            </a:br>
            <a:r>
              <a:rPr lang="ja-JP" altLang="en-US" spc="30" dirty="0">
                <a:latin typeface="BIZ UDPゴシック" panose="020B0400000000000000" pitchFamily="50" charset="-128"/>
                <a:ea typeface="BIZ UDPゴシック" panose="020B0400000000000000" pitchFamily="50" charset="-128"/>
              </a:rPr>
              <a:t>取消しが可能ですが、</a:t>
            </a:r>
            <a:r>
              <a:rPr lang="ja-JP" altLang="en-US" b="1" spc="30" dirty="0">
                <a:solidFill>
                  <a:srgbClr val="FF6600"/>
                </a:solidFill>
                <a:latin typeface="BIZ UDPゴシック" panose="020B0400000000000000" pitchFamily="50" charset="-128"/>
                <a:ea typeface="BIZ UDPゴシック" panose="020B0400000000000000" pitchFamily="50" charset="-128"/>
              </a:rPr>
              <a:t>年齢を偽ってボタンを押して</a:t>
            </a:r>
            <a:br>
              <a:rPr lang="en-US" altLang="ja-JP" b="1" spc="30" dirty="0">
                <a:solidFill>
                  <a:srgbClr val="FF6600"/>
                </a:solidFill>
                <a:latin typeface="BIZ UDPゴシック" panose="020B0400000000000000" pitchFamily="50" charset="-128"/>
                <a:ea typeface="BIZ UDPゴシック" panose="020B0400000000000000" pitchFamily="50" charset="-128"/>
              </a:rPr>
            </a:br>
            <a:r>
              <a:rPr lang="ja-JP" altLang="en-US" b="1" spc="30" dirty="0">
                <a:solidFill>
                  <a:srgbClr val="FF6600"/>
                </a:solidFill>
                <a:latin typeface="BIZ UDPゴシック" panose="020B0400000000000000" pitchFamily="50" charset="-128"/>
                <a:ea typeface="BIZ UDPゴシック" panose="020B0400000000000000" pitchFamily="50" charset="-128"/>
              </a:rPr>
              <a:t>しまった場合、その後、課金（購入）の取り消しができなくなる可能性があります</a:t>
            </a:r>
            <a:r>
              <a:rPr lang="ja-JP" altLang="en-US" spc="30" dirty="0">
                <a:latin typeface="BIZ UDPゴシック" panose="020B0400000000000000" pitchFamily="50" charset="-128"/>
                <a:ea typeface="BIZ UDPゴシック" panose="020B0400000000000000" pitchFamily="50" charset="-128"/>
              </a:rPr>
              <a:t>。</a:t>
            </a:r>
          </a:p>
        </p:txBody>
      </p:sp>
      <p:pic>
        <p:nvPicPr>
          <p:cNvPr id="6" name="図 5" descr="挿絵 が含まれている画像&#10;&#10;自動的に生成された説明">
            <a:extLst>
              <a:ext uri="{FF2B5EF4-FFF2-40B4-BE49-F238E27FC236}">
                <a16:creationId xmlns:a16="http://schemas.microsoft.com/office/drawing/2014/main" id="{93C1D424-9A24-E885-4F1D-21A5F7A10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55" y="1171520"/>
            <a:ext cx="696469" cy="818390"/>
          </a:xfrm>
          <a:prstGeom prst="rect">
            <a:avLst/>
          </a:prstGeom>
        </p:spPr>
      </p:pic>
      <p:graphicFrame>
        <p:nvGraphicFramePr>
          <p:cNvPr id="3" name="表 2">
            <a:extLst>
              <a:ext uri="{FF2B5EF4-FFF2-40B4-BE49-F238E27FC236}">
                <a16:creationId xmlns:a16="http://schemas.microsoft.com/office/drawing/2014/main" id="{24CFDE85-2947-3353-43EE-FF520615D9E5}"/>
              </a:ext>
            </a:extLst>
          </p:cNvPr>
          <p:cNvGraphicFramePr>
            <a:graphicFrameLocks noGrp="1"/>
          </p:cNvGraphicFramePr>
          <p:nvPr>
            <p:extLst>
              <p:ext uri="{D42A27DB-BD31-4B8C-83A1-F6EECF244321}">
                <p14:modId xmlns:p14="http://schemas.microsoft.com/office/powerpoint/2010/main" val="3651744190"/>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67426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AD4071AF-6C1F-0CEF-3989-09197EBAEB75}"/>
              </a:ext>
            </a:extLst>
          </p:cNvPr>
          <p:cNvGrpSpPr/>
          <p:nvPr/>
        </p:nvGrpSpPr>
        <p:grpSpPr>
          <a:xfrm>
            <a:off x="7169822" y="1390770"/>
            <a:ext cx="1277908" cy="482298"/>
            <a:chOff x="7169822" y="1371720"/>
            <a:chExt cx="1277908" cy="482298"/>
          </a:xfrm>
        </p:grpSpPr>
        <p:sp>
          <p:nvSpPr>
            <p:cNvPr id="18" name="テキスト ボックス 17">
              <a:extLst>
                <a:ext uri="{FF2B5EF4-FFF2-40B4-BE49-F238E27FC236}">
                  <a16:creationId xmlns:a16="http://schemas.microsoft.com/office/drawing/2014/main" id="{DCA9C11A-135C-D6BA-E3DE-394BDDB7449E}"/>
                </a:ext>
              </a:extLst>
            </p:cNvPr>
            <p:cNvSpPr txBox="1"/>
            <p:nvPr/>
          </p:nvSpPr>
          <p:spPr>
            <a:xfrm>
              <a:off x="7557704" y="1462434"/>
              <a:ext cx="890026" cy="300871"/>
            </a:xfrm>
            <a:prstGeom prst="roundRect">
              <a:avLst>
                <a:gd name="adj" fmla="val 4889"/>
              </a:avLst>
            </a:prstGeom>
            <a:solidFill>
              <a:srgbClr val="155DAA"/>
            </a:solidFill>
            <a:ln w="19050">
              <a:solidFill>
                <a:schemeClr val="bg1"/>
              </a:solidFill>
            </a:ln>
          </p:spPr>
          <p:txBody>
            <a:bodyPr wrap="square" rtlCol="0">
              <a:spAutoFit/>
            </a:bodyPr>
            <a:lstStyle/>
            <a:p>
              <a:pPr algn="ctr"/>
              <a:r>
                <a:rPr kumimoji="1" lang="ja-JP" altLang="en-US" sz="1300" b="1" dirty="0">
                  <a:solidFill>
                    <a:schemeClr val="bg1"/>
                  </a:solidFill>
                  <a:latin typeface="BIZ UDPゴシック" panose="020B0400000000000000" pitchFamily="50" charset="-128"/>
                  <a:ea typeface="BIZ UDPゴシック" panose="020B0400000000000000" pitchFamily="50" charset="-128"/>
                </a:rPr>
                <a:t>保護者</a:t>
              </a:r>
            </a:p>
          </p:txBody>
        </p:sp>
        <p:grpSp>
          <p:nvGrpSpPr>
            <p:cNvPr id="20" name="グループ化 19">
              <a:extLst>
                <a:ext uri="{FF2B5EF4-FFF2-40B4-BE49-F238E27FC236}">
                  <a16:creationId xmlns:a16="http://schemas.microsoft.com/office/drawing/2014/main" id="{5EEB0DC2-B0A8-FA72-AB45-07AC33F06AF1}"/>
                </a:ext>
              </a:extLst>
            </p:cNvPr>
            <p:cNvGrpSpPr>
              <a:grpSpLocks noChangeAspect="1"/>
            </p:cNvGrpSpPr>
            <p:nvPr/>
          </p:nvGrpSpPr>
          <p:grpSpPr>
            <a:xfrm>
              <a:off x="7169822" y="1371720"/>
              <a:ext cx="504000" cy="482298"/>
              <a:chOff x="7715657" y="1068885"/>
              <a:chExt cx="548325" cy="524715"/>
            </a:xfrm>
          </p:grpSpPr>
          <p:sp>
            <p:nvSpPr>
              <p:cNvPr id="22" name="加算記号 21">
                <a:extLst>
                  <a:ext uri="{FF2B5EF4-FFF2-40B4-BE49-F238E27FC236}">
                    <a16:creationId xmlns:a16="http://schemas.microsoft.com/office/drawing/2014/main" id="{F7FFA76E-1D8C-D6D1-086F-86DE06374185}"/>
                  </a:ext>
                </a:extLst>
              </p:cNvPr>
              <p:cNvSpPr/>
              <p:nvPr/>
            </p:nvSpPr>
            <p:spPr>
              <a:xfrm>
                <a:off x="7839292" y="1133244"/>
                <a:ext cx="301408" cy="390755"/>
              </a:xfrm>
              <a:prstGeom prst="mathPl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グラフィックス 22" descr="バッジ: フォロー 単色塗りつぶし">
                <a:extLst>
                  <a:ext uri="{FF2B5EF4-FFF2-40B4-BE49-F238E27FC236}">
                    <a16:creationId xmlns:a16="http://schemas.microsoft.com/office/drawing/2014/main" id="{DB1CE1EB-EB9D-44FA-397F-D5D30EF170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15657" y="1068885"/>
                <a:ext cx="548325" cy="524715"/>
              </a:xfrm>
              <a:prstGeom prst="rect">
                <a:avLst/>
              </a:prstGeom>
            </p:spPr>
          </p:pic>
        </p:grpSp>
      </p:grpSp>
      <p:pic>
        <p:nvPicPr>
          <p:cNvPr id="16" name="図 15" descr="ロゴ&#10;&#10;自動的に生成された説明">
            <a:extLst>
              <a:ext uri="{FF2B5EF4-FFF2-40B4-BE49-F238E27FC236}">
                <a16:creationId xmlns:a16="http://schemas.microsoft.com/office/drawing/2014/main" id="{48BF9D96-803A-B2A1-E21F-0D15DB5C7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365" y="1294068"/>
            <a:ext cx="784862" cy="635509"/>
          </a:xfrm>
          <a:prstGeom prst="rect">
            <a:avLst/>
          </a:prstGeom>
        </p:spPr>
      </p:pic>
      <p:graphicFrame>
        <p:nvGraphicFramePr>
          <p:cNvPr id="21" name="表 20">
            <a:extLst>
              <a:ext uri="{FF2B5EF4-FFF2-40B4-BE49-F238E27FC236}">
                <a16:creationId xmlns:a16="http://schemas.microsoft.com/office/drawing/2014/main" id="{4ECC2728-8489-C75A-5588-D7E7A5A61231}"/>
              </a:ext>
            </a:extLst>
          </p:cNvPr>
          <p:cNvGraphicFramePr>
            <a:graphicFrameLocks noGrp="1"/>
          </p:cNvGraphicFramePr>
          <p:nvPr>
            <p:extLst>
              <p:ext uri="{D42A27DB-BD31-4B8C-83A1-F6EECF244321}">
                <p14:modId xmlns:p14="http://schemas.microsoft.com/office/powerpoint/2010/main" val="3815467755"/>
              </p:ext>
            </p:extLst>
          </p:nvPr>
        </p:nvGraphicFramePr>
        <p:xfrm>
          <a:off x="1119595" y="1415919"/>
          <a:ext cx="7328135" cy="432000"/>
        </p:xfrm>
        <a:graphic>
          <a:graphicData uri="http://schemas.openxmlformats.org/drawingml/2006/table">
            <a:tbl>
              <a:tblPr firstRow="1" bandRow="1"/>
              <a:tblGrid>
                <a:gridCol w="7328135">
                  <a:extLst>
                    <a:ext uri="{9D8B030D-6E8A-4147-A177-3AD203B41FA5}">
                      <a16:colId xmlns:a16="http://schemas.microsoft.com/office/drawing/2014/main" val="20001"/>
                    </a:ext>
                  </a:extLst>
                </a:gridCol>
              </a:tblGrid>
              <a:tr h="432000">
                <a:tc>
                  <a:txBody>
                    <a:bodyPr/>
                    <a:lstStyle/>
                    <a:p>
                      <a:pPr marL="180000" algn="l">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未成年者取消権</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4" name="角丸四角形 8">
            <a:extLst>
              <a:ext uri="{FF2B5EF4-FFF2-40B4-BE49-F238E27FC236}">
                <a16:creationId xmlns:a16="http://schemas.microsoft.com/office/drawing/2014/main" id="{AE62916C-6E79-E8E9-62B3-F800FABF5F02}"/>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AAD162D6-0393-2651-6421-51278C919163}"/>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保護者のカード情報が残っていることが原因で、課金できてしまう可能性も</a:t>
            </a:r>
            <a:r>
              <a:rPr lang="en-US" altLang="ja-JP" sz="1400" b="1" dirty="0">
                <a:latin typeface="BIZ UDPゴシック" panose="020B0400000000000000" pitchFamily="50" charset="-128"/>
                <a:ea typeface="BIZ UDPゴシック" panose="020B0400000000000000" pitchFamily="50" charset="-128"/>
              </a:rPr>
              <a:t>…</a:t>
            </a:r>
          </a:p>
        </p:txBody>
      </p:sp>
      <p:sp>
        <p:nvSpPr>
          <p:cNvPr id="28" name="テキスト ボックス 27">
            <a:extLst>
              <a:ext uri="{FF2B5EF4-FFF2-40B4-BE49-F238E27FC236}">
                <a16:creationId xmlns:a16="http://schemas.microsoft.com/office/drawing/2014/main" id="{B46FA614-AA7A-042E-5686-0FF54C5EE1DD}"/>
              </a:ext>
            </a:extLst>
          </p:cNvPr>
          <p:cNvSpPr txBox="1"/>
          <p:nvPr/>
        </p:nvSpPr>
        <p:spPr>
          <a:xfrm>
            <a:off x="661151" y="2087439"/>
            <a:ext cx="7821699" cy="1304515"/>
          </a:xfrm>
          <a:prstGeom prst="rect">
            <a:avLst/>
          </a:prstGeom>
          <a:noFill/>
        </p:spPr>
        <p:txBody>
          <a:bodyPr wrap="square" lIns="36000" tIns="36000" rIns="36000" bIns="36000">
            <a:spAutoFit/>
          </a:bodyPr>
          <a:lstStyle/>
          <a:p>
            <a:pPr algn="just">
              <a:lnSpc>
                <a:spcPts val="2500"/>
              </a:lnSpc>
            </a:pPr>
            <a:r>
              <a:rPr lang="ja-JP" altLang="en-US" sz="1600" dirty="0">
                <a:latin typeface="BIZ UDPゴシック" panose="020B0400000000000000" pitchFamily="50" charset="-128"/>
                <a:ea typeface="BIZ UDPゴシック" panose="020B0400000000000000" pitchFamily="50" charset="-128"/>
              </a:rPr>
              <a:t>未成年者取消権とは、民法に規定されている「契約を取り消すことができる権利」のことです。未成年は契約のルール上でも、保護者などから守られる存在となっているため、</a:t>
            </a:r>
            <a:br>
              <a:rPr lang="en-US" altLang="ja-JP" sz="1600" dirty="0">
                <a:latin typeface="BIZ UDPゴシック" panose="020B0400000000000000" pitchFamily="50" charset="-128"/>
                <a:ea typeface="BIZ UDPゴシック" panose="020B0400000000000000" pitchFamily="50" charset="-128"/>
              </a:rPr>
            </a:br>
            <a:r>
              <a:rPr lang="ja-JP" altLang="en-US" sz="1600" dirty="0">
                <a:latin typeface="BIZ UDPゴシック" panose="020B0400000000000000" pitchFamily="50" charset="-128"/>
                <a:ea typeface="BIZ UDPゴシック" panose="020B0400000000000000" pitchFamily="50" charset="-128"/>
              </a:rPr>
              <a:t>未成年者がクレジット契約を結んだ場合などは基本的に契約を取り消すことができます。</a:t>
            </a:r>
          </a:p>
          <a:p>
            <a:pPr algn="just">
              <a:lnSpc>
                <a:spcPts val="2500"/>
              </a:lnSpc>
            </a:pPr>
            <a:r>
              <a:rPr lang="ja-JP" altLang="en-US" sz="1600" dirty="0">
                <a:latin typeface="BIZ UDPゴシック" panose="020B0400000000000000" pitchFamily="50" charset="-128"/>
                <a:ea typeface="BIZ UDPゴシック" panose="020B0400000000000000" pitchFamily="50" charset="-128"/>
              </a:rPr>
              <a:t>ただし、以下の場合は取り消すことができない可能性もあります。</a:t>
            </a:r>
          </a:p>
        </p:txBody>
      </p:sp>
      <p:sp>
        <p:nvSpPr>
          <p:cNvPr id="30" name="テキスト ボックス 29">
            <a:extLst>
              <a:ext uri="{FF2B5EF4-FFF2-40B4-BE49-F238E27FC236}">
                <a16:creationId xmlns:a16="http://schemas.microsoft.com/office/drawing/2014/main" id="{9B4A4F95-11F2-F1DA-DD5F-6C2DA4DACF1C}"/>
              </a:ext>
            </a:extLst>
          </p:cNvPr>
          <p:cNvSpPr txBox="1"/>
          <p:nvPr/>
        </p:nvSpPr>
        <p:spPr>
          <a:xfrm>
            <a:off x="994711" y="3958706"/>
            <a:ext cx="1908000" cy="1025593"/>
          </a:xfrm>
          <a:prstGeom prst="rect">
            <a:avLst/>
          </a:prstGeom>
          <a:noFill/>
        </p:spPr>
        <p:txBody>
          <a:bodyPr wrap="square" lIns="36000" tIns="36000" rIns="36000" bIns="36000">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1" lang="ja-JP" altLang="en-US" sz="1600" b="0" dirty="0">
                <a:solidFill>
                  <a:srgbClr val="F08761"/>
                </a:solidFill>
                <a:latin typeface="ＭＳ Ｐゴシック" panose="020B0600070205080204" pitchFamily="50" charset="-128"/>
                <a:ea typeface="ＭＳ Ｐゴシック" panose="020B0600070205080204" pitchFamily="50" charset="-128"/>
              </a:rPr>
              <a:t>➊</a:t>
            </a:r>
          </a:p>
          <a:p>
            <a:pPr algn="ctr">
              <a:lnSpc>
                <a:spcPts val="2400"/>
              </a:lnSpc>
              <a:spcBef>
                <a:spcPts val="600"/>
              </a:spcBef>
            </a:pPr>
            <a:r>
              <a:rPr lang="ja-JP" altLang="en-US" sz="1600" b="1" dirty="0">
                <a:latin typeface="BIZ UDPゴシック" panose="020B0400000000000000" pitchFamily="50" charset="-128"/>
                <a:ea typeface="BIZ UDPゴシック" panose="020B0400000000000000" pitchFamily="50" charset="-128"/>
              </a:rPr>
              <a:t>積極的に成人であるとウソをついたとき</a:t>
            </a:r>
            <a:endParaRPr lang="en-US" altLang="ja-JP" sz="1600" b="1" dirty="0">
              <a:latin typeface="BIZ UDPゴシック" panose="020B0400000000000000" pitchFamily="50" charset="-128"/>
              <a:ea typeface="BIZ UDPゴシック" panose="020B0400000000000000" pitchFamily="50" charset="-128"/>
            </a:endParaRPr>
          </a:p>
        </p:txBody>
      </p:sp>
      <p:sp>
        <p:nvSpPr>
          <p:cNvPr id="34" name="テキスト ボックス 33">
            <a:extLst>
              <a:ext uri="{FF2B5EF4-FFF2-40B4-BE49-F238E27FC236}">
                <a16:creationId xmlns:a16="http://schemas.microsoft.com/office/drawing/2014/main" id="{7D7B4165-185D-4BD6-3793-86E22FE93A8D}"/>
              </a:ext>
            </a:extLst>
          </p:cNvPr>
          <p:cNvSpPr txBox="1"/>
          <p:nvPr/>
        </p:nvSpPr>
        <p:spPr>
          <a:xfrm>
            <a:off x="3571766" y="3958706"/>
            <a:ext cx="2000469" cy="1256425"/>
          </a:xfrm>
          <a:prstGeom prst="rect">
            <a:avLst/>
          </a:prstGeom>
          <a:noFill/>
        </p:spPr>
        <p:txBody>
          <a:bodyPr wrap="square" lIns="36000" tIns="36000" rIns="36000" bIns="36000">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1" lang="ja-JP" altLang="en-US" sz="1600" b="0" dirty="0">
                <a:solidFill>
                  <a:srgbClr val="F08761"/>
                </a:solidFill>
                <a:latin typeface="ＭＳ Ｐゴシック" panose="020B0600070205080204" pitchFamily="50" charset="-128"/>
                <a:ea typeface="ＭＳ Ｐゴシック" panose="020B0600070205080204" pitchFamily="50" charset="-128"/>
              </a:rPr>
              <a:t>➋</a:t>
            </a:r>
            <a:endParaRPr kumimoji="1" lang="en-US" altLang="ja-JP" sz="1600" b="0" dirty="0">
              <a:solidFill>
                <a:srgbClr val="F08761"/>
              </a:solidFill>
              <a:latin typeface="ＭＳ Ｐゴシック" panose="020B0600070205080204" pitchFamily="50" charset="-128"/>
              <a:ea typeface="ＭＳ Ｐゴシック" panose="020B0600070205080204" pitchFamily="50" charset="-128"/>
            </a:endParaRPr>
          </a:p>
          <a:p>
            <a:pPr marL="0" marR="0" lvl="0" indent="0" algn="ctr" defTabSz="914400" rtl="0" eaLnBrk="1" fontAlgn="auto" latinLnBrk="0" hangingPunct="1">
              <a:lnSpc>
                <a:spcPts val="2400"/>
              </a:lnSpc>
              <a:spcBef>
                <a:spcPts val="0"/>
              </a:spcBef>
              <a:spcAft>
                <a:spcPts val="0"/>
              </a:spcAft>
              <a:buClrTx/>
              <a:buSzTx/>
              <a:buFontTx/>
              <a:buNone/>
              <a:tabLst/>
              <a:defRPr/>
            </a:pPr>
            <a:r>
              <a:rPr lang="ja-JP" altLang="en-US" sz="1600" b="1" dirty="0">
                <a:latin typeface="BIZ UDPゴシック" panose="020B0400000000000000" pitchFamily="50" charset="-128"/>
                <a:ea typeface="BIZ UDPゴシック" panose="020B0400000000000000" pitchFamily="50" charset="-128"/>
              </a:rPr>
              <a:t>契約金額が小遣いの範囲内の金額で</a:t>
            </a:r>
            <a:br>
              <a:rPr lang="en-US" altLang="ja-JP" sz="1600" b="1" dirty="0">
                <a:latin typeface="BIZ UDPゴシック" panose="020B0400000000000000" pitchFamily="50" charset="-128"/>
                <a:ea typeface="BIZ UDPゴシック" panose="020B0400000000000000" pitchFamily="50" charset="-128"/>
              </a:rPr>
            </a:br>
            <a:r>
              <a:rPr lang="ja-JP" altLang="en-US" sz="1600" b="1" dirty="0">
                <a:latin typeface="BIZ UDPゴシック" panose="020B0400000000000000" pitchFamily="50" charset="-128"/>
                <a:ea typeface="BIZ UDPゴシック" panose="020B0400000000000000" pitchFamily="50" charset="-128"/>
              </a:rPr>
              <a:t>あったとき</a:t>
            </a:r>
            <a:endParaRPr lang="en-US" altLang="ja-JP" sz="1600" b="1" dirty="0">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DBAC6AE8-C780-D3F7-91C2-08D69FF012C8}"/>
              </a:ext>
            </a:extLst>
          </p:cNvPr>
          <p:cNvSpPr txBox="1"/>
          <p:nvPr/>
        </p:nvSpPr>
        <p:spPr>
          <a:xfrm>
            <a:off x="6092980" y="3958706"/>
            <a:ext cx="1908000" cy="948649"/>
          </a:xfrm>
          <a:prstGeom prst="rect">
            <a:avLst/>
          </a:prstGeom>
          <a:noFill/>
        </p:spPr>
        <p:txBody>
          <a:bodyPr wrap="square" lIns="36000" tIns="36000" rIns="36000" bIns="36000">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1" lang="ja-JP" altLang="en-US" sz="1600" b="0" dirty="0">
                <a:solidFill>
                  <a:srgbClr val="F08761"/>
                </a:solidFill>
                <a:latin typeface="ＭＳ Ｐゴシック" panose="020B0600070205080204" pitchFamily="50" charset="-128"/>
                <a:ea typeface="ＭＳ Ｐゴシック" panose="020B0600070205080204" pitchFamily="50" charset="-128"/>
              </a:rPr>
              <a:t>➌</a:t>
            </a:r>
            <a:endParaRPr kumimoji="1" lang="en-US" altLang="ja-JP" sz="1600" b="0" dirty="0">
              <a:solidFill>
                <a:srgbClr val="F08761"/>
              </a:solidFill>
              <a:latin typeface="ＭＳ Ｐゴシック" panose="020B0600070205080204" pitchFamily="50" charset="-128"/>
              <a:ea typeface="ＭＳ Ｐゴシック" panose="020B0600070205080204" pitchFamily="50" charset="-128"/>
            </a:endParaRPr>
          </a:p>
          <a:p>
            <a:pPr marL="0" marR="0" lvl="0" indent="0" algn="ctr" defTabSz="914400" rtl="0" eaLnBrk="1" fontAlgn="auto" latinLnBrk="0" hangingPunct="1">
              <a:lnSpc>
                <a:spcPts val="2400"/>
              </a:lnSpc>
              <a:spcBef>
                <a:spcPts val="0"/>
              </a:spcBef>
              <a:spcAft>
                <a:spcPts val="0"/>
              </a:spcAft>
              <a:buClrTx/>
              <a:buSzTx/>
              <a:buFontTx/>
              <a:buNone/>
              <a:tabLst/>
              <a:defRPr/>
            </a:pPr>
            <a:r>
              <a:rPr lang="ja-JP" altLang="en-US" sz="1600" b="1" dirty="0">
                <a:latin typeface="BIZ UDPゴシック" panose="020B0400000000000000" pitchFamily="50" charset="-128"/>
                <a:ea typeface="BIZ UDPゴシック" panose="020B0400000000000000" pitchFamily="50" charset="-128"/>
              </a:rPr>
              <a:t>保護者が契約に</a:t>
            </a:r>
            <a:endParaRPr lang="en-US" altLang="ja-JP" sz="1600" b="1" dirty="0">
              <a:latin typeface="BIZ UDPゴシック" panose="020B0400000000000000" pitchFamily="50" charset="-128"/>
              <a:ea typeface="BIZ UDPゴシック" panose="020B0400000000000000" pitchFamily="50" charset="-128"/>
            </a:endParaRPr>
          </a:p>
          <a:p>
            <a:pPr algn="ctr">
              <a:lnSpc>
                <a:spcPts val="2400"/>
              </a:lnSpc>
            </a:pPr>
            <a:r>
              <a:rPr lang="ja-JP" altLang="en-US" sz="1600" b="1" dirty="0">
                <a:latin typeface="BIZ UDPゴシック" panose="020B0400000000000000" pitchFamily="50" charset="-128"/>
                <a:ea typeface="BIZ UDPゴシック" panose="020B0400000000000000" pitchFamily="50" charset="-128"/>
              </a:rPr>
              <a:t>同意しているとき</a:t>
            </a:r>
            <a:endParaRPr lang="en-US" altLang="ja-JP" sz="1600" b="1" dirty="0">
              <a:latin typeface="BIZ UDPゴシック" panose="020B0400000000000000" pitchFamily="50" charset="-128"/>
              <a:ea typeface="BIZ UDPゴシック" panose="020B0400000000000000" pitchFamily="50" charset="-128"/>
            </a:endParaRPr>
          </a:p>
        </p:txBody>
      </p:sp>
      <p:sp>
        <p:nvSpPr>
          <p:cNvPr id="36" name="正方形/長方形 35">
            <a:extLst>
              <a:ext uri="{FF2B5EF4-FFF2-40B4-BE49-F238E27FC236}">
                <a16:creationId xmlns:a16="http://schemas.microsoft.com/office/drawing/2014/main" id="{D58F2928-25D4-4BFE-0CFB-BC28CDC1D81B}"/>
              </a:ext>
            </a:extLst>
          </p:cNvPr>
          <p:cNvSpPr/>
          <p:nvPr/>
        </p:nvSpPr>
        <p:spPr>
          <a:xfrm>
            <a:off x="626031" y="3722709"/>
            <a:ext cx="7821699" cy="1767754"/>
          </a:xfrm>
          <a:prstGeom prst="rect">
            <a:avLst/>
          </a:prstGeom>
          <a:noFill/>
          <a:ln w="19050">
            <a:solidFill>
              <a:srgbClr val="F087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FA9B5C95-CC12-9A48-D3DF-95DB1FDD6CEE}"/>
              </a:ext>
            </a:extLst>
          </p:cNvPr>
          <p:cNvSpPr txBox="1"/>
          <p:nvPr/>
        </p:nvSpPr>
        <p:spPr>
          <a:xfrm>
            <a:off x="2286880" y="3564375"/>
            <a:ext cx="4500000" cy="289557"/>
          </a:xfrm>
          <a:prstGeom prst="rect">
            <a:avLst/>
          </a:prstGeom>
          <a:solidFill>
            <a:schemeClr val="bg1"/>
          </a:solidFill>
        </p:spPr>
        <p:txBody>
          <a:bodyPr wrap="square" lIns="36000" tIns="36000" rIns="36000" bIns="36000">
            <a:spAutoFit/>
          </a:bodyPr>
          <a:lstStyle/>
          <a:p>
            <a:pPr algn="ctr">
              <a:lnSpc>
                <a:spcPts val="1900"/>
              </a:lnSpc>
            </a:pPr>
            <a:r>
              <a:rPr kumimoji="1" lang="ja-JP" altLang="en-US" sz="1400" b="1" dirty="0">
                <a:solidFill>
                  <a:srgbClr val="F08761"/>
                </a:solidFill>
                <a:latin typeface="Meiryo UI" panose="020B0604030504040204" pitchFamily="50" charset="-128"/>
                <a:ea typeface="Meiryo UI" panose="020B0604030504040204" pitchFamily="50" charset="-128"/>
              </a:rPr>
              <a:t>▏</a:t>
            </a:r>
            <a:r>
              <a:rPr lang="ja-JP" altLang="en-US" sz="1400" b="1" i="0" u="none" strike="noStrike" baseline="0" dirty="0">
                <a:solidFill>
                  <a:srgbClr val="F08761"/>
                </a:solidFill>
                <a:latin typeface="BIZ UDPゴシック" panose="020B0400000000000000" pitchFamily="50" charset="-128"/>
                <a:ea typeface="BIZ UDPゴシック" panose="020B0400000000000000" pitchFamily="50" charset="-128"/>
              </a:rPr>
              <a:t>例えば、保護者のクレジットカードを使った場合・・・</a:t>
            </a:r>
            <a:r>
              <a:rPr kumimoji="1" lang="ja-JP" altLang="en-US" sz="1400" b="1" dirty="0">
                <a:solidFill>
                  <a:srgbClr val="F08761"/>
                </a:solidFill>
                <a:latin typeface="Meiryo UI" panose="020B0604030504040204" pitchFamily="50" charset="-128"/>
                <a:ea typeface="Meiryo UI" panose="020B0604030504040204" pitchFamily="50" charset="-128"/>
              </a:rPr>
              <a:t>▕</a:t>
            </a:r>
            <a:endParaRPr lang="ja-JP" altLang="en-US" sz="1400" b="1" i="0" u="none" strike="noStrike" baseline="0" dirty="0">
              <a:solidFill>
                <a:srgbClr val="F08761"/>
              </a:solidFill>
              <a:latin typeface="BIZ UDPゴシック" panose="020B0400000000000000" pitchFamily="50" charset="-128"/>
              <a:ea typeface="BIZ UDPゴシック" panose="020B0400000000000000" pitchFamily="50" charset="-128"/>
            </a:endParaRPr>
          </a:p>
        </p:txBody>
      </p:sp>
      <p:cxnSp>
        <p:nvCxnSpPr>
          <p:cNvPr id="38" name="直線コネクタ 37">
            <a:extLst>
              <a:ext uri="{FF2B5EF4-FFF2-40B4-BE49-F238E27FC236}">
                <a16:creationId xmlns:a16="http://schemas.microsoft.com/office/drawing/2014/main" id="{1506814D-5A68-D794-BFF7-77D8199920BE}"/>
              </a:ext>
            </a:extLst>
          </p:cNvPr>
          <p:cNvCxnSpPr>
            <a:cxnSpLocks/>
          </p:cNvCxnSpPr>
          <p:nvPr/>
        </p:nvCxnSpPr>
        <p:spPr>
          <a:xfrm>
            <a:off x="3226086" y="4012586"/>
            <a:ext cx="0" cy="1188000"/>
          </a:xfrm>
          <a:prstGeom prst="line">
            <a:avLst/>
          </a:prstGeom>
          <a:ln w="19050" cap="rnd">
            <a:solidFill>
              <a:srgbClr val="F08761"/>
            </a:solidFill>
            <a:prstDash val="sysDot"/>
            <a:round/>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B25AE1FF-2492-1FC5-7CE5-CD27E835D9F3}"/>
              </a:ext>
            </a:extLst>
          </p:cNvPr>
          <p:cNvCxnSpPr>
            <a:cxnSpLocks/>
          </p:cNvCxnSpPr>
          <p:nvPr/>
        </p:nvCxnSpPr>
        <p:spPr>
          <a:xfrm>
            <a:off x="5988122" y="4012586"/>
            <a:ext cx="0" cy="1188000"/>
          </a:xfrm>
          <a:prstGeom prst="line">
            <a:avLst/>
          </a:prstGeom>
          <a:ln w="19050" cap="rnd">
            <a:solidFill>
              <a:srgbClr val="F08761"/>
            </a:solidFill>
            <a:prstDash val="sysDot"/>
            <a:round/>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9DDB9DA6-4909-E7C6-534E-52F836AEB4E9}"/>
              </a:ext>
            </a:extLst>
          </p:cNvPr>
          <p:cNvSpPr txBox="1"/>
          <p:nvPr/>
        </p:nvSpPr>
        <p:spPr>
          <a:xfrm>
            <a:off x="615757" y="5610200"/>
            <a:ext cx="6931672" cy="661454"/>
          </a:xfrm>
          <a:prstGeom prst="rect">
            <a:avLst/>
          </a:prstGeom>
          <a:noFill/>
        </p:spPr>
        <p:txBody>
          <a:bodyPr wrap="square" lIns="36000" tIns="36000" rIns="36000" bIns="36000">
            <a:spAutoFit/>
          </a:bodyPr>
          <a:lstStyle/>
          <a:p>
            <a:pPr algn="just">
              <a:lnSpc>
                <a:spcPts val="2500"/>
              </a:lnSpc>
            </a:pPr>
            <a:r>
              <a:rPr lang="ja-JP" altLang="en-US" sz="1400" dirty="0">
                <a:latin typeface="BIZ UDPゴシック" panose="020B0400000000000000" pitchFamily="50" charset="-128"/>
                <a:ea typeface="BIZ UDPゴシック" panose="020B0400000000000000" pitchFamily="50" charset="-128"/>
              </a:rPr>
              <a:t>万が一、事業者から「返金に応じられない」と回答されたとしても、</a:t>
            </a:r>
            <a:endParaRPr lang="en-US" altLang="ja-JP" sz="1400" dirty="0">
              <a:latin typeface="BIZ UDPゴシック" panose="020B0400000000000000" pitchFamily="50" charset="-128"/>
              <a:ea typeface="BIZ UDPゴシック" panose="020B0400000000000000" pitchFamily="50" charset="-128"/>
            </a:endParaRPr>
          </a:p>
          <a:p>
            <a:pPr algn="just">
              <a:lnSpc>
                <a:spcPts val="2500"/>
              </a:lnSpc>
            </a:pPr>
            <a:r>
              <a:rPr lang="ja-JP" altLang="en-US" sz="1400" b="1" u="sng" dirty="0">
                <a:solidFill>
                  <a:srgbClr val="F08761"/>
                </a:solidFill>
                <a:latin typeface="BIZ UDPゴシック" panose="020B0400000000000000" pitchFamily="50" charset="-128"/>
                <a:ea typeface="BIZ UDPゴシック" panose="020B0400000000000000" pitchFamily="50" charset="-128"/>
              </a:rPr>
              <a:t>消費生活センター</a:t>
            </a:r>
            <a:r>
              <a:rPr lang="ja-JP" altLang="en-US" sz="1400" dirty="0">
                <a:latin typeface="BIZ UDPゴシック" panose="020B0400000000000000" pitchFamily="50" charset="-128"/>
                <a:ea typeface="BIZ UDPゴシック" panose="020B0400000000000000" pitchFamily="50" charset="-128"/>
              </a:rPr>
              <a:t>と連携を取りつつ情報を整理し、諦めずに交渉してみてください。</a:t>
            </a:r>
            <a:endParaRPr lang="ja-JP" altLang="en-US" sz="1500" dirty="0">
              <a:latin typeface="BIZ UDPゴシック" panose="020B0400000000000000" pitchFamily="50" charset="-128"/>
              <a:ea typeface="BIZ UDPゴシック" panose="020B0400000000000000" pitchFamily="50" charset="-128"/>
            </a:endParaRPr>
          </a:p>
        </p:txBody>
      </p:sp>
      <p:grpSp>
        <p:nvGrpSpPr>
          <p:cNvPr id="11" name="グループ化 10">
            <a:extLst>
              <a:ext uri="{FF2B5EF4-FFF2-40B4-BE49-F238E27FC236}">
                <a16:creationId xmlns:a16="http://schemas.microsoft.com/office/drawing/2014/main" id="{E9A71295-9BFF-99EF-ED07-CBDF6B960765}"/>
              </a:ext>
            </a:extLst>
          </p:cNvPr>
          <p:cNvGrpSpPr/>
          <p:nvPr/>
        </p:nvGrpSpPr>
        <p:grpSpPr>
          <a:xfrm>
            <a:off x="7166614" y="4984299"/>
            <a:ext cx="1489060" cy="1544716"/>
            <a:chOff x="9515040" y="3186348"/>
            <a:chExt cx="1489060" cy="1544716"/>
          </a:xfrm>
        </p:grpSpPr>
        <p:sp>
          <p:nvSpPr>
            <p:cNvPr id="10" name="正方形/長方形 9">
              <a:extLst>
                <a:ext uri="{FF2B5EF4-FFF2-40B4-BE49-F238E27FC236}">
                  <a16:creationId xmlns:a16="http://schemas.microsoft.com/office/drawing/2014/main" id="{AC86077F-4E97-6358-969A-06075CFF2E5C}"/>
                </a:ext>
              </a:extLst>
            </p:cNvPr>
            <p:cNvSpPr/>
            <p:nvPr/>
          </p:nvSpPr>
          <p:spPr>
            <a:xfrm>
              <a:off x="9585789" y="3267182"/>
              <a:ext cx="1356189" cy="13045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部屋 が含まれている画像&#10;&#10;自動的に生成された説明">
              <a:extLst>
                <a:ext uri="{FF2B5EF4-FFF2-40B4-BE49-F238E27FC236}">
                  <a16:creationId xmlns:a16="http://schemas.microsoft.com/office/drawing/2014/main" id="{2E8BB855-342E-744E-1172-B75BE840F4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5040" y="3186348"/>
              <a:ext cx="1489060" cy="1544716"/>
            </a:xfrm>
            <a:prstGeom prst="rect">
              <a:avLst/>
            </a:prstGeom>
          </p:spPr>
        </p:pic>
      </p:grpSp>
      <p:graphicFrame>
        <p:nvGraphicFramePr>
          <p:cNvPr id="4" name="表 3">
            <a:extLst>
              <a:ext uri="{FF2B5EF4-FFF2-40B4-BE49-F238E27FC236}">
                <a16:creationId xmlns:a16="http://schemas.microsoft.com/office/drawing/2014/main" id="{ECA7F357-54B4-36F4-CB51-6011FB00AB05}"/>
              </a:ext>
            </a:extLst>
          </p:cNvPr>
          <p:cNvGraphicFramePr>
            <a:graphicFrameLocks noGrp="1"/>
          </p:cNvGraphicFramePr>
          <p:nvPr>
            <p:extLst>
              <p:ext uri="{D42A27DB-BD31-4B8C-83A1-F6EECF244321}">
                <p14:modId xmlns:p14="http://schemas.microsoft.com/office/powerpoint/2010/main" val="3651744190"/>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44883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8">
            <a:extLst>
              <a:ext uri="{FF2B5EF4-FFF2-40B4-BE49-F238E27FC236}">
                <a16:creationId xmlns:a16="http://schemas.microsoft.com/office/drawing/2014/main" id="{1EB67A3C-B2E5-ACBF-7931-FF37F9FDB851}"/>
              </a:ext>
            </a:extLst>
          </p:cNvPr>
          <p:cNvSpPr/>
          <p:nvPr/>
        </p:nvSpPr>
        <p:spPr bwMode="auto">
          <a:xfrm rot="10800000" flipH="1" flipV="1">
            <a:off x="1" y="629628"/>
            <a:ext cx="8778874" cy="900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AAD162D6-0393-2651-6421-51278C919163}"/>
              </a:ext>
            </a:extLst>
          </p:cNvPr>
          <p:cNvSpPr txBox="1"/>
          <p:nvPr/>
        </p:nvSpPr>
        <p:spPr>
          <a:xfrm>
            <a:off x="336550" y="878648"/>
            <a:ext cx="8017427" cy="401960"/>
          </a:xfrm>
          <a:prstGeom prst="rect">
            <a:avLst/>
          </a:prstGeom>
          <a:noFill/>
        </p:spPr>
        <p:txBody>
          <a:bodyPr wrap="square" lIns="36000" tIns="36000" rIns="36000" bIns="36000" anchor="ctr" anchorCtr="0">
            <a:spAutoFit/>
          </a:bodyPr>
          <a:lstStyle/>
          <a:p>
            <a:pPr algn="just">
              <a:lnSpc>
                <a:spcPts val="3000"/>
              </a:lnSpc>
            </a:pPr>
            <a:r>
              <a:rPr lang="ja-JP" altLang="en-US" sz="2200" b="1" dirty="0">
                <a:latin typeface="BIZ UDPゴシック" panose="020B0400000000000000" pitchFamily="50" charset="-128"/>
                <a:ea typeface="BIZ UDPゴシック" panose="020B0400000000000000" pitchFamily="50" charset="-128"/>
              </a:rPr>
              <a:t>課金する前に気づくには</a:t>
            </a:r>
            <a:endParaRPr lang="en-US" altLang="ja-JP" sz="2200" b="1"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AB195968-6695-37F0-AFD5-56FC4FDABA5E}"/>
              </a:ext>
            </a:extLst>
          </p:cNvPr>
          <p:cNvSpPr txBox="1"/>
          <p:nvPr/>
        </p:nvSpPr>
        <p:spPr>
          <a:xfrm>
            <a:off x="336550" y="1535207"/>
            <a:ext cx="8483600" cy="815530"/>
          </a:xfrm>
          <a:prstGeom prst="rect">
            <a:avLst/>
          </a:prstGeom>
          <a:noFill/>
        </p:spPr>
        <p:txBody>
          <a:bodyPr wrap="square" lIns="0" tIns="108000" rIns="0" bIns="0" anchor="t" anchorCtr="0">
            <a:spAutoFit/>
          </a:bodyPr>
          <a:lstStyle/>
          <a:p>
            <a:pPr>
              <a:lnSpc>
                <a:spcPts val="3000"/>
              </a:lnSpc>
            </a:pPr>
            <a:r>
              <a:rPr lang="ja-JP" altLang="en-US" dirty="0">
                <a:latin typeface="BIZ UDPゴシック" panose="020B0400000000000000" pitchFamily="50" charset="-128"/>
                <a:ea typeface="BIZ UDPゴシック" panose="020B0400000000000000" pitchFamily="50" charset="-128"/>
              </a:rPr>
              <a:t>例えば、事例の主人公ショウタが課金する前に気づき、立ち止まるためには、</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以下のポイントに注意をする必要があります。</a:t>
            </a:r>
          </a:p>
        </p:txBody>
      </p:sp>
      <p:graphicFrame>
        <p:nvGraphicFramePr>
          <p:cNvPr id="24" name="表 23">
            <a:extLst>
              <a:ext uri="{FF2B5EF4-FFF2-40B4-BE49-F238E27FC236}">
                <a16:creationId xmlns:a16="http://schemas.microsoft.com/office/drawing/2014/main" id="{3D14EE72-DE63-E4BF-0334-ECE7D6795CC6}"/>
              </a:ext>
            </a:extLst>
          </p:cNvPr>
          <p:cNvGraphicFramePr>
            <a:graphicFrameLocks noGrp="1"/>
          </p:cNvGraphicFramePr>
          <p:nvPr>
            <p:extLst>
              <p:ext uri="{D42A27DB-BD31-4B8C-83A1-F6EECF244321}">
                <p14:modId xmlns:p14="http://schemas.microsoft.com/office/powerpoint/2010/main" val="1662394604"/>
              </p:ext>
            </p:extLst>
          </p:nvPr>
        </p:nvGraphicFramePr>
        <p:xfrm>
          <a:off x="336550" y="2484385"/>
          <a:ext cx="2772000" cy="3888000"/>
        </p:xfrm>
        <a:graphic>
          <a:graphicData uri="http://schemas.openxmlformats.org/drawingml/2006/table">
            <a:tbl>
              <a:tblPr firstRow="1" bandRow="1"/>
              <a:tblGrid>
                <a:gridCol w="2772000">
                  <a:extLst>
                    <a:ext uri="{9D8B030D-6E8A-4147-A177-3AD203B41FA5}">
                      <a16:colId xmlns:a16="http://schemas.microsoft.com/office/drawing/2014/main" val="20001"/>
                    </a:ext>
                  </a:extLst>
                </a:gridCol>
              </a:tblGrid>
              <a:tr h="118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➊</a:t>
                      </a:r>
                    </a:p>
                    <a:p>
                      <a:pPr algn="ctr">
                        <a:lnSpc>
                          <a:spcPct val="100000"/>
                        </a:lnSpc>
                        <a:spcBef>
                          <a:spcPts val="600"/>
                        </a:spcBef>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ゲームの</a:t>
                      </a:r>
                      <a:b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b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インストール画面</a:t>
                      </a:r>
                    </a:p>
                  </a:txBody>
                  <a:tcPr marL="108000" marR="108000" marT="108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24000">
                <a:tc>
                  <a:txBody>
                    <a:bodyPr/>
                    <a:lstStyle/>
                    <a:p>
                      <a:pPr algn="ctr">
                        <a:lnSpc>
                          <a:spcPts val="3000"/>
                        </a:lnSpc>
                      </a:pPr>
                      <a:endPar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108000" marT="108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762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0909530"/>
                  </a:ext>
                </a:extLst>
              </a:tr>
              <a:tr h="1476000">
                <a:tc>
                  <a:txBody>
                    <a:bodyPr/>
                    <a:lstStyle/>
                    <a:p>
                      <a:pPr algn="just">
                        <a:lnSpc>
                          <a:spcPts val="2400"/>
                        </a:lnSpc>
                      </a:pPr>
                      <a:r>
                        <a:rPr kumimoji="1" lang="ja-JP" altLang="en-US" sz="16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「アプリ内課金があります」等、課金が必要なことについて表示されている可能性があります。</a:t>
                      </a:r>
                    </a:p>
                  </a:txBody>
                  <a:tcPr marL="108000" marR="108000" marT="108000" marB="108000" anchor="b">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6451754"/>
                  </a:ext>
                </a:extLst>
              </a:tr>
            </a:tbl>
          </a:graphicData>
        </a:graphic>
      </p:graphicFrame>
      <p:graphicFrame>
        <p:nvGraphicFramePr>
          <p:cNvPr id="25" name="表 24">
            <a:extLst>
              <a:ext uri="{FF2B5EF4-FFF2-40B4-BE49-F238E27FC236}">
                <a16:creationId xmlns:a16="http://schemas.microsoft.com/office/drawing/2014/main" id="{50A48047-30B2-4DB3-D98C-B45E4C5B4B8C}"/>
              </a:ext>
            </a:extLst>
          </p:cNvPr>
          <p:cNvGraphicFramePr>
            <a:graphicFrameLocks noGrp="1"/>
          </p:cNvGraphicFramePr>
          <p:nvPr>
            <p:extLst>
              <p:ext uri="{D42A27DB-BD31-4B8C-83A1-F6EECF244321}">
                <p14:modId xmlns:p14="http://schemas.microsoft.com/office/powerpoint/2010/main" val="2188851218"/>
              </p:ext>
            </p:extLst>
          </p:nvPr>
        </p:nvGraphicFramePr>
        <p:xfrm>
          <a:off x="3190819" y="2484385"/>
          <a:ext cx="2772000" cy="3888000"/>
        </p:xfrm>
        <a:graphic>
          <a:graphicData uri="http://schemas.openxmlformats.org/drawingml/2006/table">
            <a:tbl>
              <a:tblPr firstRow="1" bandRow="1"/>
              <a:tblGrid>
                <a:gridCol w="2772000">
                  <a:extLst>
                    <a:ext uri="{9D8B030D-6E8A-4147-A177-3AD203B41FA5}">
                      <a16:colId xmlns:a16="http://schemas.microsoft.com/office/drawing/2014/main" val="20001"/>
                    </a:ext>
                  </a:extLst>
                </a:gridCol>
              </a:tblGrid>
              <a:tr h="118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➋</a:t>
                      </a:r>
                      <a:endParaRPr kumimoji="1" lang="en-US" altLang="ja-JP" sz="2000" b="0" dirty="0">
                        <a:solidFill>
                          <a:srgbClr val="F08761"/>
                        </a:solidFill>
                        <a:latin typeface="ＭＳ Ｐゴシック" panose="020B0600070205080204" pitchFamily="50" charset="-128"/>
                        <a:ea typeface="ＭＳ Ｐゴシック" panose="020B0600070205080204" pitchFamily="50" charset="-128"/>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1800" b="1" spc="0" baseline="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ゲームの攻略チャンネル</a:t>
                      </a: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画面</a:t>
                      </a:r>
                    </a:p>
                  </a:txBody>
                  <a:tcPr marL="108000" marR="108000" marT="108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24000">
                <a:tc>
                  <a:txBody>
                    <a:bodyPr/>
                    <a:lstStyle/>
                    <a:p>
                      <a:pPr algn="ctr">
                        <a:lnSpc>
                          <a:spcPts val="3000"/>
                        </a:lnSpc>
                      </a:pPr>
                      <a:endPar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108000" marT="108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762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0383321"/>
                  </a:ext>
                </a:extLst>
              </a:tr>
              <a:tr h="1476000">
                <a:tc>
                  <a:txBody>
                    <a:bodyPr/>
                    <a:lstStyle/>
                    <a:p>
                      <a:pPr algn="just">
                        <a:lnSpc>
                          <a:spcPts val="2400"/>
                        </a:lnSpc>
                      </a:pPr>
                      <a:r>
                        <a:rPr kumimoji="1" lang="ja-JP" altLang="en-US" sz="1600" b="0" spc="0" baseline="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動画の内容は信頼できるのか</a:t>
                      </a:r>
                      <a:r>
                        <a:rPr kumimoji="1" lang="ja-JP" altLang="en-US" sz="1600" b="0" spc="-20" baseline="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、課金が必要なのか等、</a:t>
                      </a:r>
                      <a:br>
                        <a:rPr kumimoji="1" lang="en-US" altLang="ja-JP" sz="1600" b="0" spc="-20" baseline="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br>
                      <a:r>
                        <a:rPr kumimoji="1" lang="ja-JP" altLang="en-US" sz="1600" b="0" spc="-20" baseline="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疑いの目をもつことで気づける可能性があります。</a:t>
                      </a:r>
                    </a:p>
                  </a:txBody>
                  <a:tcPr marL="108000" marR="108000" marT="108000" marB="108000" anchor="b">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6451754"/>
                  </a:ext>
                </a:extLst>
              </a:tr>
            </a:tbl>
          </a:graphicData>
        </a:graphic>
      </p:graphicFrame>
      <p:graphicFrame>
        <p:nvGraphicFramePr>
          <p:cNvPr id="26" name="表 25">
            <a:extLst>
              <a:ext uri="{FF2B5EF4-FFF2-40B4-BE49-F238E27FC236}">
                <a16:creationId xmlns:a16="http://schemas.microsoft.com/office/drawing/2014/main" id="{212A153C-A9DC-2712-ECF9-B985C4A7F2B3}"/>
              </a:ext>
            </a:extLst>
          </p:cNvPr>
          <p:cNvGraphicFramePr>
            <a:graphicFrameLocks noGrp="1"/>
          </p:cNvGraphicFramePr>
          <p:nvPr>
            <p:extLst>
              <p:ext uri="{D42A27DB-BD31-4B8C-83A1-F6EECF244321}">
                <p14:modId xmlns:p14="http://schemas.microsoft.com/office/powerpoint/2010/main" val="3334234266"/>
              </p:ext>
            </p:extLst>
          </p:nvPr>
        </p:nvGraphicFramePr>
        <p:xfrm>
          <a:off x="6045088" y="2484385"/>
          <a:ext cx="2772000" cy="3888000"/>
        </p:xfrm>
        <a:graphic>
          <a:graphicData uri="http://schemas.openxmlformats.org/drawingml/2006/table">
            <a:tbl>
              <a:tblPr firstRow="1" bandRow="1"/>
              <a:tblGrid>
                <a:gridCol w="2772000">
                  <a:extLst>
                    <a:ext uri="{9D8B030D-6E8A-4147-A177-3AD203B41FA5}">
                      <a16:colId xmlns:a16="http://schemas.microsoft.com/office/drawing/2014/main" val="20001"/>
                    </a:ext>
                  </a:extLst>
                </a:gridCol>
              </a:tblGrid>
              <a:tr h="118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➌</a:t>
                      </a:r>
                      <a:endParaRPr kumimoji="1" lang="en-US" altLang="ja-JP" sz="2000" b="0" dirty="0">
                        <a:solidFill>
                          <a:srgbClr val="F08761"/>
                        </a:solidFill>
                        <a:latin typeface="ＭＳ Ｐゴシック" panose="020B0600070205080204" pitchFamily="50" charset="-128"/>
                        <a:ea typeface="ＭＳ Ｐゴシック" panose="020B0600070205080204" pitchFamily="50" charset="-128"/>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課金時の</a:t>
                      </a:r>
                      <a:b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b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年齢確認画面</a:t>
                      </a:r>
                    </a:p>
                  </a:txBody>
                  <a:tcPr marL="108000" marR="108000" marT="108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24000">
                <a:tc>
                  <a:txBody>
                    <a:bodyPr/>
                    <a:lstStyle/>
                    <a:p>
                      <a:pPr algn="ctr">
                        <a:lnSpc>
                          <a:spcPts val="3000"/>
                        </a:lnSpc>
                      </a:pPr>
                      <a:endPar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108000" marT="108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762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9693391"/>
                  </a:ext>
                </a:extLst>
              </a:tr>
              <a:tr h="1476000">
                <a:tc>
                  <a:txBody>
                    <a:bodyPr/>
                    <a:lstStyle/>
                    <a:p>
                      <a:pPr algn="just">
                        <a:lnSpc>
                          <a:spcPts val="2400"/>
                        </a:lnSpc>
                      </a:pPr>
                      <a:r>
                        <a:rPr kumimoji="1" lang="ja-JP" altLang="en-US" sz="16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年齢を偽ることの問題の</a:t>
                      </a:r>
                      <a:br>
                        <a:rPr kumimoji="1" lang="en-US" altLang="ja-JP" sz="16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br>
                      <a:r>
                        <a:rPr kumimoji="1" lang="ja-JP" altLang="en-US" sz="16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重大さに気づいて課金を</a:t>
                      </a:r>
                      <a:br>
                        <a:rPr kumimoji="1" lang="en-US" altLang="ja-JP" sz="16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br>
                      <a:r>
                        <a:rPr kumimoji="1" lang="ja-JP" altLang="en-US" sz="16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やめる、または保護者に</a:t>
                      </a:r>
                      <a:br>
                        <a:rPr kumimoji="1" lang="en-US" altLang="ja-JP" sz="16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br>
                      <a:r>
                        <a:rPr kumimoji="1" lang="ja-JP" altLang="en-US" sz="16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相談することが大切です。</a:t>
                      </a:r>
                    </a:p>
                  </a:txBody>
                  <a:tcPr marL="108000" marR="108000" marT="108000" marB="108000" anchor="b">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6451754"/>
                  </a:ext>
                </a:extLst>
              </a:tr>
            </a:tbl>
          </a:graphicData>
        </a:graphic>
      </p:graphicFrame>
      <p:graphicFrame>
        <p:nvGraphicFramePr>
          <p:cNvPr id="4" name="表 3">
            <a:extLst>
              <a:ext uri="{FF2B5EF4-FFF2-40B4-BE49-F238E27FC236}">
                <a16:creationId xmlns:a16="http://schemas.microsoft.com/office/drawing/2014/main" id="{FF0CB747-947A-5274-57C8-F89B18F41C21}"/>
              </a:ext>
            </a:extLst>
          </p:cNvPr>
          <p:cNvGraphicFramePr>
            <a:graphicFrameLocks noGrp="1"/>
          </p:cNvGraphicFramePr>
          <p:nvPr>
            <p:extLst>
              <p:ext uri="{D42A27DB-BD31-4B8C-83A1-F6EECF244321}">
                <p14:modId xmlns:p14="http://schemas.microsoft.com/office/powerpoint/2010/main" val="2616152684"/>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課金トラブルに遭う前に！異変に「気づく」ポイント</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4" name="図 13" descr="テキスト が含まれている画像&#10;&#10;自動的に生成された説明">
            <a:extLst>
              <a:ext uri="{FF2B5EF4-FFF2-40B4-BE49-F238E27FC236}">
                <a16:creationId xmlns:a16="http://schemas.microsoft.com/office/drawing/2014/main" id="{E4880E8B-6D72-137A-5177-994D8C57BE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443" y="3647871"/>
            <a:ext cx="1966215" cy="1395432"/>
          </a:xfrm>
          <a:prstGeom prst="rect">
            <a:avLst/>
          </a:prstGeom>
        </p:spPr>
      </p:pic>
      <p:pic>
        <p:nvPicPr>
          <p:cNvPr id="18" name="図 17" descr="テキスト&#10;&#10;自動的に生成された説明">
            <a:extLst>
              <a:ext uri="{FF2B5EF4-FFF2-40B4-BE49-F238E27FC236}">
                <a16:creationId xmlns:a16="http://schemas.microsoft.com/office/drawing/2014/main" id="{B521A6DF-9A46-CA2F-4FF0-217A442D0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3710" y="3647187"/>
            <a:ext cx="1726218" cy="1396800"/>
          </a:xfrm>
          <a:prstGeom prst="rect">
            <a:avLst/>
          </a:prstGeom>
        </p:spPr>
      </p:pic>
      <p:pic>
        <p:nvPicPr>
          <p:cNvPr id="20" name="図 19" descr="ダイアグラム&#10;&#10;低い精度で自動的に生成された説明">
            <a:extLst>
              <a:ext uri="{FF2B5EF4-FFF2-40B4-BE49-F238E27FC236}">
                <a16:creationId xmlns:a16="http://schemas.microsoft.com/office/drawing/2014/main" id="{2285E048-6691-2F03-73F2-D82CD0E51B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9478" y="3647187"/>
            <a:ext cx="1523221" cy="1396800"/>
          </a:xfrm>
          <a:prstGeom prst="rect">
            <a:avLst/>
          </a:prstGeom>
        </p:spPr>
      </p:pic>
    </p:spTree>
    <p:extLst>
      <p:ext uri="{BB962C8B-B14F-4D97-AF65-F5344CB8AC3E}">
        <p14:creationId xmlns:p14="http://schemas.microsoft.com/office/powerpoint/2010/main" val="3080437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a:extLst>
              <a:ext uri="{FF2B5EF4-FFF2-40B4-BE49-F238E27FC236}">
                <a16:creationId xmlns:a16="http://schemas.microsoft.com/office/drawing/2014/main" id="{E8B7E5E4-78DD-DE78-3F8C-2EDD377FB44A}"/>
              </a:ext>
            </a:extLst>
          </p:cNvPr>
          <p:cNvSpPr/>
          <p:nvPr/>
        </p:nvSpPr>
        <p:spPr>
          <a:xfrm>
            <a:off x="203200" y="1061276"/>
            <a:ext cx="8706800" cy="5264910"/>
          </a:xfrm>
          <a:prstGeom prst="roundRect">
            <a:avLst>
              <a:gd name="adj" fmla="val 3854"/>
            </a:avLst>
          </a:prstGeom>
          <a:solidFill>
            <a:srgbClr val="FADACE"/>
          </a:solidFill>
          <a:ln w="19050">
            <a:solidFill>
              <a:srgbClr val="F0876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rgbClr val="155CAF"/>
              </a:solidFill>
            </a:endParaRPr>
          </a:p>
        </p:txBody>
      </p:sp>
      <p:sp>
        <p:nvSpPr>
          <p:cNvPr id="18" name="1年間預けて…">
            <a:extLst>
              <a:ext uri="{FF2B5EF4-FFF2-40B4-BE49-F238E27FC236}">
                <a16:creationId xmlns:a16="http://schemas.microsoft.com/office/drawing/2014/main" id="{7B2211FD-ED90-1C95-F329-63611968A4EA}"/>
              </a:ext>
            </a:extLst>
          </p:cNvPr>
          <p:cNvSpPr txBox="1"/>
          <p:nvPr/>
        </p:nvSpPr>
        <p:spPr>
          <a:xfrm>
            <a:off x="386675" y="1810458"/>
            <a:ext cx="8370651" cy="4361742"/>
          </a:xfrm>
          <a:prstGeom prst="roundRect">
            <a:avLst>
              <a:gd name="adj" fmla="val 3604"/>
            </a:avLst>
          </a:prstGeom>
          <a:solidFill>
            <a:schemeClr val="bg1"/>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08000" rIns="180000" bIns="144000" numCol="1" anchor="t">
            <a:noAutofit/>
          </a:bodyPr>
          <a:lstStyle/>
          <a:p>
            <a:pPr algn="just">
              <a:lnSpc>
                <a:spcPts val="3000"/>
              </a:lnSpc>
              <a:defRPr sz="2400">
                <a:latin typeface="+mn-lt"/>
                <a:ea typeface="+mn-ea"/>
                <a:cs typeface="+mn-cs"/>
                <a:sym typeface="BIZ UDPGothic"/>
              </a:defRPr>
            </a:pPr>
            <a:r>
              <a:rPr lang="ja-JP" altLang="en-US" sz="2000" b="1" dirty="0">
                <a:latin typeface="BIZ UDPゴシック" panose="020B0400000000000000" pitchFamily="50" charset="-128"/>
                <a:ea typeface="BIZ UDPゴシック" panose="020B0400000000000000" pitchFamily="50" charset="-128"/>
              </a:rPr>
              <a:t>「もう一回だけ」「あともう少しで勝てる」という気持ちから、ズルズルと高額の課金に至ってしまうケースが多いようです。</a:t>
            </a:r>
            <a:endParaRPr lang="en-US" altLang="ja-JP" sz="2000" b="1" dirty="0">
              <a:latin typeface="BIZ UDPゴシック" panose="020B0400000000000000" pitchFamily="50" charset="-128"/>
              <a:ea typeface="BIZ UDPゴシック" panose="020B0400000000000000" pitchFamily="50" charset="-128"/>
            </a:endParaRPr>
          </a:p>
          <a:p>
            <a:pPr algn="just">
              <a:lnSpc>
                <a:spcPts val="3000"/>
              </a:lnSpc>
              <a:defRPr sz="2400">
                <a:latin typeface="+mn-lt"/>
                <a:ea typeface="+mn-ea"/>
                <a:cs typeface="+mn-cs"/>
                <a:sym typeface="BIZ UDPGothic"/>
              </a:defRPr>
            </a:pPr>
            <a:r>
              <a:rPr lang="ja-JP" altLang="en-US" sz="2000" b="1" dirty="0">
                <a:solidFill>
                  <a:srgbClr val="FF6600"/>
                </a:solidFill>
                <a:latin typeface="BIZ UDPゴシック" panose="020B0400000000000000" pitchFamily="50" charset="-128"/>
                <a:ea typeface="BIZ UDPゴシック" panose="020B0400000000000000" pitchFamily="50" charset="-128"/>
              </a:rPr>
              <a:t>課金するときは冷静に、そして慎重に考えてみましょう。</a:t>
            </a:r>
          </a:p>
        </p:txBody>
      </p:sp>
      <p:pic>
        <p:nvPicPr>
          <p:cNvPr id="10" name="図 9" descr="クイーン, 部屋 が含まれている画像&#10;&#10;自動的に生成された説明">
            <a:extLst>
              <a:ext uri="{FF2B5EF4-FFF2-40B4-BE49-F238E27FC236}">
                <a16:creationId xmlns:a16="http://schemas.microsoft.com/office/drawing/2014/main" id="{874E0A7D-0C4A-1789-34A4-FD303922D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4904" y="4287905"/>
            <a:ext cx="1731667" cy="1796391"/>
          </a:xfrm>
          <a:prstGeom prst="rect">
            <a:avLst/>
          </a:prstGeom>
        </p:spPr>
      </p:pic>
      <p:pic>
        <p:nvPicPr>
          <p:cNvPr id="12" name="図 11" descr="アイコン が含まれている画像&#10;&#10;自動的に生成された説明">
            <a:extLst>
              <a:ext uri="{FF2B5EF4-FFF2-40B4-BE49-F238E27FC236}">
                <a16:creationId xmlns:a16="http://schemas.microsoft.com/office/drawing/2014/main" id="{542E9F19-88E0-C542-E676-58BF8BD23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43" y="4278052"/>
            <a:ext cx="1750662" cy="1816096"/>
          </a:xfrm>
          <a:prstGeom prst="rect">
            <a:avLst/>
          </a:prstGeom>
        </p:spPr>
      </p:pic>
      <p:pic>
        <p:nvPicPr>
          <p:cNvPr id="14" name="図 13" descr="グラフィック, 部屋 が含まれている画像&#10;&#10;自動的に生成された説明">
            <a:extLst>
              <a:ext uri="{FF2B5EF4-FFF2-40B4-BE49-F238E27FC236}">
                <a16:creationId xmlns:a16="http://schemas.microsoft.com/office/drawing/2014/main" id="{44A443E8-CC69-3D58-1804-2C37F2FAD2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1768" y="4278052"/>
            <a:ext cx="1750662" cy="1816096"/>
          </a:xfrm>
          <a:prstGeom prst="rect">
            <a:avLst/>
          </a:prstGeom>
        </p:spPr>
      </p:pic>
      <p:grpSp>
        <p:nvGrpSpPr>
          <p:cNvPr id="13" name="グループ化 12">
            <a:extLst>
              <a:ext uri="{FF2B5EF4-FFF2-40B4-BE49-F238E27FC236}">
                <a16:creationId xmlns:a16="http://schemas.microsoft.com/office/drawing/2014/main" id="{476CC5DE-DC62-3D3B-314A-199FFD2E2BD1}"/>
              </a:ext>
            </a:extLst>
          </p:cNvPr>
          <p:cNvGrpSpPr/>
          <p:nvPr/>
        </p:nvGrpSpPr>
        <p:grpSpPr>
          <a:xfrm>
            <a:off x="1872000" y="1048578"/>
            <a:ext cx="5400000" cy="540000"/>
            <a:chOff x="1872000" y="1048578"/>
            <a:chExt cx="5400000" cy="540000"/>
          </a:xfrm>
        </p:grpSpPr>
        <p:sp>
          <p:nvSpPr>
            <p:cNvPr id="23" name="角丸四角形 8">
              <a:extLst>
                <a:ext uri="{FF2B5EF4-FFF2-40B4-BE49-F238E27FC236}">
                  <a16:creationId xmlns:a16="http://schemas.microsoft.com/office/drawing/2014/main" id="{999974B7-1A76-6D39-D422-90EC9016BBAE}"/>
                </a:ext>
              </a:extLst>
            </p:cNvPr>
            <p:cNvSpPr/>
            <p:nvPr/>
          </p:nvSpPr>
          <p:spPr bwMode="auto">
            <a:xfrm rot="10800000" flipH="1" flipV="1">
              <a:off x="1872000" y="1048578"/>
              <a:ext cx="5400000" cy="540000"/>
            </a:xfrm>
            <a:prstGeom prst="roundRect">
              <a:avLst>
                <a:gd name="adj" fmla="val 11496"/>
              </a:avLst>
            </a:prstGeom>
            <a:solidFill>
              <a:srgbClr val="F08761"/>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CE010ECA-D706-758F-9843-5279FE61CA91}"/>
                </a:ext>
              </a:extLst>
            </p:cNvPr>
            <p:cNvSpPr txBox="1"/>
            <p:nvPr/>
          </p:nvSpPr>
          <p:spPr>
            <a:xfrm>
              <a:off x="2484000" y="1146007"/>
              <a:ext cx="4176000" cy="370542"/>
            </a:xfrm>
            <a:prstGeom prst="rect">
              <a:avLst/>
            </a:prstGeom>
            <a:noFill/>
          </p:spPr>
          <p:txBody>
            <a:bodyPr wrap="square" lIns="36000" tIns="36000" rIns="36000" bIns="36000" anchor="t" anchorCtr="0">
              <a:spAutoFit/>
            </a:bodyPr>
            <a:lstStyle/>
            <a:p>
              <a:pPr algn="ctr">
                <a:lnSpc>
                  <a:spcPts val="2700"/>
                </a:lnSpc>
              </a:pPr>
              <a:r>
                <a:rPr lang="ja-JP" altLang="en-US" sz="2000" b="1" dirty="0">
                  <a:solidFill>
                    <a:schemeClr val="bg1"/>
                  </a:solidFill>
                  <a:latin typeface="BIZ UDPゴシック" panose="020B0400000000000000" pitchFamily="50" charset="-128"/>
                  <a:ea typeface="BIZ UDPゴシック" panose="020B0400000000000000" pitchFamily="50" charset="-128"/>
                </a:rPr>
                <a:t>こんな人は要注意！</a:t>
              </a:r>
            </a:p>
          </p:txBody>
        </p:sp>
      </p:grpSp>
      <p:graphicFrame>
        <p:nvGraphicFramePr>
          <p:cNvPr id="35" name="表 34">
            <a:extLst>
              <a:ext uri="{FF2B5EF4-FFF2-40B4-BE49-F238E27FC236}">
                <a16:creationId xmlns:a16="http://schemas.microsoft.com/office/drawing/2014/main" id="{C13D2086-6906-DBC8-B1D4-068993E3270C}"/>
              </a:ext>
            </a:extLst>
          </p:cNvPr>
          <p:cNvGraphicFramePr>
            <a:graphicFrameLocks noGrp="1"/>
          </p:cNvGraphicFramePr>
          <p:nvPr>
            <p:extLst>
              <p:ext uri="{D42A27DB-BD31-4B8C-83A1-F6EECF244321}">
                <p14:modId xmlns:p14="http://schemas.microsoft.com/office/powerpoint/2010/main" val="3043993760"/>
              </p:ext>
            </p:extLst>
          </p:nvPr>
        </p:nvGraphicFramePr>
        <p:xfrm>
          <a:off x="594374" y="3568700"/>
          <a:ext cx="2160000" cy="652674"/>
        </p:xfrm>
        <a:graphic>
          <a:graphicData uri="http://schemas.openxmlformats.org/drawingml/2006/table">
            <a:tbl>
              <a:tblPr firstRow="1" bandRow="1"/>
              <a:tblGrid>
                <a:gridCol w="2160000">
                  <a:extLst>
                    <a:ext uri="{9D8B030D-6E8A-4147-A177-3AD203B41FA5}">
                      <a16:colId xmlns:a16="http://schemas.microsoft.com/office/drawing/2014/main" val="20001"/>
                    </a:ext>
                  </a:extLst>
                </a:gridCol>
              </a:tblGrid>
              <a:tr h="612000">
                <a:tc>
                  <a:txBody>
                    <a:bodyPr/>
                    <a:lstStyle/>
                    <a:p>
                      <a:pPr algn="just">
                        <a:lnSpc>
                          <a:spcPts val="24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遊びであっても、</a:t>
                      </a:r>
                      <a:endParaRPr kumimoji="1" lang="en-US" altLang="ja-JP" sz="16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algn="just">
                        <a:lnSpc>
                          <a:spcPts val="24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負けず嫌いな人</a:t>
                      </a:r>
                    </a:p>
                  </a:txBody>
                  <a:tcPr marL="108000" marR="0" marT="18000" marB="72000" anchor="ctr">
                    <a:lnL w="76200" cap="flat" cmpd="sng" algn="ctr">
                      <a:solidFill>
                        <a:srgbClr val="F08761"/>
                      </a:solid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39" name="表 38">
            <a:extLst>
              <a:ext uri="{FF2B5EF4-FFF2-40B4-BE49-F238E27FC236}">
                <a16:creationId xmlns:a16="http://schemas.microsoft.com/office/drawing/2014/main" id="{521304C8-4963-DC4E-DBE3-3379DE682915}"/>
              </a:ext>
            </a:extLst>
          </p:cNvPr>
          <p:cNvGraphicFramePr>
            <a:graphicFrameLocks noGrp="1"/>
          </p:cNvGraphicFramePr>
          <p:nvPr>
            <p:extLst>
              <p:ext uri="{D42A27DB-BD31-4B8C-83A1-F6EECF244321}">
                <p14:modId xmlns:p14="http://schemas.microsoft.com/office/powerpoint/2010/main" val="3345386114"/>
              </p:ext>
            </p:extLst>
          </p:nvPr>
        </p:nvGraphicFramePr>
        <p:xfrm>
          <a:off x="3480737" y="3568700"/>
          <a:ext cx="2160000" cy="652674"/>
        </p:xfrm>
        <a:graphic>
          <a:graphicData uri="http://schemas.openxmlformats.org/drawingml/2006/table">
            <a:tbl>
              <a:tblPr firstRow="1" bandRow="1"/>
              <a:tblGrid>
                <a:gridCol w="2160000">
                  <a:extLst>
                    <a:ext uri="{9D8B030D-6E8A-4147-A177-3AD203B41FA5}">
                      <a16:colId xmlns:a16="http://schemas.microsoft.com/office/drawing/2014/main" val="20001"/>
                    </a:ext>
                  </a:extLst>
                </a:gridCol>
              </a:tblGrid>
              <a:tr h="612000">
                <a:tc>
                  <a:txBody>
                    <a:bodyPr/>
                    <a:lstStyle/>
                    <a:p>
                      <a:pPr algn="just">
                        <a:lnSpc>
                          <a:spcPts val="24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「賭け」が好きで、</a:t>
                      </a:r>
                    </a:p>
                    <a:p>
                      <a:pPr algn="just">
                        <a:lnSpc>
                          <a:spcPts val="24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スリルを求めがちな人</a:t>
                      </a:r>
                    </a:p>
                  </a:txBody>
                  <a:tcPr marL="108000" marR="0" marT="18000" marB="72000" anchor="ctr">
                    <a:lnL w="76200" cap="flat" cmpd="sng" algn="ctr">
                      <a:solidFill>
                        <a:srgbClr val="F08761"/>
                      </a:solid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40" name="表 39">
            <a:extLst>
              <a:ext uri="{FF2B5EF4-FFF2-40B4-BE49-F238E27FC236}">
                <a16:creationId xmlns:a16="http://schemas.microsoft.com/office/drawing/2014/main" id="{D6B41259-1D04-1B1D-C65E-9533E328EE4F}"/>
              </a:ext>
            </a:extLst>
          </p:cNvPr>
          <p:cNvGraphicFramePr>
            <a:graphicFrameLocks noGrp="1"/>
          </p:cNvGraphicFramePr>
          <p:nvPr>
            <p:extLst>
              <p:ext uri="{D42A27DB-BD31-4B8C-83A1-F6EECF244321}">
                <p14:modId xmlns:p14="http://schemas.microsoft.com/office/powerpoint/2010/main" val="2744793084"/>
              </p:ext>
            </p:extLst>
          </p:nvPr>
        </p:nvGraphicFramePr>
        <p:xfrm>
          <a:off x="6367099" y="3568700"/>
          <a:ext cx="2160000" cy="652674"/>
        </p:xfrm>
        <a:graphic>
          <a:graphicData uri="http://schemas.openxmlformats.org/drawingml/2006/table">
            <a:tbl>
              <a:tblPr firstRow="1" bandRow="1"/>
              <a:tblGrid>
                <a:gridCol w="2160000">
                  <a:extLst>
                    <a:ext uri="{9D8B030D-6E8A-4147-A177-3AD203B41FA5}">
                      <a16:colId xmlns:a16="http://schemas.microsoft.com/office/drawing/2014/main" val="20001"/>
                    </a:ext>
                  </a:extLst>
                </a:gridCol>
              </a:tblGrid>
              <a:tr h="612000">
                <a:tc>
                  <a:txBody>
                    <a:bodyPr/>
                    <a:lstStyle/>
                    <a:p>
                      <a:pPr algn="just">
                        <a:lnSpc>
                          <a:spcPts val="24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友達から誘われると</a:t>
                      </a:r>
                    </a:p>
                    <a:p>
                      <a:pPr algn="just">
                        <a:lnSpc>
                          <a:spcPts val="24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断れない人</a:t>
                      </a:r>
                    </a:p>
                  </a:txBody>
                  <a:tcPr marL="108000" marR="0" marT="18000" marB="72000" anchor="ctr">
                    <a:lnL w="76200" cap="flat" cmpd="sng" algn="ctr">
                      <a:solidFill>
                        <a:srgbClr val="F08761"/>
                      </a:solid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1" name="図 10" descr="文字が書かれている&#10;&#10;自動的に生成された説明">
            <a:extLst>
              <a:ext uri="{FF2B5EF4-FFF2-40B4-BE49-F238E27FC236}">
                <a16:creationId xmlns:a16="http://schemas.microsoft.com/office/drawing/2014/main" id="{45384CF8-4E48-C5D1-FE44-0BCB103C56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911" y="725752"/>
            <a:ext cx="1144526" cy="723901"/>
          </a:xfrm>
          <a:prstGeom prst="rect">
            <a:avLst/>
          </a:prstGeom>
        </p:spPr>
      </p:pic>
      <p:graphicFrame>
        <p:nvGraphicFramePr>
          <p:cNvPr id="5" name="表 4">
            <a:extLst>
              <a:ext uri="{FF2B5EF4-FFF2-40B4-BE49-F238E27FC236}">
                <a16:creationId xmlns:a16="http://schemas.microsoft.com/office/drawing/2014/main" id="{3C69ED0A-C153-30A9-C38E-9AC0F6B75D1C}"/>
              </a:ext>
            </a:extLst>
          </p:cNvPr>
          <p:cNvGraphicFramePr>
            <a:graphicFrameLocks noGrp="1"/>
          </p:cNvGraphicFramePr>
          <p:nvPr>
            <p:extLst>
              <p:ext uri="{D42A27DB-BD31-4B8C-83A1-F6EECF244321}">
                <p14:modId xmlns:p14="http://schemas.microsoft.com/office/powerpoint/2010/main" val="807368001"/>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25450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8">
            <a:extLst>
              <a:ext uri="{FF2B5EF4-FFF2-40B4-BE49-F238E27FC236}">
                <a16:creationId xmlns:a16="http://schemas.microsoft.com/office/drawing/2014/main" id="{1EB67A3C-B2E5-ACBF-7931-FF37F9FDB851}"/>
              </a:ext>
            </a:extLst>
          </p:cNvPr>
          <p:cNvSpPr/>
          <p:nvPr/>
        </p:nvSpPr>
        <p:spPr bwMode="auto">
          <a:xfrm rot="10800000" flipH="1" flipV="1">
            <a:off x="1" y="629628"/>
            <a:ext cx="8778874" cy="900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AAD162D6-0393-2651-6421-51278C919163}"/>
              </a:ext>
            </a:extLst>
          </p:cNvPr>
          <p:cNvSpPr txBox="1"/>
          <p:nvPr/>
        </p:nvSpPr>
        <p:spPr>
          <a:xfrm>
            <a:off x="336550" y="878648"/>
            <a:ext cx="8017427" cy="401960"/>
          </a:xfrm>
          <a:prstGeom prst="rect">
            <a:avLst/>
          </a:prstGeom>
          <a:noFill/>
        </p:spPr>
        <p:txBody>
          <a:bodyPr wrap="square" lIns="36000" tIns="36000" rIns="36000" bIns="36000" anchor="ctr" anchorCtr="0">
            <a:spAutoFit/>
          </a:bodyPr>
          <a:lstStyle/>
          <a:p>
            <a:pPr algn="just">
              <a:lnSpc>
                <a:spcPts val="3000"/>
              </a:lnSpc>
            </a:pPr>
            <a:r>
              <a:rPr lang="ja-JP" altLang="en-US" sz="2200" b="1" dirty="0">
                <a:latin typeface="BIZ UDPゴシック" panose="020B0400000000000000" pitchFamily="50" charset="-128"/>
                <a:ea typeface="BIZ UDPゴシック" panose="020B0400000000000000" pitchFamily="50" charset="-128"/>
              </a:rPr>
              <a:t>ほかにもある、様々な「課金トラブル」</a:t>
            </a:r>
            <a:endParaRPr lang="en-US" altLang="ja-JP" sz="2200" b="1"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AB195968-6695-37F0-AFD5-56FC4FDABA5E}"/>
              </a:ext>
            </a:extLst>
          </p:cNvPr>
          <p:cNvSpPr txBox="1"/>
          <p:nvPr/>
        </p:nvSpPr>
        <p:spPr>
          <a:xfrm>
            <a:off x="336550" y="1535207"/>
            <a:ext cx="8699500" cy="815530"/>
          </a:xfrm>
          <a:prstGeom prst="rect">
            <a:avLst/>
          </a:prstGeom>
          <a:noFill/>
        </p:spPr>
        <p:txBody>
          <a:bodyPr wrap="square" lIns="0" tIns="108000" rIns="0" bIns="0" anchor="t" anchorCtr="0">
            <a:spAutoFit/>
          </a:bodyPr>
          <a:lstStyle/>
          <a:p>
            <a:pPr>
              <a:lnSpc>
                <a:spcPts val="3000"/>
              </a:lnSpc>
            </a:pPr>
            <a:r>
              <a:rPr lang="ja-JP" altLang="en-US" dirty="0">
                <a:latin typeface="BIZ UDPゴシック" panose="020B0400000000000000" pitchFamily="50" charset="-128"/>
                <a:ea typeface="BIZ UDPゴシック" panose="020B0400000000000000" pitchFamily="50" charset="-128"/>
              </a:rPr>
              <a:t>事例のようなオンラインゲーム等の課金アイテム以外にも、</a:t>
            </a:r>
            <a:endParaRPr lang="en-US" altLang="ja-JP" dirty="0">
              <a:latin typeface="BIZ UDPゴシック" panose="020B0400000000000000" pitchFamily="50" charset="-128"/>
              <a:ea typeface="BIZ UDPゴシック" panose="020B0400000000000000" pitchFamily="50" charset="-128"/>
            </a:endParaRPr>
          </a:p>
          <a:p>
            <a:pPr>
              <a:lnSpc>
                <a:spcPts val="3000"/>
              </a:lnSpc>
            </a:pPr>
            <a:r>
              <a:rPr lang="ja-JP" altLang="en-US" dirty="0">
                <a:latin typeface="BIZ UDPゴシック" panose="020B0400000000000000" pitchFamily="50" charset="-128"/>
                <a:ea typeface="BIZ UDPゴシック" panose="020B0400000000000000" pitchFamily="50" charset="-128"/>
              </a:rPr>
              <a:t>次のような場面からトラブルにつながることがあるため、注意が必要です。</a:t>
            </a:r>
          </a:p>
        </p:txBody>
      </p:sp>
      <p:graphicFrame>
        <p:nvGraphicFramePr>
          <p:cNvPr id="14" name="表 13">
            <a:extLst>
              <a:ext uri="{FF2B5EF4-FFF2-40B4-BE49-F238E27FC236}">
                <a16:creationId xmlns:a16="http://schemas.microsoft.com/office/drawing/2014/main" id="{A83234E1-1D53-1A02-6A1D-47F66DB00E9F}"/>
              </a:ext>
            </a:extLst>
          </p:cNvPr>
          <p:cNvGraphicFramePr>
            <a:graphicFrameLocks noGrp="1"/>
          </p:cNvGraphicFramePr>
          <p:nvPr>
            <p:extLst>
              <p:ext uri="{D42A27DB-BD31-4B8C-83A1-F6EECF244321}">
                <p14:modId xmlns:p14="http://schemas.microsoft.com/office/powerpoint/2010/main" val="172166932"/>
              </p:ext>
            </p:extLst>
          </p:nvPr>
        </p:nvGraphicFramePr>
        <p:xfrm>
          <a:off x="336549" y="2519785"/>
          <a:ext cx="8424000" cy="432000"/>
        </p:xfrm>
        <a:graphic>
          <a:graphicData uri="http://schemas.openxmlformats.org/drawingml/2006/table">
            <a:tbl>
              <a:tblPr firstRow="1" bandRow="1"/>
              <a:tblGrid>
                <a:gridCol w="8424000">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投げ銭</a:t>
                      </a:r>
                    </a:p>
                  </a:txBody>
                  <a:tcPr marL="108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7" name="テキスト ボックス 16">
            <a:extLst>
              <a:ext uri="{FF2B5EF4-FFF2-40B4-BE49-F238E27FC236}">
                <a16:creationId xmlns:a16="http://schemas.microsoft.com/office/drawing/2014/main" id="{1146B7C7-7C9C-ADEA-2923-D7986C588182}"/>
              </a:ext>
            </a:extLst>
          </p:cNvPr>
          <p:cNvSpPr txBox="1"/>
          <p:nvPr/>
        </p:nvSpPr>
        <p:spPr>
          <a:xfrm>
            <a:off x="383450" y="2951785"/>
            <a:ext cx="8364399" cy="1202422"/>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リアルタイムで動画を配信する「生配信」や</a:t>
            </a:r>
            <a:r>
              <a:rPr lang="en-US" altLang="ja-JP" dirty="0">
                <a:latin typeface="BIZ UDPゴシック" panose="020B0400000000000000" pitchFamily="50" charset="-128"/>
                <a:ea typeface="BIZ UDPゴシック" panose="020B0400000000000000" pitchFamily="50" charset="-128"/>
              </a:rPr>
              <a:t>SNS</a:t>
            </a:r>
            <a:r>
              <a:rPr lang="ja-JP" altLang="en-US" dirty="0">
                <a:latin typeface="BIZ UDPゴシック" panose="020B0400000000000000" pitchFamily="50" charset="-128"/>
                <a:ea typeface="BIZ UDPゴシック" panose="020B0400000000000000" pitchFamily="50" charset="-128"/>
              </a:rPr>
              <a:t>の「ライブチャット」と呼ばれるサービスで、配信者に応援金を支払う課金機能。毎日無料でポイントがもらえ、応援する人の人気が出てきたらもらえるポイントもある。</a:t>
            </a:r>
          </a:p>
        </p:txBody>
      </p:sp>
      <p:grpSp>
        <p:nvGrpSpPr>
          <p:cNvPr id="31" name="グループ化 30">
            <a:extLst>
              <a:ext uri="{FF2B5EF4-FFF2-40B4-BE49-F238E27FC236}">
                <a16:creationId xmlns:a16="http://schemas.microsoft.com/office/drawing/2014/main" id="{655FB02D-F9DA-DB65-7B29-922CAC91F5E2}"/>
              </a:ext>
            </a:extLst>
          </p:cNvPr>
          <p:cNvGrpSpPr/>
          <p:nvPr/>
        </p:nvGrpSpPr>
        <p:grpSpPr>
          <a:xfrm>
            <a:off x="459650" y="4261554"/>
            <a:ext cx="8319224" cy="2152687"/>
            <a:chOff x="459650" y="4337754"/>
            <a:chExt cx="8319224" cy="2152687"/>
          </a:xfrm>
        </p:grpSpPr>
        <p:sp>
          <p:nvSpPr>
            <p:cNvPr id="19" name="テキスト ボックス 18">
              <a:extLst>
                <a:ext uri="{FF2B5EF4-FFF2-40B4-BE49-F238E27FC236}">
                  <a16:creationId xmlns:a16="http://schemas.microsoft.com/office/drawing/2014/main" id="{16FCAA92-28A5-4778-3382-6275F03EF44C}"/>
                </a:ext>
              </a:extLst>
            </p:cNvPr>
            <p:cNvSpPr txBox="1"/>
            <p:nvPr/>
          </p:nvSpPr>
          <p:spPr>
            <a:xfrm>
              <a:off x="702049" y="4493328"/>
              <a:ext cx="8076825" cy="1997113"/>
            </a:xfrm>
            <a:prstGeom prst="rect">
              <a:avLst/>
            </a:prstGeom>
            <a:noFill/>
            <a:ln w="15875">
              <a:solidFill>
                <a:srgbClr val="F08761"/>
              </a:solidFill>
            </a:ln>
          </p:spPr>
          <p:txBody>
            <a:bodyPr wrap="square" lIns="144000" tIns="180000" rIns="144000" bIns="108000">
              <a:spAutoFit/>
            </a:bodyPr>
            <a:lstStyle/>
            <a:p>
              <a:pPr marL="285750" indent="-285750" algn="just">
                <a:lnSpc>
                  <a:spcPts val="2500"/>
                </a:lnSpc>
                <a:buClr>
                  <a:srgbClr val="F08761"/>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スマホに制限がかかっていると思っていたので、貯まったポイントの中で利用して</a:t>
              </a:r>
              <a:br>
                <a:rPr lang="en-US" altLang="ja-JP" sz="1600" dirty="0">
                  <a:latin typeface="BIZ UDPゴシック" panose="020B0400000000000000" pitchFamily="50" charset="-128"/>
                  <a:ea typeface="BIZ UDPゴシック" panose="020B0400000000000000" pitchFamily="50" charset="-128"/>
                </a:rPr>
              </a:br>
              <a:r>
                <a:rPr lang="ja-JP" altLang="en-US" sz="1600" dirty="0">
                  <a:latin typeface="BIZ UDPゴシック" panose="020B0400000000000000" pitchFamily="50" charset="-128"/>
                  <a:ea typeface="BIZ UDPゴシック" panose="020B0400000000000000" pitchFamily="50" charset="-128"/>
                </a:rPr>
                <a:t>いるつもりだったが、課金になっていて高額請求になった</a:t>
              </a:r>
            </a:p>
            <a:p>
              <a:pPr marL="285750" indent="-285750" algn="just">
                <a:lnSpc>
                  <a:spcPts val="2500"/>
                </a:lnSpc>
                <a:spcBef>
                  <a:spcPts val="600"/>
                </a:spcBef>
                <a:buClr>
                  <a:srgbClr val="F08761"/>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高額課金の場合には配信者が名前を呼んでくれる等の付加サービスにより、課金の</a:t>
              </a:r>
              <a:br>
                <a:rPr lang="en-US" altLang="ja-JP" sz="1600" dirty="0">
                  <a:latin typeface="BIZ UDPゴシック" panose="020B0400000000000000" pitchFamily="50" charset="-128"/>
                  <a:ea typeface="BIZ UDPゴシック" panose="020B0400000000000000" pitchFamily="50" charset="-128"/>
                </a:rPr>
              </a:br>
              <a:r>
                <a:rPr lang="ja-JP" altLang="en-US" sz="1600" dirty="0">
                  <a:latin typeface="BIZ UDPゴシック" panose="020B0400000000000000" pitchFamily="50" charset="-128"/>
                  <a:ea typeface="BIZ UDPゴシック" panose="020B0400000000000000" pitchFamily="50" charset="-128"/>
                </a:rPr>
                <a:t>高額化・競い合いが発生</a:t>
              </a:r>
            </a:p>
            <a:p>
              <a:pPr marL="285750" indent="-285750" algn="just">
                <a:lnSpc>
                  <a:spcPts val="2500"/>
                </a:lnSpc>
                <a:spcBef>
                  <a:spcPts val="600"/>
                </a:spcBef>
                <a:buClr>
                  <a:srgbClr val="F08761"/>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ほかの支援者たちと競い合ったがほかの支援者がサクラだった　　</a:t>
              </a:r>
              <a:r>
                <a:rPr lang="en-US" altLang="ja-JP" sz="1600" dirty="0">
                  <a:latin typeface="BIZ UDPゴシック" panose="020B0400000000000000" pitchFamily="50" charset="-128"/>
                  <a:ea typeface="BIZ UDPゴシック" panose="020B0400000000000000" pitchFamily="50" charset="-128"/>
                </a:rPr>
                <a:t>		</a:t>
              </a:r>
              <a:r>
                <a:rPr lang="ja-JP" altLang="en-US" sz="1600" dirty="0">
                  <a:latin typeface="BIZ UDPゴシック" panose="020B0400000000000000" pitchFamily="50" charset="-128"/>
                  <a:ea typeface="BIZ UDPゴシック" panose="020B0400000000000000" pitchFamily="50" charset="-128"/>
                </a:rPr>
                <a:t>等　</a:t>
              </a:r>
            </a:p>
          </p:txBody>
        </p:sp>
        <p:grpSp>
          <p:nvGrpSpPr>
            <p:cNvPr id="30" name="グループ化 29">
              <a:extLst>
                <a:ext uri="{FF2B5EF4-FFF2-40B4-BE49-F238E27FC236}">
                  <a16:creationId xmlns:a16="http://schemas.microsoft.com/office/drawing/2014/main" id="{03C271EE-9FEC-D1BA-4F80-FB6071AD3A9C}"/>
                </a:ext>
              </a:extLst>
            </p:cNvPr>
            <p:cNvGrpSpPr/>
            <p:nvPr/>
          </p:nvGrpSpPr>
          <p:grpSpPr>
            <a:xfrm>
              <a:off x="459650" y="4337754"/>
              <a:ext cx="540000" cy="288000"/>
              <a:chOff x="431075" y="4337754"/>
              <a:chExt cx="540000" cy="288000"/>
            </a:xfrm>
          </p:grpSpPr>
          <p:sp>
            <p:nvSpPr>
              <p:cNvPr id="20" name="四角形: 角を丸くする 19">
                <a:extLst>
                  <a:ext uri="{FF2B5EF4-FFF2-40B4-BE49-F238E27FC236}">
                    <a16:creationId xmlns:a16="http://schemas.microsoft.com/office/drawing/2014/main" id="{B333D51D-C9BB-B441-95CF-08A354E28C04}"/>
                  </a:ext>
                </a:extLst>
              </p:cNvPr>
              <p:cNvSpPr/>
              <p:nvPr/>
            </p:nvSpPr>
            <p:spPr>
              <a:xfrm>
                <a:off x="431075" y="4337754"/>
                <a:ext cx="540000" cy="288000"/>
              </a:xfrm>
              <a:prstGeom prst="roundRect">
                <a:avLst>
                  <a:gd name="adj" fmla="val 50000"/>
                </a:avLst>
              </a:prstGeom>
              <a:solidFill>
                <a:srgbClr val="F08761"/>
              </a:solidFill>
              <a:ln>
                <a:solidFill>
                  <a:srgbClr val="F087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EC303035-6160-8C7B-F5BB-C19943A12C94}"/>
                  </a:ext>
                </a:extLst>
              </p:cNvPr>
              <p:cNvSpPr txBox="1"/>
              <p:nvPr/>
            </p:nvSpPr>
            <p:spPr>
              <a:xfrm>
                <a:off x="546559" y="4363453"/>
                <a:ext cx="309032" cy="236603"/>
              </a:xfrm>
              <a:prstGeom prst="rect">
                <a:avLst/>
              </a:prstGeom>
              <a:noFill/>
            </p:spPr>
            <p:txBody>
              <a:bodyPr wrap="square" lIns="0" tIns="0" rIns="0" bIns="0" rtlCol="0">
                <a:spAutoFit/>
              </a:bodyPr>
              <a:lstStyle/>
              <a:p>
                <a:pPr algn="ctr">
                  <a:lnSpc>
                    <a:spcPts val="2100"/>
                  </a:lnSpc>
                </a:pPr>
                <a:r>
                  <a:rPr kumimoji="1" lang="ja-JP" altLang="en-US" sz="1600" dirty="0">
                    <a:solidFill>
                      <a:schemeClr val="bg1"/>
                    </a:solidFill>
                    <a:latin typeface="HGPｺﾞｼｯｸE" panose="020B0900000000000000" pitchFamily="50" charset="-128"/>
                    <a:ea typeface="HGPｺﾞｼｯｸE" panose="020B0900000000000000" pitchFamily="50" charset="-128"/>
                  </a:rPr>
                  <a:t>例</a:t>
                </a:r>
              </a:p>
            </p:txBody>
          </p:sp>
        </p:grpSp>
      </p:grpSp>
      <p:graphicFrame>
        <p:nvGraphicFramePr>
          <p:cNvPr id="5" name="表 4">
            <a:extLst>
              <a:ext uri="{FF2B5EF4-FFF2-40B4-BE49-F238E27FC236}">
                <a16:creationId xmlns:a16="http://schemas.microsoft.com/office/drawing/2014/main" id="{17412465-AF7B-ED93-DE54-F564FC468DA6}"/>
              </a:ext>
            </a:extLst>
          </p:cNvPr>
          <p:cNvGraphicFramePr>
            <a:graphicFrameLocks noGrp="1"/>
          </p:cNvGraphicFramePr>
          <p:nvPr>
            <p:extLst>
              <p:ext uri="{D42A27DB-BD31-4B8C-83A1-F6EECF244321}">
                <p14:modId xmlns:p14="http://schemas.microsoft.com/office/powerpoint/2010/main" val="3452081536"/>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ほかにもある、様々な「課金トラブル」に要注意</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79251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8">
            <a:extLst>
              <a:ext uri="{FF2B5EF4-FFF2-40B4-BE49-F238E27FC236}">
                <a16:creationId xmlns:a16="http://schemas.microsoft.com/office/drawing/2014/main" id="{AE62916C-6E79-E8E9-62B3-F800FABF5F02}"/>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AAD162D6-0393-2651-6421-51278C919163}"/>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ほかにもある、様々な「課金トラブル」</a:t>
            </a:r>
          </a:p>
        </p:txBody>
      </p:sp>
      <p:graphicFrame>
        <p:nvGraphicFramePr>
          <p:cNvPr id="4" name="表 3">
            <a:extLst>
              <a:ext uri="{FF2B5EF4-FFF2-40B4-BE49-F238E27FC236}">
                <a16:creationId xmlns:a16="http://schemas.microsoft.com/office/drawing/2014/main" id="{851A783D-ECA7-DE54-43B3-3747F8F9E02B}"/>
              </a:ext>
            </a:extLst>
          </p:cNvPr>
          <p:cNvGraphicFramePr>
            <a:graphicFrameLocks noGrp="1"/>
          </p:cNvGraphicFramePr>
          <p:nvPr>
            <p:extLst>
              <p:ext uri="{D42A27DB-BD31-4B8C-83A1-F6EECF244321}">
                <p14:modId xmlns:p14="http://schemas.microsoft.com/office/powerpoint/2010/main" val="3571613841"/>
              </p:ext>
            </p:extLst>
          </p:nvPr>
        </p:nvGraphicFramePr>
        <p:xfrm>
          <a:off x="336549" y="1186285"/>
          <a:ext cx="8424000" cy="432000"/>
        </p:xfrm>
        <a:graphic>
          <a:graphicData uri="http://schemas.openxmlformats.org/drawingml/2006/table">
            <a:tbl>
              <a:tblPr firstRow="1" bandRow="1"/>
              <a:tblGrid>
                <a:gridCol w="8424000">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気づかないうちに別のサイトに誘導・料金が発生</a:t>
                      </a:r>
                    </a:p>
                  </a:txBody>
                  <a:tcPr marL="108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テキスト ボックス 5">
            <a:extLst>
              <a:ext uri="{FF2B5EF4-FFF2-40B4-BE49-F238E27FC236}">
                <a16:creationId xmlns:a16="http://schemas.microsoft.com/office/drawing/2014/main" id="{0C9EFDB7-F6C9-CD8F-0813-D5EE0FDE8E87}"/>
              </a:ext>
            </a:extLst>
          </p:cNvPr>
          <p:cNvSpPr txBox="1"/>
          <p:nvPr/>
        </p:nvSpPr>
        <p:spPr>
          <a:xfrm>
            <a:off x="383450" y="1618285"/>
            <a:ext cx="8364399" cy="843349"/>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無料アプリをダウンロードした際に別のサイトに誘導されている、などといった</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パターン。</a:t>
            </a:r>
          </a:p>
        </p:txBody>
      </p:sp>
      <p:grpSp>
        <p:nvGrpSpPr>
          <p:cNvPr id="22" name="グループ化 21">
            <a:extLst>
              <a:ext uri="{FF2B5EF4-FFF2-40B4-BE49-F238E27FC236}">
                <a16:creationId xmlns:a16="http://schemas.microsoft.com/office/drawing/2014/main" id="{6338CCD2-BECF-17B0-9B82-EB30B66CF761}"/>
              </a:ext>
            </a:extLst>
          </p:cNvPr>
          <p:cNvGrpSpPr/>
          <p:nvPr/>
        </p:nvGrpSpPr>
        <p:grpSpPr>
          <a:xfrm>
            <a:off x="459650" y="2610554"/>
            <a:ext cx="8319224" cy="2870833"/>
            <a:chOff x="459650" y="2851854"/>
            <a:chExt cx="8319224" cy="2870833"/>
          </a:xfrm>
        </p:grpSpPr>
        <p:sp>
          <p:nvSpPr>
            <p:cNvPr id="11" name="テキスト ボックス 10">
              <a:extLst>
                <a:ext uri="{FF2B5EF4-FFF2-40B4-BE49-F238E27FC236}">
                  <a16:creationId xmlns:a16="http://schemas.microsoft.com/office/drawing/2014/main" id="{454E37AD-7087-ADF5-62A1-422C9A90280C}"/>
                </a:ext>
              </a:extLst>
            </p:cNvPr>
            <p:cNvSpPr txBox="1"/>
            <p:nvPr/>
          </p:nvSpPr>
          <p:spPr>
            <a:xfrm>
              <a:off x="702049" y="3007428"/>
              <a:ext cx="8076825" cy="2715259"/>
            </a:xfrm>
            <a:prstGeom prst="rect">
              <a:avLst/>
            </a:prstGeom>
            <a:noFill/>
            <a:ln w="15875">
              <a:solidFill>
                <a:srgbClr val="F08761"/>
              </a:solidFill>
            </a:ln>
          </p:spPr>
          <p:txBody>
            <a:bodyPr wrap="square" lIns="144000" tIns="180000" rIns="144000" bIns="108000">
              <a:spAutoFit/>
            </a:bodyPr>
            <a:lstStyle/>
            <a:p>
              <a:pPr marL="285750" indent="-285750" algn="just">
                <a:lnSpc>
                  <a:spcPts val="2500"/>
                </a:lnSpc>
                <a:buClr>
                  <a:srgbClr val="F08761"/>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気づかないうちに別のサイトに誘導され、後から月額利用料を請求されたうえに、</a:t>
              </a:r>
              <a:br>
                <a:rPr lang="en-US" altLang="ja-JP" sz="1600" dirty="0">
                  <a:latin typeface="BIZ UDPゴシック" panose="020B0400000000000000" pitchFamily="50" charset="-128"/>
                  <a:ea typeface="BIZ UDPゴシック" panose="020B0400000000000000" pitchFamily="50" charset="-128"/>
                </a:rPr>
              </a:br>
              <a:r>
                <a:rPr lang="ja-JP" altLang="en-US" sz="1600" dirty="0">
                  <a:latin typeface="BIZ UDPゴシック" panose="020B0400000000000000" pitchFamily="50" charset="-128"/>
                  <a:ea typeface="BIZ UDPゴシック" panose="020B0400000000000000" pitchFamily="50" charset="-128"/>
                </a:rPr>
                <a:t>さらに解約をしようとすると１ドルの解約料を請求された</a:t>
              </a:r>
            </a:p>
            <a:p>
              <a:pPr marL="285750" indent="-285750" algn="just">
                <a:lnSpc>
                  <a:spcPts val="2500"/>
                </a:lnSpc>
                <a:spcBef>
                  <a:spcPts val="600"/>
                </a:spcBef>
                <a:buClr>
                  <a:srgbClr val="F08761"/>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「無料」とうたいながらも、無料はトライアル期間のみであった</a:t>
              </a:r>
            </a:p>
            <a:p>
              <a:pPr marL="285750" indent="-285750" algn="just">
                <a:lnSpc>
                  <a:spcPts val="2500"/>
                </a:lnSpc>
                <a:spcBef>
                  <a:spcPts val="600"/>
                </a:spcBef>
                <a:buClr>
                  <a:srgbClr val="F08761"/>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指定サイトに登録してポイントをもらう「ポイ活」をしていたが、途中からアダルトサイトになり、連絡先がわからなく解約できなくなった</a:t>
              </a:r>
            </a:p>
            <a:p>
              <a:pPr marL="285750" indent="-285750" algn="just">
                <a:lnSpc>
                  <a:spcPts val="2500"/>
                </a:lnSpc>
                <a:spcBef>
                  <a:spcPts val="600"/>
                </a:spcBef>
                <a:buClr>
                  <a:srgbClr val="F08761"/>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偽サイト（フィッシングサイト</a:t>
              </a:r>
              <a:r>
                <a:rPr lang="ja-JP" altLang="en-US" sz="1600" baseline="30000" dirty="0">
                  <a:latin typeface="BIZ UDPゴシック" panose="020B0400000000000000" pitchFamily="50" charset="-128"/>
                  <a:ea typeface="BIZ UDPゴシック" panose="020B0400000000000000" pitchFamily="50" charset="-128"/>
                </a:rPr>
                <a:t>（</a:t>
              </a:r>
              <a:r>
                <a:rPr lang="en-US" altLang="ja-JP" sz="1600" baseline="30000" dirty="0">
                  <a:latin typeface="BIZ UDPゴシック" panose="020B0400000000000000" pitchFamily="50" charset="-128"/>
                  <a:ea typeface="BIZ UDPゴシック" panose="020B0400000000000000" pitchFamily="50" charset="-128"/>
                </a:rPr>
                <a:t>※</a:t>
              </a:r>
              <a:r>
                <a:rPr lang="ja-JP" altLang="en-US" sz="1600" baseline="300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）に誘導され、案内にしたがって個人情報などを入力したらアカウントを乗っ取られてしまった　</a:t>
              </a:r>
              <a:r>
                <a:rPr lang="en-US" altLang="ja-JP" sz="1600" dirty="0">
                  <a:latin typeface="BIZ UDPゴシック" panose="020B0400000000000000" pitchFamily="50" charset="-128"/>
                  <a:ea typeface="BIZ UDPゴシック" panose="020B0400000000000000" pitchFamily="50" charset="-128"/>
                </a:rPr>
                <a:t>				</a:t>
              </a:r>
              <a:r>
                <a:rPr lang="ja-JP" altLang="en-US" sz="1600" dirty="0">
                  <a:latin typeface="BIZ UDPゴシック" panose="020B0400000000000000" pitchFamily="50" charset="-128"/>
                  <a:ea typeface="BIZ UDPゴシック" panose="020B0400000000000000" pitchFamily="50" charset="-128"/>
                </a:rPr>
                <a:t>等　</a:t>
              </a:r>
            </a:p>
          </p:txBody>
        </p:sp>
        <p:grpSp>
          <p:nvGrpSpPr>
            <p:cNvPr id="12" name="グループ化 11">
              <a:extLst>
                <a:ext uri="{FF2B5EF4-FFF2-40B4-BE49-F238E27FC236}">
                  <a16:creationId xmlns:a16="http://schemas.microsoft.com/office/drawing/2014/main" id="{C8DEBC3A-95B5-EC0F-B67E-5C71E7A68001}"/>
                </a:ext>
              </a:extLst>
            </p:cNvPr>
            <p:cNvGrpSpPr/>
            <p:nvPr/>
          </p:nvGrpSpPr>
          <p:grpSpPr>
            <a:xfrm>
              <a:off x="459650" y="2851854"/>
              <a:ext cx="540000" cy="288000"/>
              <a:chOff x="431075" y="4337754"/>
              <a:chExt cx="540000" cy="288000"/>
            </a:xfrm>
          </p:grpSpPr>
          <p:sp>
            <p:nvSpPr>
              <p:cNvPr id="13" name="四角形: 角を丸くする 12">
                <a:extLst>
                  <a:ext uri="{FF2B5EF4-FFF2-40B4-BE49-F238E27FC236}">
                    <a16:creationId xmlns:a16="http://schemas.microsoft.com/office/drawing/2014/main" id="{39BD8DF4-99BB-E6EC-0B10-0FD32604F594}"/>
                  </a:ext>
                </a:extLst>
              </p:cNvPr>
              <p:cNvSpPr/>
              <p:nvPr/>
            </p:nvSpPr>
            <p:spPr>
              <a:xfrm>
                <a:off x="431075" y="4337754"/>
                <a:ext cx="540000" cy="288000"/>
              </a:xfrm>
              <a:prstGeom prst="roundRect">
                <a:avLst>
                  <a:gd name="adj" fmla="val 50000"/>
                </a:avLst>
              </a:prstGeom>
              <a:solidFill>
                <a:srgbClr val="F08761"/>
              </a:solidFill>
              <a:ln>
                <a:solidFill>
                  <a:srgbClr val="F087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AEAC96A-28A3-36C5-D7C3-7845ECDA0CF9}"/>
                  </a:ext>
                </a:extLst>
              </p:cNvPr>
              <p:cNvSpPr txBox="1"/>
              <p:nvPr/>
            </p:nvSpPr>
            <p:spPr>
              <a:xfrm>
                <a:off x="546559" y="4363453"/>
                <a:ext cx="309032" cy="236603"/>
              </a:xfrm>
              <a:prstGeom prst="rect">
                <a:avLst/>
              </a:prstGeom>
              <a:noFill/>
            </p:spPr>
            <p:txBody>
              <a:bodyPr wrap="square" lIns="0" tIns="0" rIns="0" bIns="0" rtlCol="0">
                <a:spAutoFit/>
              </a:bodyPr>
              <a:lstStyle/>
              <a:p>
                <a:pPr algn="ctr">
                  <a:lnSpc>
                    <a:spcPts val="2100"/>
                  </a:lnSpc>
                </a:pPr>
                <a:r>
                  <a:rPr kumimoji="1" lang="ja-JP" altLang="en-US" sz="1600" dirty="0">
                    <a:solidFill>
                      <a:schemeClr val="bg1"/>
                    </a:solidFill>
                    <a:latin typeface="HGPｺﾞｼｯｸE" panose="020B0900000000000000" pitchFamily="50" charset="-128"/>
                    <a:ea typeface="HGPｺﾞｼｯｸE" panose="020B0900000000000000" pitchFamily="50" charset="-128"/>
                  </a:rPr>
                  <a:t>例</a:t>
                </a:r>
              </a:p>
            </p:txBody>
          </p:sp>
        </p:grpSp>
      </p:grpSp>
      <p:grpSp>
        <p:nvGrpSpPr>
          <p:cNvPr id="32" name="グループ化 31">
            <a:extLst>
              <a:ext uri="{FF2B5EF4-FFF2-40B4-BE49-F238E27FC236}">
                <a16:creationId xmlns:a16="http://schemas.microsoft.com/office/drawing/2014/main" id="{8E185492-44D4-E54F-FAE3-604AE04C7684}"/>
              </a:ext>
            </a:extLst>
          </p:cNvPr>
          <p:cNvGrpSpPr/>
          <p:nvPr/>
        </p:nvGrpSpPr>
        <p:grpSpPr>
          <a:xfrm>
            <a:off x="336549" y="5642068"/>
            <a:ext cx="8462747" cy="840878"/>
            <a:chOff x="336549" y="5642068"/>
            <a:chExt cx="8462747" cy="840878"/>
          </a:xfrm>
        </p:grpSpPr>
        <p:sp>
          <p:nvSpPr>
            <p:cNvPr id="24" name="角丸四角形 8">
              <a:extLst>
                <a:ext uri="{FF2B5EF4-FFF2-40B4-BE49-F238E27FC236}">
                  <a16:creationId xmlns:a16="http://schemas.microsoft.com/office/drawing/2014/main" id="{AAFD2EA0-187C-65A0-1480-4D6F63FBDAD4}"/>
                </a:ext>
              </a:extLst>
            </p:cNvPr>
            <p:cNvSpPr/>
            <p:nvPr/>
          </p:nvSpPr>
          <p:spPr bwMode="auto">
            <a:xfrm rot="10800000" flipH="1" flipV="1">
              <a:off x="336549" y="5642068"/>
              <a:ext cx="8462747" cy="840878"/>
            </a:xfrm>
            <a:prstGeom prst="roundRect">
              <a:avLst>
                <a:gd name="adj" fmla="val 9567"/>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CDF79F8B-991B-4942-83F6-547118E21E4D}"/>
                </a:ext>
              </a:extLst>
            </p:cNvPr>
            <p:cNvSpPr txBox="1"/>
            <p:nvPr/>
          </p:nvSpPr>
          <p:spPr>
            <a:xfrm>
              <a:off x="479769" y="5697668"/>
              <a:ext cx="8176307" cy="729678"/>
            </a:xfrm>
            <a:prstGeom prst="rect">
              <a:avLst/>
            </a:prstGeom>
            <a:noFill/>
          </p:spPr>
          <p:txBody>
            <a:bodyPr wrap="square" lIns="36000" tIns="36000" rIns="36000" bIns="36000">
              <a:spAutoFit/>
            </a:bodyPr>
            <a:lstStyle>
              <a:defPPr>
                <a:defRPr lang="en-US"/>
              </a:defPPr>
              <a:lvl1pPr algn="just">
                <a:lnSpc>
                  <a:spcPts val="1200"/>
                </a:lnSpc>
                <a:defRPr sz="850" b="1" i="0" u="none" strike="noStrike" baseline="0">
                  <a:latin typeface="BIZ UDPゴシック" panose="020B0400000000000000" pitchFamily="50" charset="-128"/>
                  <a:ea typeface="BIZ UDPゴシック" panose="020B0400000000000000" pitchFamily="50" charset="-128"/>
                </a:defRPr>
              </a:lvl1pPr>
            </a:lstStyle>
            <a:p>
              <a:pPr>
                <a:lnSpc>
                  <a:spcPts val="1800"/>
                </a:lnSpc>
              </a:pPr>
              <a:r>
                <a:rPr lang="ja-JP" altLang="en-US" sz="1200" dirty="0"/>
                <a:t>（</a:t>
              </a:r>
              <a:r>
                <a:rPr lang="en-US" altLang="ja-JP" sz="1200" dirty="0"/>
                <a:t>※</a:t>
              </a:r>
              <a:r>
                <a:rPr lang="ja-JP" altLang="en-US" sz="1200" dirty="0"/>
                <a:t>）「フィッシングサイト」とは</a:t>
              </a:r>
            </a:p>
            <a:p>
              <a:pPr>
                <a:lnSpc>
                  <a:spcPts val="1800"/>
                </a:lnSpc>
              </a:pPr>
              <a:r>
                <a:rPr lang="ja-JP" altLang="en-US" sz="1200" b="0" dirty="0"/>
                <a:t>実在の</a:t>
              </a:r>
              <a:r>
                <a:rPr lang="en-US" altLang="ja-JP" sz="1200" b="0" dirty="0"/>
                <a:t>WEB</a:t>
              </a:r>
              <a:r>
                <a:rPr lang="ja-JP" altLang="en-US" sz="1200" b="0" dirty="0"/>
                <a:t>サイトなどを装った偽のサイト。アカウント・</a:t>
              </a:r>
              <a:r>
                <a:rPr lang="en-US" altLang="ja-JP" sz="1200" b="0" dirty="0"/>
                <a:t>ID</a:t>
              </a:r>
              <a:r>
                <a:rPr lang="ja-JP" altLang="en-US" sz="1200" b="0" dirty="0"/>
                <a:t>やパスワード、クレジットカード番号などの個人情報を入力するとだまし取られ、悪用される危険性がある。</a:t>
              </a:r>
            </a:p>
          </p:txBody>
        </p:sp>
      </p:grpSp>
      <p:graphicFrame>
        <p:nvGraphicFramePr>
          <p:cNvPr id="10" name="表 9">
            <a:extLst>
              <a:ext uri="{FF2B5EF4-FFF2-40B4-BE49-F238E27FC236}">
                <a16:creationId xmlns:a16="http://schemas.microsoft.com/office/drawing/2014/main" id="{116B1DFC-AC76-85B3-E90A-DEE8AB563F26}"/>
              </a:ext>
            </a:extLst>
          </p:cNvPr>
          <p:cNvGraphicFramePr>
            <a:graphicFrameLocks noGrp="1"/>
          </p:cNvGraphicFramePr>
          <p:nvPr>
            <p:extLst>
              <p:ext uri="{D42A27DB-BD31-4B8C-83A1-F6EECF244321}">
                <p14:modId xmlns:p14="http://schemas.microsoft.com/office/powerpoint/2010/main" val="1513684414"/>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07907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BC60D51-EB53-9054-FC7E-5E05BA065F73}"/>
              </a:ext>
            </a:extLst>
          </p:cNvPr>
          <p:cNvSpPr txBox="1"/>
          <p:nvPr/>
        </p:nvSpPr>
        <p:spPr>
          <a:xfrm>
            <a:off x="7780980" y="280817"/>
            <a:ext cx="1255070" cy="373226"/>
          </a:xfrm>
          <a:prstGeom prst="rect">
            <a:avLst/>
          </a:prstGeom>
          <a:noFill/>
        </p:spPr>
        <p:txBody>
          <a:bodyPr wrap="square" lIns="36000" tIns="72000" rIns="36000" bIns="72000">
            <a:spAutoFit/>
          </a:bodyPr>
          <a:lstStyle/>
          <a:p>
            <a:pPr algn="ctr">
              <a:lnSpc>
                <a:spcPts val="2100"/>
              </a:lnSpc>
            </a:pPr>
            <a:r>
              <a:rPr lang="ja-JP" altLang="en-US" sz="1400" dirty="0">
                <a:latin typeface="BIZ UDPゴシック" panose="020B0400000000000000" pitchFamily="50" charset="-128"/>
                <a:ea typeface="BIZ UDPゴシック" panose="020B0400000000000000" pitchFamily="50" charset="-128"/>
              </a:rPr>
              <a:t>若年者向け</a:t>
            </a:r>
            <a:endParaRPr lang="en-US" altLang="ja-JP" sz="1400"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AF87CD0B-E7FB-8F0B-6694-E5B7DB92A740}"/>
              </a:ext>
            </a:extLst>
          </p:cNvPr>
          <p:cNvSpPr txBox="1"/>
          <p:nvPr/>
        </p:nvSpPr>
        <p:spPr>
          <a:xfrm>
            <a:off x="369854" y="280817"/>
            <a:ext cx="1813317" cy="373226"/>
          </a:xfrm>
          <a:prstGeom prst="rect">
            <a:avLst/>
          </a:prstGeom>
          <a:noFill/>
        </p:spPr>
        <p:txBody>
          <a:bodyPr wrap="square" lIns="36000" tIns="72000" rIns="36000" bIns="72000">
            <a:spAutoFit/>
          </a:bodyPr>
          <a:lstStyle/>
          <a:p>
            <a:pPr algn="ctr">
              <a:lnSpc>
                <a:spcPts val="2100"/>
              </a:lnSpc>
            </a:pPr>
            <a:r>
              <a:rPr lang="ja-JP" altLang="en-US" sz="1400" b="1" dirty="0">
                <a:latin typeface="BIZ UDPゴシック" panose="020B0400000000000000" pitchFamily="50" charset="-128"/>
                <a:ea typeface="BIZ UDPゴシック" panose="020B0400000000000000" pitchFamily="50" charset="-128"/>
              </a:rPr>
              <a:t>ネットトラブル（課金）</a:t>
            </a:r>
            <a:endParaRPr lang="en-US" altLang="ja-JP" sz="1400" dirty="0">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789B7E6F-52AF-50D0-B2B6-0518BD78FB0A}"/>
              </a:ext>
            </a:extLst>
          </p:cNvPr>
          <p:cNvGrpSpPr/>
          <p:nvPr/>
        </p:nvGrpSpPr>
        <p:grpSpPr>
          <a:xfrm>
            <a:off x="1709738" y="2556763"/>
            <a:ext cx="5724525" cy="1290874"/>
            <a:chOff x="1709738" y="2147293"/>
            <a:chExt cx="5724525" cy="1290874"/>
          </a:xfrm>
        </p:grpSpPr>
        <p:sp>
          <p:nvSpPr>
            <p:cNvPr id="3" name="四角形: 角を丸くする 2">
              <a:extLst>
                <a:ext uri="{FF2B5EF4-FFF2-40B4-BE49-F238E27FC236}">
                  <a16:creationId xmlns:a16="http://schemas.microsoft.com/office/drawing/2014/main" id="{8A2BEC5C-F8C9-9EEA-E296-D5B23A3296E0}"/>
                </a:ext>
              </a:extLst>
            </p:cNvPr>
            <p:cNvSpPr/>
            <p:nvPr/>
          </p:nvSpPr>
          <p:spPr>
            <a:xfrm>
              <a:off x="1709738" y="2147293"/>
              <a:ext cx="5724525" cy="12908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16484E0-9B49-E550-FF75-71E9EFE794FD}"/>
                </a:ext>
              </a:extLst>
            </p:cNvPr>
            <p:cNvSpPr txBox="1"/>
            <p:nvPr/>
          </p:nvSpPr>
          <p:spPr>
            <a:xfrm>
              <a:off x="3179852" y="2417824"/>
              <a:ext cx="2784296" cy="749812"/>
            </a:xfrm>
            <a:prstGeom prst="rect">
              <a:avLst/>
            </a:prstGeom>
            <a:noFill/>
          </p:spPr>
          <p:txBody>
            <a:bodyPr wrap="square" lIns="36000" tIns="36000" rIns="36000" bIns="36000">
              <a:spAutoFit/>
            </a:bodyPr>
            <a:lstStyle/>
            <a:p>
              <a:pPr algn="ctr"/>
              <a:r>
                <a:rPr lang="ja-JP" altLang="en-US" sz="4400" b="1" dirty="0">
                  <a:latin typeface="BIZ UDPゴシック" panose="020B0400000000000000" pitchFamily="50" charset="-128"/>
                  <a:ea typeface="BIZ UDPゴシック" panose="020B0400000000000000" pitchFamily="50" charset="-128"/>
                </a:rPr>
                <a:t>対 策</a:t>
              </a:r>
            </a:p>
          </p:txBody>
        </p:sp>
      </p:grpSp>
    </p:spTree>
    <p:extLst>
      <p:ext uri="{BB962C8B-B14F-4D97-AF65-F5344CB8AC3E}">
        <p14:creationId xmlns:p14="http://schemas.microsoft.com/office/powerpoint/2010/main" val="473848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8">
            <a:extLst>
              <a:ext uri="{FF2B5EF4-FFF2-40B4-BE49-F238E27FC236}">
                <a16:creationId xmlns:a16="http://schemas.microsoft.com/office/drawing/2014/main" id="{B04810FA-A308-34CC-BE3F-A229004CE7CE}"/>
              </a:ext>
            </a:extLst>
          </p:cNvPr>
          <p:cNvSpPr/>
          <p:nvPr/>
        </p:nvSpPr>
        <p:spPr bwMode="auto">
          <a:xfrm rot="10800000" flipH="1" flipV="1">
            <a:off x="1" y="649243"/>
            <a:ext cx="8778874" cy="900000"/>
          </a:xfrm>
          <a:prstGeom prst="roundRect">
            <a:avLst>
              <a:gd name="adj" fmla="val 444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46384DC2-9849-A1E6-43D9-44D98CF85971}"/>
              </a:ext>
            </a:extLst>
          </p:cNvPr>
          <p:cNvSpPr txBox="1"/>
          <p:nvPr/>
        </p:nvSpPr>
        <p:spPr>
          <a:xfrm>
            <a:off x="336550" y="878648"/>
            <a:ext cx="8017427" cy="401960"/>
          </a:xfrm>
          <a:prstGeom prst="rect">
            <a:avLst/>
          </a:prstGeom>
          <a:noFill/>
        </p:spPr>
        <p:txBody>
          <a:bodyPr wrap="square" lIns="36000" tIns="36000" rIns="36000" bIns="36000" anchor="ctr" anchorCtr="0">
            <a:spAutoFit/>
          </a:bodyPr>
          <a:lstStyle/>
          <a:p>
            <a:pPr algn="just">
              <a:lnSpc>
                <a:spcPts val="3000"/>
              </a:lnSpc>
            </a:pPr>
            <a:r>
              <a:rPr lang="ja-JP" altLang="en-US" sz="2200" b="1" dirty="0">
                <a:latin typeface="BIZ UDPゴシック" panose="020B0400000000000000" pitchFamily="50" charset="-128"/>
                <a:ea typeface="BIZ UDPゴシック" panose="020B0400000000000000" pitchFamily="50" charset="-128"/>
              </a:rPr>
              <a:t>不要な課金トラブルを避けるために</a:t>
            </a:r>
            <a:endParaRPr lang="en-US" altLang="ja-JP" sz="2200" b="1"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0E49FE73-FA5B-1FC0-1D60-37CA6F9FBAAD}"/>
              </a:ext>
            </a:extLst>
          </p:cNvPr>
          <p:cNvSpPr txBox="1"/>
          <p:nvPr/>
        </p:nvSpPr>
        <p:spPr>
          <a:xfrm>
            <a:off x="336550" y="1535207"/>
            <a:ext cx="8483600" cy="815530"/>
          </a:xfrm>
          <a:prstGeom prst="rect">
            <a:avLst/>
          </a:prstGeom>
          <a:noFill/>
        </p:spPr>
        <p:txBody>
          <a:bodyPr wrap="square" lIns="0" tIns="108000" rIns="0" bIns="0" anchor="t" anchorCtr="0">
            <a:spAutoFit/>
          </a:bodyPr>
          <a:lstStyle/>
          <a:p>
            <a:pPr>
              <a:lnSpc>
                <a:spcPts val="3000"/>
              </a:lnSpc>
            </a:pPr>
            <a:r>
              <a:rPr lang="ja-JP" altLang="en-US" dirty="0">
                <a:latin typeface="BIZ UDPゴシック" panose="020B0400000000000000" pitchFamily="50" charset="-128"/>
                <a:ea typeface="BIZ UDPゴシック" panose="020B0400000000000000" pitchFamily="50" charset="-128"/>
              </a:rPr>
              <a:t>不要な課金トラブルを避け、楽しくオンラインゲームなどを楽しむためにも次の点に</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注意しましょう。</a:t>
            </a:r>
          </a:p>
        </p:txBody>
      </p:sp>
      <p:graphicFrame>
        <p:nvGraphicFramePr>
          <p:cNvPr id="17" name="表 16">
            <a:extLst>
              <a:ext uri="{FF2B5EF4-FFF2-40B4-BE49-F238E27FC236}">
                <a16:creationId xmlns:a16="http://schemas.microsoft.com/office/drawing/2014/main" id="{0662A995-0985-64FD-D389-C629862AEC61}"/>
              </a:ext>
            </a:extLst>
          </p:cNvPr>
          <p:cNvGraphicFramePr>
            <a:graphicFrameLocks noGrp="1"/>
          </p:cNvGraphicFramePr>
          <p:nvPr>
            <p:extLst>
              <p:ext uri="{D42A27DB-BD31-4B8C-83A1-F6EECF244321}">
                <p14:modId xmlns:p14="http://schemas.microsoft.com/office/powerpoint/2010/main" val="3435117329"/>
              </p:ext>
            </p:extLst>
          </p:nvPr>
        </p:nvGraphicFramePr>
        <p:xfrm>
          <a:off x="336549" y="2494385"/>
          <a:ext cx="8424000" cy="432000"/>
        </p:xfrm>
        <a:graphic>
          <a:graphicData uri="http://schemas.openxmlformats.org/drawingml/2006/table">
            <a:tbl>
              <a:tblPr firstRow="1" bandRow="1"/>
              <a:tblGrid>
                <a:gridCol w="8424000">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2000" b="1" dirty="0">
                          <a:solidFill>
                            <a:srgbClr val="57BD63"/>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家庭でルールを決める</a:t>
                      </a:r>
                    </a:p>
                  </a:txBody>
                  <a:tcPr marL="108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8" name="テキスト ボックス 17">
            <a:extLst>
              <a:ext uri="{FF2B5EF4-FFF2-40B4-BE49-F238E27FC236}">
                <a16:creationId xmlns:a16="http://schemas.microsoft.com/office/drawing/2014/main" id="{FD870206-9620-019C-E91E-E7E0119F9204}"/>
              </a:ext>
            </a:extLst>
          </p:cNvPr>
          <p:cNvSpPr txBox="1"/>
          <p:nvPr/>
        </p:nvSpPr>
        <p:spPr>
          <a:xfrm>
            <a:off x="383450" y="2926385"/>
            <a:ext cx="8364399" cy="1561494"/>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「ゲームの利用時間」をはじめ、「ゲームで課金する」際のルールを決めましょう。</a:t>
            </a:r>
          </a:p>
          <a:p>
            <a:pPr algn="just">
              <a:lnSpc>
                <a:spcPts val="2800"/>
              </a:lnSpc>
            </a:pPr>
            <a:r>
              <a:rPr lang="ja-JP" altLang="en-US" dirty="0">
                <a:latin typeface="BIZ UDPゴシック" panose="020B0400000000000000" pitchFamily="50" charset="-128"/>
                <a:ea typeface="BIZ UDPゴシック" panose="020B0400000000000000" pitchFamily="50" charset="-128"/>
              </a:rPr>
              <a:t>安易にゲーム禁止とせず、家庭で決めたルールの範囲で遊ばせてもよいでしょう。</a:t>
            </a:r>
          </a:p>
          <a:p>
            <a:pPr algn="just">
              <a:lnSpc>
                <a:spcPts val="2800"/>
              </a:lnSpc>
            </a:pPr>
            <a:r>
              <a:rPr lang="ja-JP" altLang="en-US" dirty="0">
                <a:latin typeface="BIZ UDPゴシック" panose="020B0400000000000000" pitchFamily="50" charset="-128"/>
                <a:ea typeface="BIZ UDPゴシック" panose="020B0400000000000000" pitchFamily="50" charset="-128"/>
              </a:rPr>
              <a:t>ルールを破ったときのペナルティを決めておくのも、ルールを守るうえでは大事な</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ことです。</a:t>
            </a:r>
          </a:p>
        </p:txBody>
      </p:sp>
      <p:grpSp>
        <p:nvGrpSpPr>
          <p:cNvPr id="19" name="グループ化 18">
            <a:extLst>
              <a:ext uri="{FF2B5EF4-FFF2-40B4-BE49-F238E27FC236}">
                <a16:creationId xmlns:a16="http://schemas.microsoft.com/office/drawing/2014/main" id="{685C3503-C206-0CCA-F3FA-20BE613CFACE}"/>
              </a:ext>
            </a:extLst>
          </p:cNvPr>
          <p:cNvGrpSpPr/>
          <p:nvPr/>
        </p:nvGrpSpPr>
        <p:grpSpPr>
          <a:xfrm>
            <a:off x="459650" y="4553654"/>
            <a:ext cx="8319224" cy="1832087"/>
            <a:chOff x="459650" y="4337754"/>
            <a:chExt cx="8319224" cy="1832087"/>
          </a:xfrm>
        </p:grpSpPr>
        <p:sp>
          <p:nvSpPr>
            <p:cNvPr id="20" name="テキスト ボックス 19">
              <a:extLst>
                <a:ext uri="{FF2B5EF4-FFF2-40B4-BE49-F238E27FC236}">
                  <a16:creationId xmlns:a16="http://schemas.microsoft.com/office/drawing/2014/main" id="{38C97B8A-8EEE-2CCB-C783-AAE0FCB780F0}"/>
                </a:ext>
              </a:extLst>
            </p:cNvPr>
            <p:cNvSpPr txBox="1"/>
            <p:nvPr/>
          </p:nvSpPr>
          <p:spPr>
            <a:xfrm>
              <a:off x="702049" y="4493328"/>
              <a:ext cx="8076825" cy="1676513"/>
            </a:xfrm>
            <a:prstGeom prst="rect">
              <a:avLst/>
            </a:prstGeom>
            <a:noFill/>
            <a:ln w="15875">
              <a:solidFill>
                <a:srgbClr val="57BD63"/>
              </a:solidFill>
            </a:ln>
          </p:spPr>
          <p:txBody>
            <a:bodyPr wrap="square" lIns="144000" tIns="180000" rIns="144000" bIns="108000">
              <a:spAutoFit/>
            </a:bodyPr>
            <a:lstStyle/>
            <a:p>
              <a:pPr marL="285750" indent="-285750" algn="just">
                <a:lnSpc>
                  <a:spcPts val="2500"/>
                </a:lnSpc>
                <a:buClr>
                  <a:srgbClr val="57BD63"/>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ゲーム課金は、１カ月〇〇円まで、またはお小遣いの範囲で。</a:t>
              </a:r>
            </a:p>
            <a:p>
              <a:pPr marL="285750" indent="-285750" algn="just">
                <a:lnSpc>
                  <a:spcPts val="2500"/>
                </a:lnSpc>
                <a:spcBef>
                  <a:spcPts val="400"/>
                </a:spcBef>
                <a:buClr>
                  <a:srgbClr val="57BD63"/>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お小遣いで買える金額のプリペイドカードを買って、その金額の範囲で遊ばせる。</a:t>
              </a:r>
            </a:p>
            <a:p>
              <a:pPr marL="285750" indent="-285750" algn="just">
                <a:lnSpc>
                  <a:spcPts val="2500"/>
                </a:lnSpc>
                <a:spcBef>
                  <a:spcPts val="400"/>
                </a:spcBef>
                <a:buClr>
                  <a:srgbClr val="57BD63"/>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お小遣い帳をつけて、いつ・いくら課金したのかを保護者がわかるようにする。</a:t>
              </a:r>
            </a:p>
            <a:p>
              <a:pPr marL="285750" indent="-285750" algn="just">
                <a:lnSpc>
                  <a:spcPts val="2500"/>
                </a:lnSpc>
                <a:spcBef>
                  <a:spcPts val="400"/>
                </a:spcBef>
                <a:buClr>
                  <a:srgbClr val="57BD63"/>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ゲーム課金をする際は、保護者の許可を得る。　</a:t>
              </a:r>
              <a:r>
                <a:rPr lang="en-US" altLang="ja-JP" sz="1600" dirty="0">
                  <a:latin typeface="BIZ UDPゴシック" panose="020B0400000000000000" pitchFamily="50" charset="-128"/>
                  <a:ea typeface="BIZ UDPゴシック" panose="020B0400000000000000" pitchFamily="50" charset="-128"/>
                </a:rPr>
                <a:t>				</a:t>
              </a:r>
              <a:r>
                <a:rPr lang="ja-JP" altLang="en-US" sz="1600" dirty="0">
                  <a:latin typeface="BIZ UDPゴシック" panose="020B0400000000000000" pitchFamily="50" charset="-128"/>
                  <a:ea typeface="BIZ UDPゴシック" panose="020B0400000000000000" pitchFamily="50" charset="-128"/>
                </a:rPr>
                <a:t>等　</a:t>
              </a:r>
            </a:p>
          </p:txBody>
        </p:sp>
        <p:grpSp>
          <p:nvGrpSpPr>
            <p:cNvPr id="21" name="グループ化 20">
              <a:extLst>
                <a:ext uri="{FF2B5EF4-FFF2-40B4-BE49-F238E27FC236}">
                  <a16:creationId xmlns:a16="http://schemas.microsoft.com/office/drawing/2014/main" id="{0347BE59-942E-E60A-3A56-0FC3AB0D81C0}"/>
                </a:ext>
              </a:extLst>
            </p:cNvPr>
            <p:cNvGrpSpPr/>
            <p:nvPr/>
          </p:nvGrpSpPr>
          <p:grpSpPr>
            <a:xfrm>
              <a:off x="459650" y="4337754"/>
              <a:ext cx="540000" cy="288000"/>
              <a:chOff x="431075" y="4337754"/>
              <a:chExt cx="540000" cy="288000"/>
            </a:xfrm>
          </p:grpSpPr>
          <p:sp>
            <p:nvSpPr>
              <p:cNvPr id="22" name="四角形: 角を丸くする 21">
                <a:extLst>
                  <a:ext uri="{FF2B5EF4-FFF2-40B4-BE49-F238E27FC236}">
                    <a16:creationId xmlns:a16="http://schemas.microsoft.com/office/drawing/2014/main" id="{BDB3CE3C-80D5-3C7C-AB0A-4BDDFB5D66E0}"/>
                  </a:ext>
                </a:extLst>
              </p:cNvPr>
              <p:cNvSpPr/>
              <p:nvPr/>
            </p:nvSpPr>
            <p:spPr>
              <a:xfrm>
                <a:off x="431075" y="4337754"/>
                <a:ext cx="540000" cy="288000"/>
              </a:xfrm>
              <a:prstGeom prst="roundRect">
                <a:avLst>
                  <a:gd name="adj" fmla="val 50000"/>
                </a:avLst>
              </a:prstGeom>
              <a:solidFill>
                <a:srgbClr val="57BD63"/>
              </a:solidFill>
              <a:ln>
                <a:solidFill>
                  <a:srgbClr val="57BD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テキスト ボックス 22">
                <a:extLst>
                  <a:ext uri="{FF2B5EF4-FFF2-40B4-BE49-F238E27FC236}">
                    <a16:creationId xmlns:a16="http://schemas.microsoft.com/office/drawing/2014/main" id="{9B24DDBD-4EFE-68CB-EB03-39F10B4AC86B}"/>
                  </a:ext>
                </a:extLst>
              </p:cNvPr>
              <p:cNvSpPr txBox="1"/>
              <p:nvPr/>
            </p:nvSpPr>
            <p:spPr>
              <a:xfrm>
                <a:off x="546559" y="4363453"/>
                <a:ext cx="309032" cy="236603"/>
              </a:xfrm>
              <a:prstGeom prst="rect">
                <a:avLst/>
              </a:prstGeom>
              <a:noFill/>
            </p:spPr>
            <p:txBody>
              <a:bodyPr wrap="square" lIns="0" tIns="0" rIns="0" bIns="0" rtlCol="0">
                <a:spAutoFit/>
              </a:bodyPr>
              <a:lstStyle/>
              <a:p>
                <a:pPr algn="ctr">
                  <a:lnSpc>
                    <a:spcPts val="2100"/>
                  </a:lnSpc>
                </a:pPr>
                <a:r>
                  <a:rPr kumimoji="1" lang="ja-JP" altLang="en-US" sz="1600" dirty="0">
                    <a:solidFill>
                      <a:schemeClr val="bg1"/>
                    </a:solidFill>
                    <a:latin typeface="HGPｺﾞｼｯｸE" panose="020B0900000000000000" pitchFamily="50" charset="-128"/>
                    <a:ea typeface="HGPｺﾞｼｯｸE" panose="020B0900000000000000" pitchFamily="50" charset="-128"/>
                  </a:rPr>
                  <a:t>例</a:t>
                </a:r>
              </a:p>
            </p:txBody>
          </p:sp>
        </p:grpSp>
      </p:grpSp>
      <p:grpSp>
        <p:nvGrpSpPr>
          <p:cNvPr id="26" name="グループ化 25">
            <a:extLst>
              <a:ext uri="{FF2B5EF4-FFF2-40B4-BE49-F238E27FC236}">
                <a16:creationId xmlns:a16="http://schemas.microsoft.com/office/drawing/2014/main" id="{E4E66B11-26EC-F3BB-ACDD-C01E4100138F}"/>
              </a:ext>
            </a:extLst>
          </p:cNvPr>
          <p:cNvGrpSpPr/>
          <p:nvPr/>
        </p:nvGrpSpPr>
        <p:grpSpPr>
          <a:xfrm>
            <a:off x="7500967" y="-50680"/>
            <a:ext cx="1277908" cy="524715"/>
            <a:chOff x="7431087" y="-55483"/>
            <a:chExt cx="1277908" cy="524715"/>
          </a:xfrm>
        </p:grpSpPr>
        <p:sp>
          <p:nvSpPr>
            <p:cNvPr id="27" name="テキスト ボックス 26">
              <a:extLst>
                <a:ext uri="{FF2B5EF4-FFF2-40B4-BE49-F238E27FC236}">
                  <a16:creationId xmlns:a16="http://schemas.microsoft.com/office/drawing/2014/main" id="{CB42D8B2-3A39-592D-9A9B-1259AC51CE81}"/>
                </a:ext>
              </a:extLst>
            </p:cNvPr>
            <p:cNvSpPr txBox="1"/>
            <p:nvPr/>
          </p:nvSpPr>
          <p:spPr>
            <a:xfrm>
              <a:off x="7818969" y="56439"/>
              <a:ext cx="890026" cy="300871"/>
            </a:xfrm>
            <a:prstGeom prst="roundRect">
              <a:avLst>
                <a:gd name="adj" fmla="val 4889"/>
              </a:avLst>
            </a:prstGeom>
            <a:solidFill>
              <a:srgbClr val="155DAA"/>
            </a:solidFill>
            <a:ln w="19050">
              <a:solidFill>
                <a:schemeClr val="bg1"/>
              </a:solidFill>
            </a:ln>
          </p:spPr>
          <p:txBody>
            <a:bodyPr wrap="square" rtlCol="0">
              <a:spAutoFit/>
            </a:bodyPr>
            <a:lstStyle/>
            <a:p>
              <a:pPr algn="ctr"/>
              <a:r>
                <a:rPr kumimoji="1" lang="ja-JP" altLang="en-US" sz="1300" b="1" dirty="0">
                  <a:solidFill>
                    <a:schemeClr val="bg1"/>
                  </a:solidFill>
                  <a:latin typeface="BIZ UDPゴシック" panose="020B0400000000000000" pitchFamily="50" charset="-128"/>
                  <a:ea typeface="BIZ UDPゴシック" panose="020B0400000000000000" pitchFamily="50" charset="-128"/>
                </a:rPr>
                <a:t>保護者</a:t>
              </a:r>
            </a:p>
          </p:txBody>
        </p:sp>
        <p:grpSp>
          <p:nvGrpSpPr>
            <p:cNvPr id="28" name="グループ化 27">
              <a:extLst>
                <a:ext uri="{FF2B5EF4-FFF2-40B4-BE49-F238E27FC236}">
                  <a16:creationId xmlns:a16="http://schemas.microsoft.com/office/drawing/2014/main" id="{55BCC950-41C2-D81A-91DD-37B94733E681}"/>
                </a:ext>
              </a:extLst>
            </p:cNvPr>
            <p:cNvGrpSpPr/>
            <p:nvPr/>
          </p:nvGrpSpPr>
          <p:grpSpPr>
            <a:xfrm>
              <a:off x="7431087" y="-55483"/>
              <a:ext cx="548325" cy="524715"/>
              <a:chOff x="7715657" y="1068885"/>
              <a:chExt cx="548325" cy="524715"/>
            </a:xfrm>
          </p:grpSpPr>
          <p:sp>
            <p:nvSpPr>
              <p:cNvPr id="29" name="加算記号 28">
                <a:extLst>
                  <a:ext uri="{FF2B5EF4-FFF2-40B4-BE49-F238E27FC236}">
                    <a16:creationId xmlns:a16="http://schemas.microsoft.com/office/drawing/2014/main" id="{9A0E254A-10E0-A6F6-7424-DE8F35D200B9}"/>
                  </a:ext>
                </a:extLst>
              </p:cNvPr>
              <p:cNvSpPr/>
              <p:nvPr/>
            </p:nvSpPr>
            <p:spPr>
              <a:xfrm>
                <a:off x="7839292" y="1133244"/>
                <a:ext cx="301408" cy="390755"/>
              </a:xfrm>
              <a:prstGeom prst="mathPl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グラフィックス 29" descr="バッジ: フォロー 単色塗りつぶし">
                <a:extLst>
                  <a:ext uri="{FF2B5EF4-FFF2-40B4-BE49-F238E27FC236}">
                    <a16:creationId xmlns:a16="http://schemas.microsoft.com/office/drawing/2014/main" id="{A0C70362-1997-A000-B9BD-31846C02E2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15657" y="1068885"/>
                <a:ext cx="548325" cy="524715"/>
              </a:xfrm>
              <a:prstGeom prst="rect">
                <a:avLst/>
              </a:prstGeom>
            </p:spPr>
          </p:pic>
        </p:grpSp>
      </p:grpSp>
      <p:graphicFrame>
        <p:nvGraphicFramePr>
          <p:cNvPr id="2" name="表 1">
            <a:extLst>
              <a:ext uri="{FF2B5EF4-FFF2-40B4-BE49-F238E27FC236}">
                <a16:creationId xmlns:a16="http://schemas.microsoft.com/office/drawing/2014/main" id="{A76D69CC-F3E6-6408-7EFD-09DC4B8F3759}"/>
              </a:ext>
            </a:extLst>
          </p:cNvPr>
          <p:cNvGraphicFramePr>
            <a:graphicFrameLocks noGrp="1"/>
          </p:cNvGraphicFramePr>
          <p:nvPr>
            <p:extLst>
              <p:ext uri="{D42A27DB-BD31-4B8C-83A1-F6EECF244321}">
                <p14:modId xmlns:p14="http://schemas.microsoft.com/office/powerpoint/2010/main" val="4225813722"/>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課金トラブルに遭わないための対策は</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46009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F4F2C4BD-1AE4-00BD-3FCF-6F80DA162C0B}"/>
              </a:ext>
            </a:extLst>
          </p:cNvPr>
          <p:cNvGraphicFramePr>
            <a:graphicFrameLocks noGrp="1"/>
          </p:cNvGraphicFramePr>
          <p:nvPr>
            <p:extLst>
              <p:ext uri="{D42A27DB-BD31-4B8C-83A1-F6EECF244321}">
                <p14:modId xmlns:p14="http://schemas.microsoft.com/office/powerpoint/2010/main" val="3083995510"/>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強い武器をゲットしたくて</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1/9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7" name="図 6" descr="ダイアグラム&#10;&#10;低い精度で自動的に生成された説明">
            <a:extLst>
              <a:ext uri="{FF2B5EF4-FFF2-40B4-BE49-F238E27FC236}">
                <a16:creationId xmlns:a16="http://schemas.microsoft.com/office/drawing/2014/main" id="{3CCDF336-FDEC-9385-9FBE-4C5F6F43B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1570034"/>
            <a:ext cx="6840000" cy="3272061"/>
          </a:xfrm>
          <a:prstGeom prst="rect">
            <a:avLst/>
          </a:prstGeom>
        </p:spPr>
      </p:pic>
    </p:spTree>
    <p:extLst>
      <p:ext uri="{BB962C8B-B14F-4D97-AF65-F5344CB8AC3E}">
        <p14:creationId xmlns:p14="http://schemas.microsoft.com/office/powerpoint/2010/main" val="3145440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 16">
            <a:extLst>
              <a:ext uri="{FF2B5EF4-FFF2-40B4-BE49-F238E27FC236}">
                <a16:creationId xmlns:a16="http://schemas.microsoft.com/office/drawing/2014/main" id="{0662A995-0985-64FD-D389-C629862AEC61}"/>
              </a:ext>
            </a:extLst>
          </p:cNvPr>
          <p:cNvGraphicFramePr>
            <a:graphicFrameLocks noGrp="1"/>
          </p:cNvGraphicFramePr>
          <p:nvPr>
            <p:extLst>
              <p:ext uri="{D42A27DB-BD31-4B8C-83A1-F6EECF244321}">
                <p14:modId xmlns:p14="http://schemas.microsoft.com/office/powerpoint/2010/main" val="708052515"/>
              </p:ext>
            </p:extLst>
          </p:nvPr>
        </p:nvGraphicFramePr>
        <p:xfrm>
          <a:off x="336549" y="1198985"/>
          <a:ext cx="8424000" cy="432000"/>
        </p:xfrm>
        <a:graphic>
          <a:graphicData uri="http://schemas.openxmlformats.org/drawingml/2006/table">
            <a:tbl>
              <a:tblPr firstRow="1" bandRow="1"/>
              <a:tblGrid>
                <a:gridCol w="8424000">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2000" b="1" dirty="0">
                          <a:solidFill>
                            <a:srgbClr val="57BD63"/>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必ず「利用規約」の内容を確認</a:t>
                      </a:r>
                    </a:p>
                  </a:txBody>
                  <a:tcPr marL="108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8" name="テキスト ボックス 17">
            <a:extLst>
              <a:ext uri="{FF2B5EF4-FFF2-40B4-BE49-F238E27FC236}">
                <a16:creationId xmlns:a16="http://schemas.microsoft.com/office/drawing/2014/main" id="{FD870206-9620-019C-E91E-E7E0119F9204}"/>
              </a:ext>
            </a:extLst>
          </p:cNvPr>
          <p:cNvSpPr txBox="1"/>
          <p:nvPr/>
        </p:nvSpPr>
        <p:spPr>
          <a:xfrm>
            <a:off x="383450" y="1630985"/>
            <a:ext cx="8364399" cy="1561494"/>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特に「無料」が強調された海外のゲームアプリなどの場合、「利用規約」リンクを開く</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と長文の英語で「無料対象はトライアル期間のみであり、その後解約の申出をしない限り正会員として自動登録され、月額費用が発生する」ことが小さく表記されていることがあります。</a:t>
            </a:r>
            <a:endParaRPr lang="ja-JP" altLang="en-US" b="1" dirty="0">
              <a:solidFill>
                <a:srgbClr val="FF6600"/>
              </a:solidFill>
              <a:latin typeface="BIZ UDPゴシック" panose="020B0400000000000000" pitchFamily="50" charset="-128"/>
              <a:ea typeface="BIZ UDPゴシック" panose="020B0400000000000000" pitchFamily="50" charset="-128"/>
            </a:endParaRPr>
          </a:p>
        </p:txBody>
      </p:sp>
      <p:sp>
        <p:nvSpPr>
          <p:cNvPr id="2" name="角丸四角形 8">
            <a:extLst>
              <a:ext uri="{FF2B5EF4-FFF2-40B4-BE49-F238E27FC236}">
                <a16:creationId xmlns:a16="http://schemas.microsoft.com/office/drawing/2014/main" id="{D140D238-D4B8-D0F1-AD72-94887BEA2165}"/>
              </a:ext>
            </a:extLst>
          </p:cNvPr>
          <p:cNvSpPr/>
          <p:nvPr/>
        </p:nvSpPr>
        <p:spPr bwMode="auto">
          <a:xfrm rot="10800000" flipH="1" flipV="1">
            <a:off x="1" y="611596"/>
            <a:ext cx="8778874" cy="432000"/>
          </a:xfrm>
          <a:prstGeom prst="roundRect">
            <a:avLst>
              <a:gd name="adj" fmla="val 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5602235C-B846-0A0C-53C2-01D90BDAC7FE}"/>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不要な課金トラブルを避けるために</a:t>
            </a:r>
          </a:p>
        </p:txBody>
      </p:sp>
      <p:sp>
        <p:nvSpPr>
          <p:cNvPr id="30" name="テキスト ボックス 29">
            <a:extLst>
              <a:ext uri="{FF2B5EF4-FFF2-40B4-BE49-F238E27FC236}">
                <a16:creationId xmlns:a16="http://schemas.microsoft.com/office/drawing/2014/main" id="{8AF02C6C-03A0-2D1F-CE89-080B05A8B667}"/>
              </a:ext>
            </a:extLst>
          </p:cNvPr>
          <p:cNvSpPr txBox="1"/>
          <p:nvPr/>
        </p:nvSpPr>
        <p:spPr>
          <a:xfrm>
            <a:off x="383450" y="3573524"/>
            <a:ext cx="6169749" cy="1202422"/>
          </a:xfrm>
          <a:prstGeom prst="rect">
            <a:avLst/>
          </a:prstGeom>
          <a:noFill/>
        </p:spPr>
        <p:txBody>
          <a:bodyPr wrap="square" lIns="36000" tIns="180000" rIns="0" bIns="0" anchor="t" anchorCtr="0">
            <a:spAutoFit/>
          </a:bodyPr>
          <a:lstStyle/>
          <a:p>
            <a:pPr algn="just">
              <a:lnSpc>
                <a:spcPts val="2800"/>
              </a:lnSpc>
            </a:pPr>
            <a:r>
              <a:rPr lang="ja-JP" altLang="en-US" b="1" dirty="0">
                <a:solidFill>
                  <a:srgbClr val="FF6600"/>
                </a:solidFill>
                <a:latin typeface="BIZ UDPゴシック" panose="020B0400000000000000" pitchFamily="50" charset="-128"/>
                <a:ea typeface="BIZ UDPゴシック" panose="020B0400000000000000" pitchFamily="50" charset="-128"/>
              </a:rPr>
              <a:t>重要な個人情報を入力する際は、必ず「利用規約」を確認し、探しても利用規約が見つからない等の場合は、契約することはやめましょう。</a:t>
            </a:r>
          </a:p>
        </p:txBody>
      </p:sp>
      <p:grpSp>
        <p:nvGrpSpPr>
          <p:cNvPr id="19" name="グループ化 18">
            <a:extLst>
              <a:ext uri="{FF2B5EF4-FFF2-40B4-BE49-F238E27FC236}">
                <a16:creationId xmlns:a16="http://schemas.microsoft.com/office/drawing/2014/main" id="{28DFE5F3-E5C5-99E3-3529-5573AFB8C922}"/>
              </a:ext>
            </a:extLst>
          </p:cNvPr>
          <p:cNvGrpSpPr/>
          <p:nvPr/>
        </p:nvGrpSpPr>
        <p:grpSpPr>
          <a:xfrm>
            <a:off x="7500967" y="-50680"/>
            <a:ext cx="1277908" cy="524715"/>
            <a:chOff x="7431087" y="-55483"/>
            <a:chExt cx="1277908" cy="524715"/>
          </a:xfrm>
        </p:grpSpPr>
        <p:sp>
          <p:nvSpPr>
            <p:cNvPr id="20" name="テキスト ボックス 19">
              <a:extLst>
                <a:ext uri="{FF2B5EF4-FFF2-40B4-BE49-F238E27FC236}">
                  <a16:creationId xmlns:a16="http://schemas.microsoft.com/office/drawing/2014/main" id="{108F34FA-D218-69F9-4715-5AE05CE1B6C6}"/>
                </a:ext>
              </a:extLst>
            </p:cNvPr>
            <p:cNvSpPr txBox="1"/>
            <p:nvPr/>
          </p:nvSpPr>
          <p:spPr>
            <a:xfrm>
              <a:off x="7818969" y="56439"/>
              <a:ext cx="890026" cy="300871"/>
            </a:xfrm>
            <a:prstGeom prst="roundRect">
              <a:avLst>
                <a:gd name="adj" fmla="val 4889"/>
              </a:avLst>
            </a:prstGeom>
            <a:solidFill>
              <a:srgbClr val="155DAA"/>
            </a:solidFill>
            <a:ln w="19050">
              <a:solidFill>
                <a:schemeClr val="bg1"/>
              </a:solidFill>
            </a:ln>
          </p:spPr>
          <p:txBody>
            <a:bodyPr wrap="square" rtlCol="0">
              <a:spAutoFit/>
            </a:bodyPr>
            <a:lstStyle/>
            <a:p>
              <a:pPr algn="ctr"/>
              <a:r>
                <a:rPr kumimoji="1" lang="ja-JP" altLang="en-US" sz="1300" b="1" dirty="0">
                  <a:solidFill>
                    <a:schemeClr val="bg1"/>
                  </a:solidFill>
                  <a:latin typeface="BIZ UDPゴシック" panose="020B0400000000000000" pitchFamily="50" charset="-128"/>
                  <a:ea typeface="BIZ UDPゴシック" panose="020B0400000000000000" pitchFamily="50" charset="-128"/>
                </a:rPr>
                <a:t>保護者</a:t>
              </a:r>
            </a:p>
          </p:txBody>
        </p:sp>
        <p:grpSp>
          <p:nvGrpSpPr>
            <p:cNvPr id="21" name="グループ化 20">
              <a:extLst>
                <a:ext uri="{FF2B5EF4-FFF2-40B4-BE49-F238E27FC236}">
                  <a16:creationId xmlns:a16="http://schemas.microsoft.com/office/drawing/2014/main" id="{56050E71-C2DC-BE51-C598-8F98B28D0EF9}"/>
                </a:ext>
              </a:extLst>
            </p:cNvPr>
            <p:cNvGrpSpPr/>
            <p:nvPr/>
          </p:nvGrpSpPr>
          <p:grpSpPr>
            <a:xfrm>
              <a:off x="7431087" y="-55483"/>
              <a:ext cx="548325" cy="524715"/>
              <a:chOff x="7715657" y="1068885"/>
              <a:chExt cx="548325" cy="524715"/>
            </a:xfrm>
          </p:grpSpPr>
          <p:sp>
            <p:nvSpPr>
              <p:cNvPr id="22" name="加算記号 21">
                <a:extLst>
                  <a:ext uri="{FF2B5EF4-FFF2-40B4-BE49-F238E27FC236}">
                    <a16:creationId xmlns:a16="http://schemas.microsoft.com/office/drawing/2014/main" id="{FA3BA6CD-E22C-67F9-FE96-A8F639379B4F}"/>
                  </a:ext>
                </a:extLst>
              </p:cNvPr>
              <p:cNvSpPr/>
              <p:nvPr/>
            </p:nvSpPr>
            <p:spPr>
              <a:xfrm>
                <a:off x="7839292" y="1133244"/>
                <a:ext cx="301408" cy="390755"/>
              </a:xfrm>
              <a:prstGeom prst="mathPl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グラフィックス 22" descr="バッジ: フォロー 単色塗りつぶし">
                <a:extLst>
                  <a:ext uri="{FF2B5EF4-FFF2-40B4-BE49-F238E27FC236}">
                    <a16:creationId xmlns:a16="http://schemas.microsoft.com/office/drawing/2014/main" id="{F0A2B909-7739-54B6-087B-96127F3ADF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15657" y="1068885"/>
                <a:ext cx="548325" cy="524715"/>
              </a:xfrm>
              <a:prstGeom prst="rect">
                <a:avLst/>
              </a:prstGeom>
            </p:spPr>
          </p:pic>
        </p:grpSp>
      </p:grpSp>
      <p:pic>
        <p:nvPicPr>
          <p:cNvPr id="8" name="図 7">
            <a:extLst>
              <a:ext uri="{FF2B5EF4-FFF2-40B4-BE49-F238E27FC236}">
                <a16:creationId xmlns:a16="http://schemas.microsoft.com/office/drawing/2014/main" id="{715A026B-86B4-4417-302A-0FA8039E65D2}"/>
              </a:ext>
            </a:extLst>
          </p:cNvPr>
          <p:cNvPicPr>
            <a:picLocks noChangeAspect="1"/>
          </p:cNvPicPr>
          <p:nvPr/>
        </p:nvPicPr>
        <p:blipFill rotWithShape="1">
          <a:blip r:embed="rId4">
            <a:extLst>
              <a:ext uri="{28A0092B-C50C-407E-A947-70E740481C1C}">
                <a14:useLocalDpi xmlns:a14="http://schemas.microsoft.com/office/drawing/2010/main" val="0"/>
              </a:ext>
            </a:extLst>
          </a:blip>
          <a:srcRect l="15343" t="19176" r="20583" b="14652"/>
          <a:stretch/>
        </p:blipFill>
        <p:spPr>
          <a:xfrm>
            <a:off x="7112963" y="4014736"/>
            <a:ext cx="1557742" cy="1668877"/>
          </a:xfrm>
          <a:prstGeom prst="rect">
            <a:avLst/>
          </a:prstGeom>
        </p:spPr>
      </p:pic>
      <p:graphicFrame>
        <p:nvGraphicFramePr>
          <p:cNvPr id="7" name="表 6">
            <a:extLst>
              <a:ext uri="{FF2B5EF4-FFF2-40B4-BE49-F238E27FC236}">
                <a16:creationId xmlns:a16="http://schemas.microsoft.com/office/drawing/2014/main" id="{EEF9A262-587B-D2A5-0DCA-33909224F290}"/>
              </a:ext>
            </a:extLst>
          </p:cNvPr>
          <p:cNvGraphicFramePr>
            <a:graphicFrameLocks noGrp="1"/>
          </p:cNvGraphicFramePr>
          <p:nvPr>
            <p:extLst>
              <p:ext uri="{D42A27DB-BD31-4B8C-83A1-F6EECF244321}">
                <p14:modId xmlns:p14="http://schemas.microsoft.com/office/powerpoint/2010/main" val="638459055"/>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75011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アイコン&#10;&#10;中程度の精度で自動的に生成された説明">
            <a:extLst>
              <a:ext uri="{FF2B5EF4-FFF2-40B4-BE49-F238E27FC236}">
                <a16:creationId xmlns:a16="http://schemas.microsoft.com/office/drawing/2014/main" id="{7BA576DA-151B-055D-302A-F30377A0B0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0384" y="2588215"/>
            <a:ext cx="1620983" cy="1681570"/>
          </a:xfrm>
          <a:prstGeom prst="rect">
            <a:avLst/>
          </a:prstGeom>
        </p:spPr>
      </p:pic>
      <p:sp>
        <p:nvSpPr>
          <p:cNvPr id="2" name="角丸四角形 8">
            <a:extLst>
              <a:ext uri="{FF2B5EF4-FFF2-40B4-BE49-F238E27FC236}">
                <a16:creationId xmlns:a16="http://schemas.microsoft.com/office/drawing/2014/main" id="{D140D238-D4B8-D0F1-AD72-94887BEA2165}"/>
              </a:ext>
            </a:extLst>
          </p:cNvPr>
          <p:cNvSpPr/>
          <p:nvPr/>
        </p:nvSpPr>
        <p:spPr bwMode="auto">
          <a:xfrm rot="10800000" flipH="1" flipV="1">
            <a:off x="1" y="611596"/>
            <a:ext cx="8778874" cy="432000"/>
          </a:xfrm>
          <a:prstGeom prst="roundRect">
            <a:avLst>
              <a:gd name="adj" fmla="val 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5602235C-B846-0A0C-53C2-01D90BDAC7FE}"/>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不要な課金トラブルを避けるために</a:t>
            </a:r>
          </a:p>
        </p:txBody>
      </p:sp>
      <p:graphicFrame>
        <p:nvGraphicFramePr>
          <p:cNvPr id="7" name="表 6">
            <a:extLst>
              <a:ext uri="{FF2B5EF4-FFF2-40B4-BE49-F238E27FC236}">
                <a16:creationId xmlns:a16="http://schemas.microsoft.com/office/drawing/2014/main" id="{3E31AF16-25A5-C302-89DD-661A51A8E95C}"/>
              </a:ext>
            </a:extLst>
          </p:cNvPr>
          <p:cNvGraphicFramePr>
            <a:graphicFrameLocks noGrp="1"/>
          </p:cNvGraphicFramePr>
          <p:nvPr>
            <p:extLst>
              <p:ext uri="{D42A27DB-BD31-4B8C-83A1-F6EECF244321}">
                <p14:modId xmlns:p14="http://schemas.microsoft.com/office/powerpoint/2010/main" val="2564527979"/>
              </p:ext>
            </p:extLst>
          </p:nvPr>
        </p:nvGraphicFramePr>
        <p:xfrm>
          <a:off x="1119595" y="1427797"/>
          <a:ext cx="7328135" cy="432000"/>
        </p:xfrm>
        <a:graphic>
          <a:graphicData uri="http://schemas.openxmlformats.org/drawingml/2006/table">
            <a:tbl>
              <a:tblPr firstRow="1" bandRow="1"/>
              <a:tblGrid>
                <a:gridCol w="7328135">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「ペアレンタルコントロール」で保護者に代わって見守り</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8" name="テキスト ボックス 7">
            <a:extLst>
              <a:ext uri="{FF2B5EF4-FFF2-40B4-BE49-F238E27FC236}">
                <a16:creationId xmlns:a16="http://schemas.microsoft.com/office/drawing/2014/main" id="{B567CF7E-A391-73F3-B188-0371D63822F0}"/>
              </a:ext>
            </a:extLst>
          </p:cNvPr>
          <p:cNvSpPr txBox="1"/>
          <p:nvPr/>
        </p:nvSpPr>
        <p:spPr>
          <a:xfrm>
            <a:off x="468655" y="2097713"/>
            <a:ext cx="8112712" cy="1452440"/>
          </a:xfrm>
          <a:prstGeom prst="rect">
            <a:avLst/>
          </a:prstGeom>
          <a:noFill/>
        </p:spPr>
        <p:txBody>
          <a:bodyPr wrap="square" lIns="36000" tIns="36000" rIns="36000" bIns="3600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意図せず子どもが有害サイトにアクセスしてしまうことすべてを保護者が監視</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することは不可能です。</a:t>
            </a: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b="1" dirty="0">
                <a:solidFill>
                  <a:srgbClr val="FF6600"/>
                </a:solidFill>
                <a:latin typeface="BIZ UDPゴシック" panose="020B0400000000000000" pitchFamily="50" charset="-128"/>
                <a:ea typeface="BIZ UDPゴシック" panose="020B0400000000000000" pitchFamily="50" charset="-128"/>
              </a:rPr>
              <a:t>家族で安心してスマホが使えるよう、「ペアレンタルコントロール」</a:t>
            </a:r>
            <a:endParaRPr lang="en-US" altLang="ja-JP" b="1" dirty="0">
              <a:solidFill>
                <a:srgbClr val="FF6600"/>
              </a:solidFill>
              <a:latin typeface="BIZ UDPゴシック" panose="020B0400000000000000" pitchFamily="50" charset="-128"/>
              <a:ea typeface="BIZ UDPゴシック" panose="020B0400000000000000" pitchFamily="50" charset="-128"/>
            </a:endParaRPr>
          </a:p>
          <a:p>
            <a:pPr algn="just">
              <a:lnSpc>
                <a:spcPts val="2800"/>
              </a:lnSpc>
            </a:pPr>
            <a:r>
              <a:rPr lang="ja-JP" altLang="en-US" b="1" dirty="0">
                <a:solidFill>
                  <a:srgbClr val="FF6600"/>
                </a:solidFill>
                <a:latin typeface="BIZ UDPゴシック" panose="020B0400000000000000" pitchFamily="50" charset="-128"/>
                <a:ea typeface="BIZ UDPゴシック" panose="020B0400000000000000" pitchFamily="50" charset="-128"/>
              </a:rPr>
              <a:t>によって利用制限の設定</a:t>
            </a:r>
            <a:r>
              <a:rPr lang="ja-JP" altLang="en-US" dirty="0">
                <a:latin typeface="BIZ UDPゴシック" panose="020B0400000000000000" pitchFamily="50" charset="-128"/>
                <a:ea typeface="BIZ UDPゴシック" panose="020B0400000000000000" pitchFamily="50" charset="-128"/>
              </a:rPr>
              <a:t>を検討しましょう。</a:t>
            </a:r>
          </a:p>
        </p:txBody>
      </p:sp>
      <p:sp>
        <p:nvSpPr>
          <p:cNvPr id="44" name="正方形/長方形 43">
            <a:extLst>
              <a:ext uri="{FF2B5EF4-FFF2-40B4-BE49-F238E27FC236}">
                <a16:creationId xmlns:a16="http://schemas.microsoft.com/office/drawing/2014/main" id="{2E936C59-C7A9-7962-F3B0-7597E3DE1D65}"/>
              </a:ext>
            </a:extLst>
          </p:cNvPr>
          <p:cNvSpPr/>
          <p:nvPr/>
        </p:nvSpPr>
        <p:spPr>
          <a:xfrm>
            <a:off x="468655" y="4332309"/>
            <a:ext cx="8240340" cy="2052000"/>
          </a:xfrm>
          <a:prstGeom prst="rect">
            <a:avLst/>
          </a:prstGeom>
          <a:noFill/>
          <a:ln w="19050">
            <a:solidFill>
              <a:srgbClr val="57BD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9371591C-2E55-9BBA-BD82-1EE0FD979125}"/>
              </a:ext>
            </a:extLst>
          </p:cNvPr>
          <p:cNvSpPr txBox="1"/>
          <p:nvPr/>
        </p:nvSpPr>
        <p:spPr>
          <a:xfrm>
            <a:off x="2338825" y="4173975"/>
            <a:ext cx="4500000" cy="289557"/>
          </a:xfrm>
          <a:prstGeom prst="rect">
            <a:avLst/>
          </a:prstGeom>
          <a:solidFill>
            <a:schemeClr val="bg1"/>
          </a:solidFill>
        </p:spPr>
        <p:txBody>
          <a:bodyPr wrap="square" lIns="36000" tIns="36000" rIns="36000" bIns="36000">
            <a:spAutoFit/>
          </a:bodyPr>
          <a:lstStyle/>
          <a:p>
            <a:pPr algn="ctr">
              <a:lnSpc>
                <a:spcPts val="1900"/>
              </a:lnSpc>
            </a:pPr>
            <a:r>
              <a:rPr kumimoji="1" lang="ja-JP" altLang="en-US" sz="1400" b="1" dirty="0">
                <a:latin typeface="Meiryo UI" panose="020B0604030504040204" pitchFamily="50" charset="-128"/>
                <a:ea typeface="Meiryo UI" panose="020B0604030504040204" pitchFamily="50" charset="-128"/>
              </a:rPr>
              <a:t>▏</a:t>
            </a:r>
            <a:r>
              <a:rPr lang="ja-JP" altLang="en-US" sz="1400" b="1" i="0" u="none" strike="noStrike" baseline="0" dirty="0">
                <a:solidFill>
                  <a:srgbClr val="FF6600"/>
                </a:solidFill>
                <a:latin typeface="BIZ UDPゴシック" panose="020B0400000000000000" pitchFamily="50" charset="-128"/>
                <a:ea typeface="BIZ UDPゴシック" panose="020B0400000000000000" pitchFamily="50" charset="-128"/>
              </a:rPr>
              <a:t>「ペアレンタルコントロール」</a:t>
            </a:r>
            <a:r>
              <a:rPr lang="ja-JP" altLang="en-US" sz="1400" b="1" i="0" u="none" strike="noStrike" baseline="0" dirty="0">
                <a:latin typeface="BIZ UDPゴシック" panose="020B0400000000000000" pitchFamily="50" charset="-128"/>
                <a:ea typeface="BIZ UDPゴシック" panose="020B0400000000000000" pitchFamily="50" charset="-128"/>
              </a:rPr>
              <a:t>でできる主なこと</a:t>
            </a:r>
            <a:r>
              <a:rPr kumimoji="1" lang="ja-JP" altLang="en-US" sz="1400" b="1" dirty="0">
                <a:latin typeface="Meiryo UI" panose="020B0604030504040204" pitchFamily="50" charset="-128"/>
                <a:ea typeface="Meiryo UI" panose="020B0604030504040204" pitchFamily="50" charset="-128"/>
              </a:rPr>
              <a:t>▕</a:t>
            </a:r>
            <a:endParaRPr lang="ja-JP" altLang="en-US" sz="1400" b="1" i="0" u="none" strike="noStrike" baseline="0" dirty="0">
              <a:latin typeface="BIZ UDPゴシック" panose="020B0400000000000000" pitchFamily="50" charset="-128"/>
              <a:ea typeface="BIZ UDPゴシック" panose="020B0400000000000000" pitchFamily="50" charset="-128"/>
            </a:endParaRPr>
          </a:p>
        </p:txBody>
      </p:sp>
      <p:grpSp>
        <p:nvGrpSpPr>
          <p:cNvPr id="53" name="グループ化 52">
            <a:extLst>
              <a:ext uri="{FF2B5EF4-FFF2-40B4-BE49-F238E27FC236}">
                <a16:creationId xmlns:a16="http://schemas.microsoft.com/office/drawing/2014/main" id="{EAFBA873-6ECD-2CE4-99A6-CBE457AE3C03}"/>
              </a:ext>
            </a:extLst>
          </p:cNvPr>
          <p:cNvGrpSpPr/>
          <p:nvPr/>
        </p:nvGrpSpPr>
        <p:grpSpPr>
          <a:xfrm>
            <a:off x="596283" y="4604800"/>
            <a:ext cx="7985084" cy="1676513"/>
            <a:chOff x="538125" y="4388900"/>
            <a:chExt cx="7985084" cy="1676513"/>
          </a:xfrm>
        </p:grpSpPr>
        <p:sp>
          <p:nvSpPr>
            <p:cNvPr id="51" name="テキスト ボックス 50">
              <a:extLst>
                <a:ext uri="{FF2B5EF4-FFF2-40B4-BE49-F238E27FC236}">
                  <a16:creationId xmlns:a16="http://schemas.microsoft.com/office/drawing/2014/main" id="{CAD49625-1F91-CBFD-B5CB-5573CA8251BB}"/>
                </a:ext>
              </a:extLst>
            </p:cNvPr>
            <p:cNvSpPr txBox="1"/>
            <p:nvPr/>
          </p:nvSpPr>
          <p:spPr>
            <a:xfrm>
              <a:off x="4870201" y="4388900"/>
              <a:ext cx="3653008" cy="1676513"/>
            </a:xfrm>
            <a:prstGeom prst="rect">
              <a:avLst/>
            </a:prstGeom>
            <a:noFill/>
            <a:ln w="15875">
              <a:noFill/>
            </a:ln>
          </p:spPr>
          <p:txBody>
            <a:bodyPr wrap="square" lIns="144000" tIns="180000" rIns="144000" bIns="108000">
              <a:spAutoFit/>
            </a:bodyPr>
            <a:lstStyle/>
            <a:p>
              <a:pPr marL="180000" indent="-180000" algn="just">
                <a:lnSpc>
                  <a:spcPts val="2500"/>
                </a:lnSpc>
                <a:spcBef>
                  <a:spcPts val="400"/>
                </a:spcBef>
                <a:buClr>
                  <a:srgbClr val="57BD63"/>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他者とのコミュニケーションの制限</a:t>
              </a:r>
            </a:p>
            <a:p>
              <a:pPr marL="180000" indent="-180000" algn="just">
                <a:lnSpc>
                  <a:spcPts val="2500"/>
                </a:lnSpc>
                <a:spcBef>
                  <a:spcPts val="400"/>
                </a:spcBef>
                <a:buClr>
                  <a:srgbClr val="57BD63"/>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ゲームソフトなどの購入の制限</a:t>
              </a:r>
            </a:p>
            <a:p>
              <a:pPr marL="180000" indent="-180000" algn="just">
                <a:lnSpc>
                  <a:spcPts val="2500"/>
                </a:lnSpc>
                <a:spcBef>
                  <a:spcPts val="400"/>
                </a:spcBef>
                <a:buClr>
                  <a:srgbClr val="57BD63"/>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購入やダウンロードに関する制限</a:t>
              </a:r>
              <a:endParaRPr lang="en-US" altLang="ja-JP" sz="1600" dirty="0">
                <a:latin typeface="BIZ UDPゴシック" panose="020B0400000000000000" pitchFamily="50" charset="-128"/>
                <a:ea typeface="BIZ UDPゴシック" panose="020B0400000000000000" pitchFamily="50" charset="-128"/>
              </a:endParaRPr>
            </a:p>
            <a:p>
              <a:pPr algn="just">
                <a:lnSpc>
                  <a:spcPts val="2500"/>
                </a:lnSpc>
                <a:spcBef>
                  <a:spcPts val="400"/>
                </a:spcBef>
                <a:buClr>
                  <a:srgbClr val="57BD63"/>
                </a:buClr>
              </a:pPr>
              <a:r>
                <a:rPr lang="en-US" altLang="ja-JP" sz="1600" dirty="0">
                  <a:latin typeface="BIZ UDPゴシック" panose="020B0400000000000000" pitchFamily="50" charset="-128"/>
                  <a:ea typeface="BIZ UDPゴシック" panose="020B0400000000000000" pitchFamily="50" charset="-128"/>
                </a:rPr>
                <a:t>			</a:t>
              </a:r>
              <a:r>
                <a:rPr lang="ja-JP" altLang="en-US" sz="1600" dirty="0">
                  <a:latin typeface="BIZ UDPゴシック" panose="020B0400000000000000" pitchFamily="50" charset="-128"/>
                  <a:ea typeface="BIZ UDPゴシック" panose="020B0400000000000000" pitchFamily="50" charset="-128"/>
                </a:rPr>
                <a:t>　　等　　　　</a:t>
              </a:r>
            </a:p>
          </p:txBody>
        </p:sp>
        <p:sp>
          <p:nvSpPr>
            <p:cNvPr id="52" name="テキスト ボックス 51">
              <a:extLst>
                <a:ext uri="{FF2B5EF4-FFF2-40B4-BE49-F238E27FC236}">
                  <a16:creationId xmlns:a16="http://schemas.microsoft.com/office/drawing/2014/main" id="{1AFC94B1-D3BF-DCF1-501D-4A5AF723015B}"/>
                </a:ext>
              </a:extLst>
            </p:cNvPr>
            <p:cNvSpPr txBox="1"/>
            <p:nvPr/>
          </p:nvSpPr>
          <p:spPr>
            <a:xfrm>
              <a:off x="538125" y="4388900"/>
              <a:ext cx="4499999" cy="1291792"/>
            </a:xfrm>
            <a:prstGeom prst="rect">
              <a:avLst/>
            </a:prstGeom>
            <a:noFill/>
            <a:ln w="15875">
              <a:noFill/>
            </a:ln>
          </p:spPr>
          <p:txBody>
            <a:bodyPr wrap="square" lIns="144000" tIns="180000" rIns="144000" bIns="108000">
              <a:spAutoFit/>
            </a:bodyPr>
            <a:lstStyle/>
            <a:p>
              <a:pPr marL="180000" indent="-180000">
                <a:lnSpc>
                  <a:spcPts val="2400"/>
                </a:lnSpc>
                <a:spcBef>
                  <a:spcPts val="600"/>
                </a:spcBef>
                <a:buClr>
                  <a:srgbClr val="57BD63"/>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アプリや動画などのコンテンツに対する制限</a:t>
              </a:r>
            </a:p>
            <a:p>
              <a:pPr marL="180000" indent="-180000" algn="just">
                <a:lnSpc>
                  <a:spcPts val="2500"/>
                </a:lnSpc>
                <a:spcBef>
                  <a:spcPts val="400"/>
                </a:spcBef>
                <a:buClr>
                  <a:srgbClr val="57BD63"/>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特定のアプリの使用時間に関する制限</a:t>
              </a:r>
            </a:p>
            <a:p>
              <a:pPr marL="180000" indent="-180000" algn="just">
                <a:lnSpc>
                  <a:spcPts val="2500"/>
                </a:lnSpc>
                <a:spcBef>
                  <a:spcPts val="400"/>
                </a:spcBef>
                <a:buClr>
                  <a:srgbClr val="57BD63"/>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ゲームのプレイ時間の監視</a:t>
              </a:r>
            </a:p>
          </p:txBody>
        </p:sp>
      </p:grpSp>
      <p:pic>
        <p:nvPicPr>
          <p:cNvPr id="9" name="図 8" descr="挿絵 が含まれている画像&#10;&#10;自動的に生成された説明">
            <a:extLst>
              <a:ext uri="{FF2B5EF4-FFF2-40B4-BE49-F238E27FC236}">
                <a16:creationId xmlns:a16="http://schemas.microsoft.com/office/drawing/2014/main" id="{D48C72FA-F17D-2837-1C05-F7FDFEE038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55" y="1171520"/>
            <a:ext cx="696469" cy="818390"/>
          </a:xfrm>
          <a:prstGeom prst="rect">
            <a:avLst/>
          </a:prstGeom>
        </p:spPr>
      </p:pic>
      <p:sp>
        <p:nvSpPr>
          <p:cNvPr id="11" name="テキスト ボックス 10">
            <a:extLst>
              <a:ext uri="{FF2B5EF4-FFF2-40B4-BE49-F238E27FC236}">
                <a16:creationId xmlns:a16="http://schemas.microsoft.com/office/drawing/2014/main" id="{8D7BC842-0C51-BCF3-4558-877E7B47489A}"/>
              </a:ext>
            </a:extLst>
          </p:cNvPr>
          <p:cNvSpPr txBox="1"/>
          <p:nvPr/>
        </p:nvSpPr>
        <p:spPr>
          <a:xfrm>
            <a:off x="7230875" y="41788"/>
            <a:ext cx="1548000" cy="323493"/>
          </a:xfrm>
          <a:prstGeom prst="roundRect">
            <a:avLst/>
          </a:prstGeom>
          <a:solidFill>
            <a:srgbClr val="155DAA"/>
          </a:solidFill>
          <a:ln w="19050">
            <a:solidFill>
              <a:schemeClr val="bg1"/>
            </a:solidFill>
          </a:ln>
        </p:spPr>
        <p:txBody>
          <a:bodyPr wrap="square" rtlCol="0">
            <a:spAutoFit/>
          </a:bodyPr>
          <a:lstStyle/>
          <a:p>
            <a:pPr algn="ctr"/>
            <a:r>
              <a:rPr kumimoji="1" lang="ja-JP" altLang="en-US" sz="1300" b="1" dirty="0">
                <a:solidFill>
                  <a:schemeClr val="bg1"/>
                </a:solidFill>
                <a:latin typeface="BIZ UDPゴシック" panose="020B0400000000000000" pitchFamily="50" charset="-128"/>
                <a:ea typeface="BIZ UDPゴシック" panose="020B0400000000000000" pitchFamily="50" charset="-128"/>
              </a:rPr>
              <a:t>保護者の皆さまへ</a:t>
            </a:r>
          </a:p>
        </p:txBody>
      </p:sp>
      <p:graphicFrame>
        <p:nvGraphicFramePr>
          <p:cNvPr id="10" name="表 9">
            <a:extLst>
              <a:ext uri="{FF2B5EF4-FFF2-40B4-BE49-F238E27FC236}">
                <a16:creationId xmlns:a16="http://schemas.microsoft.com/office/drawing/2014/main" id="{718952F1-7C53-A877-071F-BC4D3F8F89EA}"/>
              </a:ext>
            </a:extLst>
          </p:cNvPr>
          <p:cNvGraphicFramePr>
            <a:graphicFrameLocks noGrp="1"/>
          </p:cNvGraphicFramePr>
          <p:nvPr>
            <p:extLst>
              <p:ext uri="{D42A27DB-BD31-4B8C-83A1-F6EECF244321}">
                <p14:modId xmlns:p14="http://schemas.microsoft.com/office/powerpoint/2010/main" val="1069994563"/>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85849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8">
            <a:extLst>
              <a:ext uri="{FF2B5EF4-FFF2-40B4-BE49-F238E27FC236}">
                <a16:creationId xmlns:a16="http://schemas.microsoft.com/office/drawing/2014/main" id="{B04810FA-A308-34CC-BE3F-A229004CE7CE}"/>
              </a:ext>
            </a:extLst>
          </p:cNvPr>
          <p:cNvSpPr/>
          <p:nvPr/>
        </p:nvSpPr>
        <p:spPr bwMode="auto">
          <a:xfrm rot="10800000" flipH="1" flipV="1">
            <a:off x="1" y="649243"/>
            <a:ext cx="8778874" cy="900000"/>
          </a:xfrm>
          <a:prstGeom prst="roundRect">
            <a:avLst>
              <a:gd name="adj" fmla="val 444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46384DC2-9849-A1E6-43D9-44D98CF85971}"/>
              </a:ext>
            </a:extLst>
          </p:cNvPr>
          <p:cNvSpPr txBox="1"/>
          <p:nvPr/>
        </p:nvSpPr>
        <p:spPr>
          <a:xfrm>
            <a:off x="336550" y="878648"/>
            <a:ext cx="8017427" cy="401960"/>
          </a:xfrm>
          <a:prstGeom prst="rect">
            <a:avLst/>
          </a:prstGeom>
          <a:noFill/>
        </p:spPr>
        <p:txBody>
          <a:bodyPr wrap="square" lIns="36000" tIns="36000" rIns="36000" bIns="36000" anchor="ctr" anchorCtr="0">
            <a:spAutoFit/>
          </a:bodyPr>
          <a:lstStyle/>
          <a:p>
            <a:pPr algn="just">
              <a:lnSpc>
                <a:spcPts val="3000"/>
              </a:lnSpc>
            </a:pPr>
            <a:r>
              <a:rPr lang="ja-JP" altLang="en-US" sz="2200" b="1" dirty="0">
                <a:latin typeface="BIZ UDPゴシック" panose="020B0400000000000000" pitchFamily="50" charset="-128"/>
                <a:ea typeface="BIZ UDPゴシック" panose="020B0400000000000000" pitchFamily="50" charset="-128"/>
              </a:rPr>
              <a:t>カード決済で課金する場合に保護者が気をつけること</a:t>
            </a:r>
          </a:p>
        </p:txBody>
      </p:sp>
      <p:sp>
        <p:nvSpPr>
          <p:cNvPr id="8" name="テキスト ボックス 7">
            <a:extLst>
              <a:ext uri="{FF2B5EF4-FFF2-40B4-BE49-F238E27FC236}">
                <a16:creationId xmlns:a16="http://schemas.microsoft.com/office/drawing/2014/main" id="{0E49FE73-FA5B-1FC0-1D60-37CA6F9FBAAD}"/>
              </a:ext>
            </a:extLst>
          </p:cNvPr>
          <p:cNvSpPr txBox="1"/>
          <p:nvPr/>
        </p:nvSpPr>
        <p:spPr>
          <a:xfrm>
            <a:off x="336550" y="1535207"/>
            <a:ext cx="8350220" cy="1196597"/>
          </a:xfrm>
          <a:prstGeom prst="rect">
            <a:avLst/>
          </a:prstGeom>
          <a:noFill/>
        </p:spPr>
        <p:txBody>
          <a:bodyPr wrap="square" lIns="0" tIns="108000" rIns="0" bIns="0" anchor="t" anchorCtr="0">
            <a:spAutoFit/>
          </a:bodyPr>
          <a:lstStyle/>
          <a:p>
            <a:pPr algn="just">
              <a:lnSpc>
                <a:spcPts val="2200"/>
              </a:lnSpc>
            </a:pPr>
            <a:r>
              <a:rPr lang="ja-JP" altLang="en-US" sz="1600" dirty="0">
                <a:latin typeface="BIZ UDPゴシック" panose="020B0400000000000000" pitchFamily="50" charset="-128"/>
                <a:ea typeface="BIZ UDPゴシック" panose="020B0400000000000000" pitchFamily="50" charset="-128"/>
              </a:rPr>
              <a:t>保護者のクレジットカードで課金してしまうのは一見すると子どもの問題と思いがちですが、</a:t>
            </a:r>
            <a:br>
              <a:rPr lang="en-US" altLang="ja-JP" sz="1600" dirty="0">
                <a:latin typeface="BIZ UDPゴシック" panose="020B0400000000000000" pitchFamily="50" charset="-128"/>
                <a:ea typeface="BIZ UDPゴシック" panose="020B0400000000000000" pitchFamily="50" charset="-128"/>
              </a:rPr>
            </a:br>
            <a:r>
              <a:rPr lang="ja-JP" altLang="en-US" sz="1600" spc="40" dirty="0">
                <a:latin typeface="BIZ UDPゴシック" panose="020B0400000000000000" pitchFamily="50" charset="-128"/>
                <a:ea typeface="BIZ UDPゴシック" panose="020B0400000000000000" pitchFamily="50" charset="-128"/>
              </a:rPr>
              <a:t>実は保護者の問題でもあります。</a:t>
            </a:r>
            <a:r>
              <a:rPr lang="ja-JP" altLang="en-US" sz="1600" b="1" spc="40" dirty="0">
                <a:solidFill>
                  <a:srgbClr val="FF6600"/>
                </a:solidFill>
                <a:latin typeface="BIZ UDPゴシック" panose="020B0400000000000000" pitchFamily="50" charset="-128"/>
                <a:ea typeface="BIZ UDPゴシック" panose="020B0400000000000000" pitchFamily="50" charset="-128"/>
              </a:rPr>
              <a:t>保護者は、子どもがスマートフォンを正しく使えるよう</a:t>
            </a:r>
            <a:br>
              <a:rPr lang="en-US" altLang="ja-JP" sz="1600" b="1" spc="40" dirty="0">
                <a:solidFill>
                  <a:srgbClr val="FF6600"/>
                </a:solidFill>
                <a:latin typeface="BIZ UDPゴシック" panose="020B0400000000000000" pitchFamily="50" charset="-128"/>
                <a:ea typeface="BIZ UDPゴシック" panose="020B0400000000000000" pitchFamily="50" charset="-128"/>
              </a:rPr>
            </a:br>
            <a:r>
              <a:rPr lang="ja-JP" altLang="en-US" sz="1500" b="1" spc="40" dirty="0">
                <a:solidFill>
                  <a:srgbClr val="FF6600"/>
                </a:solidFill>
                <a:latin typeface="BIZ UDPゴシック" panose="020B0400000000000000" pitchFamily="50" charset="-128"/>
                <a:ea typeface="BIZ UDPゴシック" panose="020B0400000000000000" pitchFamily="50" charset="-128"/>
              </a:rPr>
              <a:t>クレジットカード</a:t>
            </a:r>
            <a:r>
              <a:rPr lang="ja-JP" altLang="en-US" sz="1600" b="1" spc="40" dirty="0">
                <a:solidFill>
                  <a:srgbClr val="FF6600"/>
                </a:solidFill>
                <a:latin typeface="BIZ UDPゴシック" panose="020B0400000000000000" pitchFamily="50" charset="-128"/>
                <a:ea typeface="BIZ UDPゴシック" panose="020B0400000000000000" pitchFamily="50" charset="-128"/>
              </a:rPr>
              <a:t>情報などをきちんと管理することが大切</a:t>
            </a:r>
            <a:r>
              <a:rPr lang="ja-JP" altLang="en-US" sz="1600" spc="40" dirty="0">
                <a:latin typeface="BIZ UDPゴシック" panose="020B0400000000000000" pitchFamily="50" charset="-128"/>
                <a:ea typeface="BIZ UDPゴシック" panose="020B0400000000000000" pitchFamily="50" charset="-128"/>
              </a:rPr>
              <a:t>です。</a:t>
            </a:r>
            <a:r>
              <a:rPr lang="ja-JP" altLang="en-US" sz="1600" spc="-20" dirty="0">
                <a:latin typeface="BIZ UDPゴシック" panose="020B0400000000000000" pitchFamily="50" charset="-128"/>
                <a:ea typeface="BIZ UDPゴシック" panose="020B0400000000000000" pitchFamily="50" charset="-128"/>
              </a:rPr>
              <a:t>詳しくは以降のページをご確認ください。</a:t>
            </a:r>
          </a:p>
        </p:txBody>
      </p:sp>
      <p:sp>
        <p:nvSpPr>
          <p:cNvPr id="16" name="四角形: 角を丸くする 15">
            <a:extLst>
              <a:ext uri="{FF2B5EF4-FFF2-40B4-BE49-F238E27FC236}">
                <a16:creationId xmlns:a16="http://schemas.microsoft.com/office/drawing/2014/main" id="{2F1B03A0-5679-B217-A714-D3EF5E812B54}"/>
              </a:ext>
            </a:extLst>
          </p:cNvPr>
          <p:cNvSpPr/>
          <p:nvPr/>
        </p:nvSpPr>
        <p:spPr>
          <a:xfrm>
            <a:off x="792000" y="2798524"/>
            <a:ext cx="7560000" cy="3676302"/>
          </a:xfrm>
          <a:prstGeom prst="roundRect">
            <a:avLst>
              <a:gd name="adj" fmla="val 1270"/>
            </a:avLst>
          </a:prstGeom>
          <a:solidFill>
            <a:schemeClr val="bg1"/>
          </a:solidFill>
          <a:ln w="19050">
            <a:solidFill>
              <a:srgbClr val="57BD6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155CAF"/>
              </a:solidFill>
            </a:endParaRPr>
          </a:p>
        </p:txBody>
      </p:sp>
      <p:graphicFrame>
        <p:nvGraphicFramePr>
          <p:cNvPr id="25" name="表 24">
            <a:extLst>
              <a:ext uri="{FF2B5EF4-FFF2-40B4-BE49-F238E27FC236}">
                <a16:creationId xmlns:a16="http://schemas.microsoft.com/office/drawing/2014/main" id="{A0842593-D1B6-B3BC-9CD8-C3E87D744559}"/>
              </a:ext>
            </a:extLst>
          </p:cNvPr>
          <p:cNvGraphicFramePr>
            <a:graphicFrameLocks noGrp="1"/>
          </p:cNvGraphicFramePr>
          <p:nvPr>
            <p:extLst>
              <p:ext uri="{D42A27DB-BD31-4B8C-83A1-F6EECF244321}">
                <p14:modId xmlns:p14="http://schemas.microsoft.com/office/powerpoint/2010/main" val="1946633471"/>
              </p:ext>
            </p:extLst>
          </p:nvPr>
        </p:nvGraphicFramePr>
        <p:xfrm>
          <a:off x="1170000" y="2811031"/>
          <a:ext cx="6804001" cy="3528000"/>
        </p:xfrm>
        <a:graphic>
          <a:graphicData uri="http://schemas.openxmlformats.org/drawingml/2006/table">
            <a:tbl>
              <a:tblPr firstRow="1" bandRow="1"/>
              <a:tblGrid>
                <a:gridCol w="396001">
                  <a:extLst>
                    <a:ext uri="{9D8B030D-6E8A-4147-A177-3AD203B41FA5}">
                      <a16:colId xmlns:a16="http://schemas.microsoft.com/office/drawing/2014/main" val="20000"/>
                    </a:ext>
                  </a:extLst>
                </a:gridCol>
                <a:gridCol w="6408000">
                  <a:extLst>
                    <a:ext uri="{9D8B030D-6E8A-4147-A177-3AD203B41FA5}">
                      <a16:colId xmlns:a16="http://schemas.microsoft.com/office/drawing/2014/main" val="20001"/>
                    </a:ext>
                  </a:extLst>
                </a:gridCol>
              </a:tblGrid>
              <a:tr h="504000">
                <a:tc>
                  <a:txBody>
                    <a:bodyPr/>
                    <a:lstStyle/>
                    <a:p>
                      <a:pPr algn="ctr">
                        <a:lnSpc>
                          <a:spcPts val="2500"/>
                        </a:lnSpc>
                      </a:pPr>
                      <a:r>
                        <a:rPr kumimoji="1" lang="ja-JP" altLang="en-US" sz="1800" b="0" dirty="0">
                          <a:solidFill>
                            <a:srgbClr val="57BD63"/>
                          </a:solidFill>
                          <a:latin typeface="ＭＳ Ｐゴシック" panose="020B0600070205080204" pitchFamily="50" charset="-128"/>
                          <a:ea typeface="ＭＳ Ｐゴシック" panose="020B0600070205080204" pitchFamily="50" charset="-128"/>
                        </a:rPr>
                        <a:t>➊</a:t>
                      </a:r>
                    </a:p>
                  </a:txBody>
                  <a:tcPr marL="36000" marR="0" marT="0" marB="72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25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クレジットカードは、子どもに自由に使わせない</a:t>
                      </a:r>
                      <a:endParaRPr kumimoji="1" lang="en-US" altLang="ja-JP"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04000">
                <a:tc>
                  <a:txBody>
                    <a:bodyPr/>
                    <a:lstStyle/>
                    <a:p>
                      <a:pPr algn="ctr">
                        <a:lnSpc>
                          <a:spcPts val="2500"/>
                        </a:lnSpc>
                      </a:pPr>
                      <a:r>
                        <a:rPr kumimoji="1" lang="ja-JP" altLang="en-US" sz="1800" b="0" dirty="0">
                          <a:solidFill>
                            <a:srgbClr val="57BD63"/>
                          </a:solidFill>
                          <a:latin typeface="ＭＳ Ｐゴシック" panose="020B0600070205080204" pitchFamily="50" charset="-128"/>
                          <a:ea typeface="ＭＳ Ｐゴシック" panose="020B0600070205080204" pitchFamily="50" charset="-128"/>
                        </a:rPr>
                        <a:t>➋</a:t>
                      </a:r>
                    </a:p>
                  </a:txBody>
                  <a:tcPr marL="36000" marR="0" marT="0" marB="72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25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パスワードは、子どもにも教えない</a:t>
                      </a:r>
                      <a:endParaRPr kumimoji="1" lang="en-US" altLang="ja-JP"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6451754"/>
                  </a:ext>
                </a:extLst>
              </a:tr>
              <a:tr h="504000">
                <a:tc>
                  <a:txBody>
                    <a:bodyPr/>
                    <a:lstStyle/>
                    <a:p>
                      <a:pPr algn="ctr">
                        <a:lnSpc>
                          <a:spcPts val="2500"/>
                        </a:lnSpc>
                      </a:pPr>
                      <a:r>
                        <a:rPr kumimoji="1" lang="ja-JP" altLang="en-US" sz="1800" b="0" dirty="0">
                          <a:solidFill>
                            <a:srgbClr val="57BD63"/>
                          </a:solidFill>
                          <a:latin typeface="ＭＳ Ｐゴシック" panose="020B0600070205080204" pitchFamily="50" charset="-128"/>
                          <a:ea typeface="ＭＳ Ｐゴシック" panose="020B0600070205080204" pitchFamily="50" charset="-128"/>
                        </a:rPr>
                        <a:t>➌</a:t>
                      </a:r>
                    </a:p>
                  </a:txBody>
                  <a:tcPr marL="36000" marR="0" marT="0" marB="72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25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子どものスマートフォンにカード情報を残していないか</a:t>
                      </a:r>
                      <a:endParaRPr kumimoji="1" lang="en-US" altLang="ja-JP"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0710870"/>
                  </a:ext>
                </a:extLst>
              </a:tr>
              <a:tr h="504000">
                <a:tc>
                  <a:txBody>
                    <a:bodyPr/>
                    <a:lstStyle/>
                    <a:p>
                      <a:pPr algn="ctr">
                        <a:lnSpc>
                          <a:spcPts val="2500"/>
                        </a:lnSpc>
                      </a:pPr>
                      <a:r>
                        <a:rPr kumimoji="1" lang="ja-JP" altLang="en-US" sz="1800" b="0" dirty="0">
                          <a:solidFill>
                            <a:srgbClr val="57BD63"/>
                          </a:solidFill>
                          <a:latin typeface="ＭＳ Ｐゴシック" panose="020B0600070205080204" pitchFamily="50" charset="-128"/>
                          <a:ea typeface="ＭＳ Ｐゴシック" panose="020B0600070205080204" pitchFamily="50" charset="-128"/>
                        </a:rPr>
                        <a:t>➍</a:t>
                      </a:r>
                    </a:p>
                  </a:txBody>
                  <a:tcPr marL="36000" marR="0" marT="0" marB="72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25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カード利用明細書を見れば「異変」に気づける</a:t>
                      </a:r>
                      <a:endParaRPr kumimoji="1" lang="en-US" altLang="ja-JP"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4606208"/>
                  </a:ext>
                </a:extLst>
              </a:tr>
              <a:tr h="504000">
                <a:tc>
                  <a:txBody>
                    <a:bodyPr/>
                    <a:lstStyle/>
                    <a:p>
                      <a:pPr algn="ctr">
                        <a:lnSpc>
                          <a:spcPts val="2500"/>
                        </a:lnSpc>
                      </a:pPr>
                      <a:r>
                        <a:rPr kumimoji="1" lang="ja-JP" altLang="en-US" sz="1800" b="0" dirty="0">
                          <a:solidFill>
                            <a:srgbClr val="57BD63"/>
                          </a:solidFill>
                          <a:latin typeface="ＭＳ Ｐゴシック" panose="020B0600070205080204" pitchFamily="50" charset="-128"/>
                          <a:ea typeface="ＭＳ Ｐゴシック" panose="020B0600070205080204" pitchFamily="50" charset="-128"/>
                        </a:rPr>
                        <a:t>➎</a:t>
                      </a:r>
                    </a:p>
                  </a:txBody>
                  <a:tcPr marL="36000" marR="0" marT="0" marB="72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25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ストアからの「購入完了メール」は見落とさない</a:t>
                      </a:r>
                      <a:endParaRPr kumimoji="1" lang="en-US" altLang="ja-JP"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3733429"/>
                  </a:ext>
                </a:extLst>
              </a:tr>
              <a:tr h="504000">
                <a:tc>
                  <a:txBody>
                    <a:bodyPr/>
                    <a:lstStyle/>
                    <a:p>
                      <a:pPr algn="ctr">
                        <a:lnSpc>
                          <a:spcPts val="2500"/>
                        </a:lnSpc>
                      </a:pPr>
                      <a:r>
                        <a:rPr kumimoji="1" lang="ja-JP" altLang="en-US" sz="1800" b="0" dirty="0">
                          <a:solidFill>
                            <a:srgbClr val="57BD63"/>
                          </a:solidFill>
                          <a:latin typeface="ＭＳ Ｐゴシック" panose="020B0600070205080204" pitchFamily="50" charset="-128"/>
                          <a:ea typeface="ＭＳ Ｐゴシック" panose="020B0600070205080204" pitchFamily="50" charset="-128"/>
                        </a:rPr>
                        <a:t>➏</a:t>
                      </a:r>
                    </a:p>
                  </a:txBody>
                  <a:tcPr marL="36000" marR="0" marT="0" marB="72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25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キャリア決済の利用上限額を最低限に設定する</a:t>
                      </a:r>
                      <a:endParaRPr kumimoji="1" lang="en-US" altLang="ja-JP"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7342215"/>
                  </a:ext>
                </a:extLst>
              </a:tr>
              <a:tr h="504000">
                <a:tc>
                  <a:txBody>
                    <a:bodyPr/>
                    <a:lstStyle/>
                    <a:p>
                      <a:pPr algn="ctr">
                        <a:lnSpc>
                          <a:spcPts val="2500"/>
                        </a:lnSpc>
                      </a:pPr>
                      <a:r>
                        <a:rPr kumimoji="1" lang="ja-JP" altLang="en-US" sz="1800" b="0" dirty="0">
                          <a:solidFill>
                            <a:srgbClr val="57BD63"/>
                          </a:solidFill>
                          <a:latin typeface="ＭＳ Ｐゴシック" panose="020B0600070205080204" pitchFamily="50" charset="-128"/>
                          <a:ea typeface="ＭＳ Ｐゴシック" panose="020B0600070205080204" pitchFamily="50" charset="-128"/>
                        </a:rPr>
                        <a:t>➐</a:t>
                      </a:r>
                    </a:p>
                  </a:txBody>
                  <a:tcPr marL="36000" marR="0" marT="0" marB="72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25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子どもと一緒にオンラインゲームのアカウント設定をする</a:t>
                      </a:r>
                      <a:endParaRPr kumimoji="1" lang="en-US" altLang="ja-JP"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1541700"/>
                  </a:ext>
                </a:extLst>
              </a:tr>
            </a:tbl>
          </a:graphicData>
        </a:graphic>
      </p:graphicFrame>
      <p:sp>
        <p:nvSpPr>
          <p:cNvPr id="5" name="テキスト ボックス 4">
            <a:extLst>
              <a:ext uri="{FF2B5EF4-FFF2-40B4-BE49-F238E27FC236}">
                <a16:creationId xmlns:a16="http://schemas.microsoft.com/office/drawing/2014/main" id="{B10D7AE7-285F-8AED-314E-53F191936111}"/>
              </a:ext>
            </a:extLst>
          </p:cNvPr>
          <p:cNvSpPr txBox="1"/>
          <p:nvPr/>
        </p:nvSpPr>
        <p:spPr>
          <a:xfrm>
            <a:off x="7230875" y="41788"/>
            <a:ext cx="1548000" cy="323493"/>
          </a:xfrm>
          <a:prstGeom prst="roundRect">
            <a:avLst/>
          </a:prstGeom>
          <a:solidFill>
            <a:srgbClr val="155DAA"/>
          </a:solidFill>
          <a:ln w="19050">
            <a:solidFill>
              <a:schemeClr val="bg1"/>
            </a:solidFill>
          </a:ln>
        </p:spPr>
        <p:txBody>
          <a:bodyPr wrap="square" rtlCol="0">
            <a:spAutoFit/>
          </a:bodyPr>
          <a:lstStyle/>
          <a:p>
            <a:pPr algn="ctr"/>
            <a:r>
              <a:rPr kumimoji="1" lang="ja-JP" altLang="en-US" sz="1300" b="1" dirty="0">
                <a:solidFill>
                  <a:schemeClr val="bg1"/>
                </a:solidFill>
                <a:latin typeface="BIZ UDPゴシック" panose="020B0400000000000000" pitchFamily="50" charset="-128"/>
                <a:ea typeface="BIZ UDPゴシック" panose="020B0400000000000000" pitchFamily="50" charset="-128"/>
              </a:rPr>
              <a:t>保護者の皆さまへ</a:t>
            </a:r>
          </a:p>
        </p:txBody>
      </p:sp>
      <p:graphicFrame>
        <p:nvGraphicFramePr>
          <p:cNvPr id="4" name="表 3">
            <a:extLst>
              <a:ext uri="{FF2B5EF4-FFF2-40B4-BE49-F238E27FC236}">
                <a16:creationId xmlns:a16="http://schemas.microsoft.com/office/drawing/2014/main" id="{3E0CE50E-FFF2-F3CB-A6D1-A08404EA474C}"/>
              </a:ext>
            </a:extLst>
          </p:cNvPr>
          <p:cNvGraphicFramePr>
            <a:graphicFrameLocks noGrp="1"/>
          </p:cNvGraphicFramePr>
          <p:nvPr>
            <p:extLst>
              <p:ext uri="{D42A27DB-BD31-4B8C-83A1-F6EECF244321}">
                <p14:modId xmlns:p14="http://schemas.microsoft.com/office/powerpoint/2010/main" val="4226256493"/>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カード決済で課金する場合に保護者が気をつけること</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589282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8">
            <a:extLst>
              <a:ext uri="{FF2B5EF4-FFF2-40B4-BE49-F238E27FC236}">
                <a16:creationId xmlns:a16="http://schemas.microsoft.com/office/drawing/2014/main" id="{D140D238-D4B8-D0F1-AD72-94887BEA2165}"/>
              </a:ext>
            </a:extLst>
          </p:cNvPr>
          <p:cNvSpPr/>
          <p:nvPr/>
        </p:nvSpPr>
        <p:spPr bwMode="auto">
          <a:xfrm rot="10800000" flipH="1" flipV="1">
            <a:off x="1" y="611596"/>
            <a:ext cx="8778874" cy="432000"/>
          </a:xfrm>
          <a:prstGeom prst="roundRect">
            <a:avLst>
              <a:gd name="adj" fmla="val 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5602235C-B846-0A0C-53C2-01D90BDAC7FE}"/>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カード決済で課金する場合に保護者が気をつけること</a:t>
            </a:r>
          </a:p>
        </p:txBody>
      </p:sp>
      <p:graphicFrame>
        <p:nvGraphicFramePr>
          <p:cNvPr id="17" name="表 16">
            <a:extLst>
              <a:ext uri="{FF2B5EF4-FFF2-40B4-BE49-F238E27FC236}">
                <a16:creationId xmlns:a16="http://schemas.microsoft.com/office/drawing/2014/main" id="{EFE6CA9E-CC96-AF9E-5D67-8A14B46026CD}"/>
              </a:ext>
            </a:extLst>
          </p:cNvPr>
          <p:cNvGraphicFramePr>
            <a:graphicFrameLocks noGrp="1"/>
          </p:cNvGraphicFramePr>
          <p:nvPr>
            <p:extLst>
              <p:ext uri="{D42A27DB-BD31-4B8C-83A1-F6EECF244321}">
                <p14:modId xmlns:p14="http://schemas.microsoft.com/office/powerpoint/2010/main" val="3300553641"/>
              </p:ext>
            </p:extLst>
          </p:nvPr>
        </p:nvGraphicFramePr>
        <p:xfrm>
          <a:off x="323849" y="1294235"/>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57BD63"/>
                          </a:solidFill>
                          <a:latin typeface="ＭＳ Ｐゴシック" panose="020B0600070205080204" pitchFamily="50" charset="-128"/>
                          <a:ea typeface="ＭＳ Ｐゴシック" panose="020B0600070205080204" pitchFamily="50" charset="-128"/>
                        </a:rPr>
                        <a:t>➊</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クレジットカードは、子どもに自由に使わせない</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9" name="テキスト ボックス 18">
            <a:extLst>
              <a:ext uri="{FF2B5EF4-FFF2-40B4-BE49-F238E27FC236}">
                <a16:creationId xmlns:a16="http://schemas.microsoft.com/office/drawing/2014/main" id="{5784B657-7A51-04A6-0B48-678CA59D8F27}"/>
              </a:ext>
            </a:extLst>
          </p:cNvPr>
          <p:cNvSpPr txBox="1"/>
          <p:nvPr/>
        </p:nvSpPr>
        <p:spPr>
          <a:xfrm>
            <a:off x="323849" y="1726235"/>
            <a:ext cx="8442000" cy="1561494"/>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クレジットカードの名義人は、カードを利用するための情報をきちんと管理する等のルールがあります。名義人でない子どもが利用してしまった場合、クレジットカード</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会社から管理責任を問われます。また、カードを簡単に持ち出せないよう、管理方法も工夫しましょう。</a:t>
            </a:r>
          </a:p>
        </p:txBody>
      </p:sp>
      <p:graphicFrame>
        <p:nvGraphicFramePr>
          <p:cNvPr id="21" name="表 20">
            <a:extLst>
              <a:ext uri="{FF2B5EF4-FFF2-40B4-BE49-F238E27FC236}">
                <a16:creationId xmlns:a16="http://schemas.microsoft.com/office/drawing/2014/main" id="{CEA73CCC-DF3A-4199-E5A3-A3FB5F5821ED}"/>
              </a:ext>
            </a:extLst>
          </p:cNvPr>
          <p:cNvGraphicFramePr>
            <a:graphicFrameLocks noGrp="1"/>
          </p:cNvGraphicFramePr>
          <p:nvPr>
            <p:extLst>
              <p:ext uri="{D42A27DB-BD31-4B8C-83A1-F6EECF244321}">
                <p14:modId xmlns:p14="http://schemas.microsoft.com/office/powerpoint/2010/main" val="2782434707"/>
              </p:ext>
            </p:extLst>
          </p:nvPr>
        </p:nvGraphicFramePr>
        <p:xfrm>
          <a:off x="323849" y="4080975"/>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57BD63"/>
                          </a:solidFill>
                          <a:latin typeface="ＭＳ Ｐゴシック" panose="020B0600070205080204" pitchFamily="50" charset="-128"/>
                          <a:ea typeface="ＭＳ Ｐゴシック" panose="020B0600070205080204" pitchFamily="50" charset="-128"/>
                        </a:rPr>
                        <a:t>➋</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パスワードは、子どもにも教えない</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2" name="テキスト ボックス 21">
            <a:extLst>
              <a:ext uri="{FF2B5EF4-FFF2-40B4-BE49-F238E27FC236}">
                <a16:creationId xmlns:a16="http://schemas.microsoft.com/office/drawing/2014/main" id="{8935B101-5C2B-417C-CA37-9CFBF3408828}"/>
              </a:ext>
            </a:extLst>
          </p:cNvPr>
          <p:cNvSpPr txBox="1"/>
          <p:nvPr/>
        </p:nvSpPr>
        <p:spPr>
          <a:xfrm>
            <a:off x="323849" y="4524570"/>
            <a:ext cx="8442326" cy="843349"/>
          </a:xfrm>
          <a:prstGeom prst="rect">
            <a:avLst/>
          </a:prstGeom>
          <a:noFill/>
        </p:spPr>
        <p:txBody>
          <a:bodyPr wrap="square" lIns="36000" tIns="180000" rIns="0" bIns="0" anchor="t" anchorCtr="0">
            <a:spAutoFit/>
          </a:bodyPr>
          <a:lstStyle/>
          <a:p>
            <a:pPr>
              <a:lnSpc>
                <a:spcPts val="2800"/>
              </a:lnSpc>
            </a:pPr>
            <a:r>
              <a:rPr lang="ja-JP" altLang="en-US" dirty="0">
                <a:latin typeface="BIZ UDPゴシック" panose="020B0400000000000000" pitchFamily="50" charset="-128"/>
                <a:ea typeface="BIZ UDPゴシック" panose="020B0400000000000000" pitchFamily="50" charset="-128"/>
              </a:rPr>
              <a:t>クレジットカードのパスワードは、誕生日や電話番号など、子どもが簡単に推測できるようなものは避けましょう。</a:t>
            </a:r>
          </a:p>
        </p:txBody>
      </p:sp>
      <p:sp>
        <p:nvSpPr>
          <p:cNvPr id="9" name="テキスト ボックス 8">
            <a:extLst>
              <a:ext uri="{FF2B5EF4-FFF2-40B4-BE49-F238E27FC236}">
                <a16:creationId xmlns:a16="http://schemas.microsoft.com/office/drawing/2014/main" id="{7264B951-8823-E81A-4CA2-88689E121638}"/>
              </a:ext>
            </a:extLst>
          </p:cNvPr>
          <p:cNvSpPr txBox="1"/>
          <p:nvPr/>
        </p:nvSpPr>
        <p:spPr>
          <a:xfrm>
            <a:off x="7230875" y="41788"/>
            <a:ext cx="1548000" cy="323493"/>
          </a:xfrm>
          <a:prstGeom prst="roundRect">
            <a:avLst/>
          </a:prstGeom>
          <a:solidFill>
            <a:srgbClr val="155DAA"/>
          </a:solidFill>
          <a:ln w="19050">
            <a:solidFill>
              <a:schemeClr val="bg1"/>
            </a:solidFill>
          </a:ln>
        </p:spPr>
        <p:txBody>
          <a:bodyPr wrap="square" rtlCol="0">
            <a:spAutoFit/>
          </a:bodyPr>
          <a:lstStyle/>
          <a:p>
            <a:pPr algn="ctr"/>
            <a:r>
              <a:rPr kumimoji="1" lang="ja-JP" altLang="en-US" sz="1300" b="1" dirty="0">
                <a:solidFill>
                  <a:schemeClr val="bg1"/>
                </a:solidFill>
                <a:latin typeface="BIZ UDPゴシック" panose="020B0400000000000000" pitchFamily="50" charset="-128"/>
                <a:ea typeface="BIZ UDPゴシック" panose="020B0400000000000000" pitchFamily="50" charset="-128"/>
              </a:rPr>
              <a:t>保護者の皆さまへ</a:t>
            </a:r>
          </a:p>
        </p:txBody>
      </p:sp>
      <p:graphicFrame>
        <p:nvGraphicFramePr>
          <p:cNvPr id="7" name="表 6">
            <a:extLst>
              <a:ext uri="{FF2B5EF4-FFF2-40B4-BE49-F238E27FC236}">
                <a16:creationId xmlns:a16="http://schemas.microsoft.com/office/drawing/2014/main" id="{FE724D14-2706-FCEF-F437-F1AAF4B4D814}"/>
              </a:ext>
            </a:extLst>
          </p:cNvPr>
          <p:cNvGraphicFramePr>
            <a:graphicFrameLocks noGrp="1"/>
          </p:cNvGraphicFramePr>
          <p:nvPr>
            <p:extLst>
              <p:ext uri="{D42A27DB-BD31-4B8C-83A1-F6EECF244321}">
                <p14:modId xmlns:p14="http://schemas.microsoft.com/office/powerpoint/2010/main" val="15954043"/>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75921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8">
            <a:extLst>
              <a:ext uri="{FF2B5EF4-FFF2-40B4-BE49-F238E27FC236}">
                <a16:creationId xmlns:a16="http://schemas.microsoft.com/office/drawing/2014/main" id="{D140D238-D4B8-D0F1-AD72-94887BEA2165}"/>
              </a:ext>
            </a:extLst>
          </p:cNvPr>
          <p:cNvSpPr/>
          <p:nvPr/>
        </p:nvSpPr>
        <p:spPr bwMode="auto">
          <a:xfrm rot="10800000" flipH="1" flipV="1">
            <a:off x="1" y="611596"/>
            <a:ext cx="8778874" cy="432000"/>
          </a:xfrm>
          <a:prstGeom prst="roundRect">
            <a:avLst>
              <a:gd name="adj" fmla="val 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graphicFrame>
        <p:nvGraphicFramePr>
          <p:cNvPr id="17" name="表 16">
            <a:extLst>
              <a:ext uri="{FF2B5EF4-FFF2-40B4-BE49-F238E27FC236}">
                <a16:creationId xmlns:a16="http://schemas.microsoft.com/office/drawing/2014/main" id="{EFE6CA9E-CC96-AF9E-5D67-8A14B46026CD}"/>
              </a:ext>
            </a:extLst>
          </p:cNvPr>
          <p:cNvGraphicFramePr>
            <a:graphicFrameLocks noGrp="1"/>
          </p:cNvGraphicFramePr>
          <p:nvPr>
            <p:extLst>
              <p:ext uri="{D42A27DB-BD31-4B8C-83A1-F6EECF244321}">
                <p14:modId xmlns:p14="http://schemas.microsoft.com/office/powerpoint/2010/main" val="854740485"/>
              </p:ext>
            </p:extLst>
          </p:nvPr>
        </p:nvGraphicFramePr>
        <p:xfrm>
          <a:off x="323849" y="1294235"/>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57BD63"/>
                          </a:solidFill>
                          <a:latin typeface="ＭＳ Ｐゴシック" panose="020B0600070205080204" pitchFamily="50" charset="-128"/>
                          <a:ea typeface="ＭＳ Ｐゴシック" panose="020B0600070205080204" pitchFamily="50" charset="-128"/>
                        </a:rPr>
                        <a:t>➌</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子どものスマートフォンにカード情報を残していないか</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9" name="テキスト ボックス 18">
            <a:extLst>
              <a:ext uri="{FF2B5EF4-FFF2-40B4-BE49-F238E27FC236}">
                <a16:creationId xmlns:a16="http://schemas.microsoft.com/office/drawing/2014/main" id="{5784B657-7A51-04A6-0B48-678CA59D8F27}"/>
              </a:ext>
            </a:extLst>
          </p:cNvPr>
          <p:cNvSpPr txBox="1"/>
          <p:nvPr/>
        </p:nvSpPr>
        <p:spPr>
          <a:xfrm>
            <a:off x="323849" y="1726235"/>
            <a:ext cx="8442000" cy="1920567"/>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子どもが利用しているスマートフォンなどに、保護者のクレジットカード情報（番号やパスワードなど</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を登録していませんか。</a:t>
            </a: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dirty="0">
                <a:latin typeface="BIZ UDPゴシック" panose="020B0400000000000000" pitchFamily="50" charset="-128"/>
                <a:ea typeface="BIZ UDPゴシック" panose="020B0400000000000000" pitchFamily="50" charset="-128"/>
              </a:rPr>
              <a:t>一度登録した情報は保存されるのが一般的です。子どもに与える前に情報を削除しておきましょう。また、子どもから「このアプリを買ってほしい」と頼まれてクレジットカード情報を入力した際には、都度カード情報を消すなどしましょう。</a:t>
            </a:r>
          </a:p>
        </p:txBody>
      </p:sp>
      <p:graphicFrame>
        <p:nvGraphicFramePr>
          <p:cNvPr id="21" name="表 20">
            <a:extLst>
              <a:ext uri="{FF2B5EF4-FFF2-40B4-BE49-F238E27FC236}">
                <a16:creationId xmlns:a16="http://schemas.microsoft.com/office/drawing/2014/main" id="{CEA73CCC-DF3A-4199-E5A3-A3FB5F5821ED}"/>
              </a:ext>
            </a:extLst>
          </p:cNvPr>
          <p:cNvGraphicFramePr>
            <a:graphicFrameLocks noGrp="1"/>
          </p:cNvGraphicFramePr>
          <p:nvPr>
            <p:extLst>
              <p:ext uri="{D42A27DB-BD31-4B8C-83A1-F6EECF244321}">
                <p14:modId xmlns:p14="http://schemas.microsoft.com/office/powerpoint/2010/main" val="2430816733"/>
              </p:ext>
            </p:extLst>
          </p:nvPr>
        </p:nvGraphicFramePr>
        <p:xfrm>
          <a:off x="323849" y="4080975"/>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57BD63"/>
                          </a:solidFill>
                          <a:latin typeface="ＭＳ Ｐゴシック" panose="020B0600070205080204" pitchFamily="50" charset="-128"/>
                          <a:ea typeface="ＭＳ Ｐゴシック" panose="020B0600070205080204" pitchFamily="50" charset="-128"/>
                        </a:rPr>
                        <a:t>➍</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カード利用明細書を見れば「異変」に気づける</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2" name="テキスト ボックス 21">
            <a:extLst>
              <a:ext uri="{FF2B5EF4-FFF2-40B4-BE49-F238E27FC236}">
                <a16:creationId xmlns:a16="http://schemas.microsoft.com/office/drawing/2014/main" id="{8935B101-5C2B-417C-CA37-9CFBF3408828}"/>
              </a:ext>
            </a:extLst>
          </p:cNvPr>
          <p:cNvSpPr txBox="1"/>
          <p:nvPr/>
        </p:nvSpPr>
        <p:spPr>
          <a:xfrm>
            <a:off x="323849" y="4524570"/>
            <a:ext cx="8442326" cy="843349"/>
          </a:xfrm>
          <a:prstGeom prst="rect">
            <a:avLst/>
          </a:prstGeom>
          <a:noFill/>
        </p:spPr>
        <p:txBody>
          <a:bodyPr wrap="square" lIns="36000" tIns="180000" rIns="0" bIns="0" anchor="t" anchorCtr="0">
            <a:spAutoFit/>
          </a:bodyPr>
          <a:lstStyle/>
          <a:p>
            <a:pPr algn="just">
              <a:lnSpc>
                <a:spcPts val="2800"/>
              </a:lnSpc>
            </a:pPr>
            <a:r>
              <a:rPr lang="ja-JP" altLang="en-US" spc="40" dirty="0">
                <a:latin typeface="BIZ UDPゴシック" panose="020B0400000000000000" pitchFamily="50" charset="-128"/>
                <a:ea typeface="BIZ UDPゴシック" panose="020B0400000000000000" pitchFamily="50" charset="-128"/>
              </a:rPr>
              <a:t>いち早く状況を把握するためにも、カード会社から毎月送付される利用明細書は</a:t>
            </a:r>
            <a:br>
              <a:rPr lang="en-US" altLang="ja-JP" spc="40" dirty="0">
                <a:latin typeface="BIZ UDPゴシック" panose="020B0400000000000000" pitchFamily="50" charset="-128"/>
                <a:ea typeface="BIZ UDPゴシック" panose="020B0400000000000000" pitchFamily="50" charset="-128"/>
              </a:rPr>
            </a:br>
            <a:r>
              <a:rPr lang="ja-JP" altLang="en-US" spc="40" dirty="0">
                <a:latin typeface="BIZ UDPゴシック" panose="020B0400000000000000" pitchFamily="50" charset="-128"/>
                <a:ea typeface="BIZ UDPゴシック" panose="020B0400000000000000" pitchFamily="50" charset="-128"/>
              </a:rPr>
              <a:t>こまめに確認しましょう。</a:t>
            </a:r>
          </a:p>
        </p:txBody>
      </p:sp>
      <p:sp>
        <p:nvSpPr>
          <p:cNvPr id="9" name="テキスト ボックス 8">
            <a:extLst>
              <a:ext uri="{FF2B5EF4-FFF2-40B4-BE49-F238E27FC236}">
                <a16:creationId xmlns:a16="http://schemas.microsoft.com/office/drawing/2014/main" id="{626B6374-58F5-4C07-4AB6-04F1B3476E1F}"/>
              </a:ext>
            </a:extLst>
          </p:cNvPr>
          <p:cNvSpPr txBox="1"/>
          <p:nvPr/>
        </p:nvSpPr>
        <p:spPr>
          <a:xfrm>
            <a:off x="7230875" y="41788"/>
            <a:ext cx="1548000" cy="323493"/>
          </a:xfrm>
          <a:prstGeom prst="roundRect">
            <a:avLst/>
          </a:prstGeom>
          <a:solidFill>
            <a:srgbClr val="155DAA"/>
          </a:solidFill>
          <a:ln w="19050">
            <a:solidFill>
              <a:schemeClr val="bg1"/>
            </a:solidFill>
          </a:ln>
        </p:spPr>
        <p:txBody>
          <a:bodyPr wrap="square" rtlCol="0">
            <a:spAutoFit/>
          </a:bodyPr>
          <a:lstStyle/>
          <a:p>
            <a:pPr algn="ctr"/>
            <a:r>
              <a:rPr kumimoji="1" lang="ja-JP" altLang="en-US" sz="1300" b="1" dirty="0">
                <a:solidFill>
                  <a:schemeClr val="bg1"/>
                </a:solidFill>
                <a:latin typeface="BIZ UDPゴシック" panose="020B0400000000000000" pitchFamily="50" charset="-128"/>
                <a:ea typeface="BIZ UDPゴシック" panose="020B0400000000000000" pitchFamily="50" charset="-128"/>
              </a:rPr>
              <a:t>保護者の皆さまへ</a:t>
            </a:r>
          </a:p>
        </p:txBody>
      </p:sp>
      <p:graphicFrame>
        <p:nvGraphicFramePr>
          <p:cNvPr id="7" name="表 6">
            <a:extLst>
              <a:ext uri="{FF2B5EF4-FFF2-40B4-BE49-F238E27FC236}">
                <a16:creationId xmlns:a16="http://schemas.microsoft.com/office/drawing/2014/main" id="{2D69B5E4-E098-09DA-EABD-221FD67F88B9}"/>
              </a:ext>
            </a:extLst>
          </p:cNvPr>
          <p:cNvGraphicFramePr>
            <a:graphicFrameLocks noGrp="1"/>
          </p:cNvGraphicFramePr>
          <p:nvPr>
            <p:extLst>
              <p:ext uri="{D42A27DB-BD31-4B8C-83A1-F6EECF244321}">
                <p14:modId xmlns:p14="http://schemas.microsoft.com/office/powerpoint/2010/main" val="2309362096"/>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3" name="テキスト ボックス 2">
            <a:extLst>
              <a:ext uri="{FF2B5EF4-FFF2-40B4-BE49-F238E27FC236}">
                <a16:creationId xmlns:a16="http://schemas.microsoft.com/office/drawing/2014/main" id="{31A03C73-9F86-FE77-DF23-BC0E308BF3FD}"/>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カード決済で課金する場合に保護者が気をつけること</a:t>
            </a:r>
          </a:p>
        </p:txBody>
      </p:sp>
    </p:spTree>
    <p:extLst>
      <p:ext uri="{BB962C8B-B14F-4D97-AF65-F5344CB8AC3E}">
        <p14:creationId xmlns:p14="http://schemas.microsoft.com/office/powerpoint/2010/main" val="2785036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8">
            <a:extLst>
              <a:ext uri="{FF2B5EF4-FFF2-40B4-BE49-F238E27FC236}">
                <a16:creationId xmlns:a16="http://schemas.microsoft.com/office/drawing/2014/main" id="{D140D238-D4B8-D0F1-AD72-94887BEA2165}"/>
              </a:ext>
            </a:extLst>
          </p:cNvPr>
          <p:cNvSpPr/>
          <p:nvPr/>
        </p:nvSpPr>
        <p:spPr bwMode="auto">
          <a:xfrm rot="10800000" flipH="1" flipV="1">
            <a:off x="1" y="611596"/>
            <a:ext cx="8778874" cy="432000"/>
          </a:xfrm>
          <a:prstGeom prst="roundRect">
            <a:avLst>
              <a:gd name="adj" fmla="val 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graphicFrame>
        <p:nvGraphicFramePr>
          <p:cNvPr id="17" name="表 16">
            <a:extLst>
              <a:ext uri="{FF2B5EF4-FFF2-40B4-BE49-F238E27FC236}">
                <a16:creationId xmlns:a16="http://schemas.microsoft.com/office/drawing/2014/main" id="{EFE6CA9E-CC96-AF9E-5D67-8A14B46026CD}"/>
              </a:ext>
            </a:extLst>
          </p:cNvPr>
          <p:cNvGraphicFramePr>
            <a:graphicFrameLocks noGrp="1"/>
          </p:cNvGraphicFramePr>
          <p:nvPr>
            <p:extLst>
              <p:ext uri="{D42A27DB-BD31-4B8C-83A1-F6EECF244321}">
                <p14:modId xmlns:p14="http://schemas.microsoft.com/office/powerpoint/2010/main" val="3116437503"/>
              </p:ext>
            </p:extLst>
          </p:nvPr>
        </p:nvGraphicFramePr>
        <p:xfrm>
          <a:off x="323849" y="1294235"/>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57BD63"/>
                          </a:solidFill>
                          <a:latin typeface="ＭＳ Ｐゴシック" panose="020B0600070205080204" pitchFamily="50" charset="-128"/>
                          <a:ea typeface="ＭＳ Ｐゴシック" panose="020B0600070205080204" pitchFamily="50" charset="-128"/>
                        </a:rPr>
                        <a:t>➎</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ストアからの「購入完了メール」は見落とさない</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9" name="テキスト ボックス 18">
            <a:extLst>
              <a:ext uri="{FF2B5EF4-FFF2-40B4-BE49-F238E27FC236}">
                <a16:creationId xmlns:a16="http://schemas.microsoft.com/office/drawing/2014/main" id="{5784B657-7A51-04A6-0B48-678CA59D8F27}"/>
              </a:ext>
            </a:extLst>
          </p:cNvPr>
          <p:cNvSpPr txBox="1"/>
          <p:nvPr/>
        </p:nvSpPr>
        <p:spPr>
          <a:xfrm>
            <a:off x="323849" y="1726235"/>
            <a:ext cx="8442000" cy="843349"/>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アプリストアから購入した場合は、購入完了メールが送信されます。</a:t>
            </a: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dirty="0">
                <a:latin typeface="BIZ UDPゴシック" panose="020B0400000000000000" pitchFamily="50" charset="-128"/>
                <a:ea typeface="BIZ UDPゴシック" panose="020B0400000000000000" pitchFamily="50" charset="-128"/>
              </a:rPr>
              <a:t>登録しているメールをこまめに確認しましょう。</a:t>
            </a:r>
          </a:p>
        </p:txBody>
      </p:sp>
      <p:graphicFrame>
        <p:nvGraphicFramePr>
          <p:cNvPr id="21" name="表 20">
            <a:extLst>
              <a:ext uri="{FF2B5EF4-FFF2-40B4-BE49-F238E27FC236}">
                <a16:creationId xmlns:a16="http://schemas.microsoft.com/office/drawing/2014/main" id="{CEA73CCC-DF3A-4199-E5A3-A3FB5F5821ED}"/>
              </a:ext>
            </a:extLst>
          </p:cNvPr>
          <p:cNvGraphicFramePr>
            <a:graphicFrameLocks noGrp="1"/>
          </p:cNvGraphicFramePr>
          <p:nvPr>
            <p:extLst>
              <p:ext uri="{D42A27DB-BD31-4B8C-83A1-F6EECF244321}">
                <p14:modId xmlns:p14="http://schemas.microsoft.com/office/powerpoint/2010/main" val="3791640797"/>
              </p:ext>
            </p:extLst>
          </p:nvPr>
        </p:nvGraphicFramePr>
        <p:xfrm>
          <a:off x="323849" y="3001475"/>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57BD63"/>
                          </a:solidFill>
                          <a:latin typeface="ＭＳ Ｐゴシック" panose="020B0600070205080204" pitchFamily="50" charset="-128"/>
                          <a:ea typeface="ＭＳ Ｐゴシック" panose="020B0600070205080204" pitchFamily="50" charset="-128"/>
                        </a:rPr>
                        <a:t>➏</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キャリア決済の利用上限額を最低限に設定する</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2" name="テキスト ボックス 21">
            <a:extLst>
              <a:ext uri="{FF2B5EF4-FFF2-40B4-BE49-F238E27FC236}">
                <a16:creationId xmlns:a16="http://schemas.microsoft.com/office/drawing/2014/main" id="{8935B101-5C2B-417C-CA37-9CFBF3408828}"/>
              </a:ext>
            </a:extLst>
          </p:cNvPr>
          <p:cNvSpPr txBox="1"/>
          <p:nvPr/>
        </p:nvSpPr>
        <p:spPr>
          <a:xfrm>
            <a:off x="323849" y="3445070"/>
            <a:ext cx="8442326" cy="1202422"/>
          </a:xfrm>
          <a:prstGeom prst="rect">
            <a:avLst/>
          </a:prstGeom>
          <a:noFill/>
        </p:spPr>
        <p:txBody>
          <a:bodyPr wrap="square" lIns="36000" tIns="180000" rIns="0" bIns="0" anchor="t" anchorCtr="0">
            <a:spAutoFit/>
          </a:bodyPr>
          <a:lstStyle/>
          <a:p>
            <a:pPr algn="just">
              <a:lnSpc>
                <a:spcPts val="2800"/>
              </a:lnSpc>
            </a:pPr>
            <a:r>
              <a:rPr lang="ja-JP" altLang="en-US" spc="40" dirty="0">
                <a:latin typeface="BIZ UDPゴシック" panose="020B0400000000000000" pitchFamily="50" charset="-128"/>
                <a:ea typeface="BIZ UDPゴシック" panose="020B0400000000000000" pitchFamily="50" charset="-128"/>
              </a:rPr>
              <a:t>スマートフォン契約時はキャリア決済利用上限額が</a:t>
            </a:r>
            <a:r>
              <a:rPr lang="en-US" altLang="ja-JP" spc="40" dirty="0">
                <a:latin typeface="BIZ UDPゴシック" panose="020B0400000000000000" pitchFamily="50" charset="-128"/>
                <a:ea typeface="BIZ UDPゴシック" panose="020B0400000000000000" pitchFamily="50" charset="-128"/>
              </a:rPr>
              <a:t>5</a:t>
            </a:r>
            <a:r>
              <a:rPr lang="ja-JP" altLang="en-US" spc="40" dirty="0">
                <a:latin typeface="BIZ UDPゴシック" panose="020B0400000000000000" pitchFamily="50" charset="-128"/>
                <a:ea typeface="BIZ UDPゴシック" panose="020B0400000000000000" pitchFamily="50" charset="-128"/>
              </a:rPr>
              <a:t>万円にデフォルトで設定されています。</a:t>
            </a:r>
          </a:p>
          <a:p>
            <a:pPr algn="just">
              <a:lnSpc>
                <a:spcPts val="2800"/>
              </a:lnSpc>
            </a:pPr>
            <a:r>
              <a:rPr lang="ja-JP" altLang="en-US" spc="40" dirty="0">
                <a:latin typeface="BIZ UDPゴシック" panose="020B0400000000000000" pitchFamily="50" charset="-128"/>
                <a:ea typeface="BIZ UDPゴシック" panose="020B0400000000000000" pitchFamily="50" charset="-128"/>
              </a:rPr>
              <a:t>キャリア決済で高額な支払いができないよう利用上限額を再設定しましょう。</a:t>
            </a:r>
          </a:p>
        </p:txBody>
      </p:sp>
      <p:graphicFrame>
        <p:nvGraphicFramePr>
          <p:cNvPr id="8" name="表 7">
            <a:extLst>
              <a:ext uri="{FF2B5EF4-FFF2-40B4-BE49-F238E27FC236}">
                <a16:creationId xmlns:a16="http://schemas.microsoft.com/office/drawing/2014/main" id="{240EBDB4-4087-8906-6659-5EA962E43DD7}"/>
              </a:ext>
            </a:extLst>
          </p:cNvPr>
          <p:cNvGraphicFramePr>
            <a:graphicFrameLocks noGrp="1"/>
          </p:cNvGraphicFramePr>
          <p:nvPr>
            <p:extLst>
              <p:ext uri="{D42A27DB-BD31-4B8C-83A1-F6EECF244321}">
                <p14:modId xmlns:p14="http://schemas.microsoft.com/office/powerpoint/2010/main" val="4292499317"/>
              </p:ext>
            </p:extLst>
          </p:nvPr>
        </p:nvGraphicFramePr>
        <p:xfrm>
          <a:off x="323849" y="5090978"/>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57BD63"/>
                          </a:solidFill>
                          <a:latin typeface="ＭＳ Ｐゴシック" panose="020B0600070205080204" pitchFamily="50" charset="-128"/>
                          <a:ea typeface="ＭＳ Ｐゴシック" panose="020B0600070205080204" pitchFamily="50" charset="-128"/>
                        </a:rPr>
                        <a:t>➐</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子どもと一緒にオンラインゲームのアカウント設定をする</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3" name="テキスト ボックス 12">
            <a:extLst>
              <a:ext uri="{FF2B5EF4-FFF2-40B4-BE49-F238E27FC236}">
                <a16:creationId xmlns:a16="http://schemas.microsoft.com/office/drawing/2014/main" id="{2CA6C0C5-D93D-E609-53CA-8C34BA0DB177}"/>
              </a:ext>
            </a:extLst>
          </p:cNvPr>
          <p:cNvSpPr txBox="1"/>
          <p:nvPr/>
        </p:nvSpPr>
        <p:spPr>
          <a:xfrm>
            <a:off x="323849" y="5534573"/>
            <a:ext cx="8442326" cy="843349"/>
          </a:xfrm>
          <a:prstGeom prst="rect">
            <a:avLst/>
          </a:prstGeom>
          <a:noFill/>
        </p:spPr>
        <p:txBody>
          <a:bodyPr wrap="square" lIns="36000" tIns="180000" rIns="0" bIns="0" anchor="t" anchorCtr="0">
            <a:spAutoFit/>
          </a:bodyPr>
          <a:lstStyle/>
          <a:p>
            <a:pPr algn="just">
              <a:lnSpc>
                <a:spcPts val="2800"/>
              </a:lnSpc>
            </a:pPr>
            <a:r>
              <a:rPr lang="ja-JP" altLang="en-US" spc="40" dirty="0">
                <a:latin typeface="BIZ UDPゴシック" panose="020B0400000000000000" pitchFamily="50" charset="-128"/>
                <a:ea typeface="BIZ UDPゴシック" panose="020B0400000000000000" pitchFamily="50" charset="-128"/>
              </a:rPr>
              <a:t>アカウント設定でプレイヤーの年齢設定を正しく行うことで、機能や課金の制限を</a:t>
            </a:r>
            <a:br>
              <a:rPr lang="en-US" altLang="ja-JP" spc="40" dirty="0">
                <a:latin typeface="BIZ UDPゴシック" panose="020B0400000000000000" pitchFamily="50" charset="-128"/>
                <a:ea typeface="BIZ UDPゴシック" panose="020B0400000000000000" pitchFamily="50" charset="-128"/>
              </a:rPr>
            </a:br>
            <a:r>
              <a:rPr lang="ja-JP" altLang="en-US" spc="40" dirty="0">
                <a:latin typeface="BIZ UDPゴシック" panose="020B0400000000000000" pitchFamily="50" charset="-128"/>
                <a:ea typeface="BIZ UDPゴシック" panose="020B0400000000000000" pitchFamily="50" charset="-128"/>
              </a:rPr>
              <a:t>することができます。</a:t>
            </a:r>
          </a:p>
        </p:txBody>
      </p:sp>
      <p:sp>
        <p:nvSpPr>
          <p:cNvPr id="9" name="テキスト ボックス 8">
            <a:extLst>
              <a:ext uri="{FF2B5EF4-FFF2-40B4-BE49-F238E27FC236}">
                <a16:creationId xmlns:a16="http://schemas.microsoft.com/office/drawing/2014/main" id="{45AD73CD-6534-7F62-06C5-6A94FE907CDF}"/>
              </a:ext>
            </a:extLst>
          </p:cNvPr>
          <p:cNvSpPr txBox="1"/>
          <p:nvPr/>
        </p:nvSpPr>
        <p:spPr>
          <a:xfrm>
            <a:off x="7230875" y="41788"/>
            <a:ext cx="1548000" cy="323493"/>
          </a:xfrm>
          <a:prstGeom prst="roundRect">
            <a:avLst/>
          </a:prstGeom>
          <a:solidFill>
            <a:srgbClr val="155DAA"/>
          </a:solidFill>
          <a:ln w="19050">
            <a:solidFill>
              <a:schemeClr val="bg1"/>
            </a:solidFill>
          </a:ln>
        </p:spPr>
        <p:txBody>
          <a:bodyPr wrap="square" rtlCol="0">
            <a:spAutoFit/>
          </a:bodyPr>
          <a:lstStyle/>
          <a:p>
            <a:pPr algn="ctr"/>
            <a:r>
              <a:rPr kumimoji="1" lang="ja-JP" altLang="en-US" sz="1300" b="1" dirty="0">
                <a:solidFill>
                  <a:schemeClr val="bg1"/>
                </a:solidFill>
                <a:latin typeface="BIZ UDPゴシック" panose="020B0400000000000000" pitchFamily="50" charset="-128"/>
                <a:ea typeface="BIZ UDPゴシック" panose="020B0400000000000000" pitchFamily="50" charset="-128"/>
              </a:rPr>
              <a:t>保護者の皆さまへ</a:t>
            </a:r>
          </a:p>
        </p:txBody>
      </p:sp>
      <p:graphicFrame>
        <p:nvGraphicFramePr>
          <p:cNvPr id="7" name="表 6">
            <a:extLst>
              <a:ext uri="{FF2B5EF4-FFF2-40B4-BE49-F238E27FC236}">
                <a16:creationId xmlns:a16="http://schemas.microsoft.com/office/drawing/2014/main" id="{5A937669-9F31-C82D-04F9-C7F7CBDCC601}"/>
              </a:ext>
            </a:extLst>
          </p:cNvPr>
          <p:cNvGraphicFramePr>
            <a:graphicFrameLocks noGrp="1"/>
          </p:cNvGraphicFramePr>
          <p:nvPr>
            <p:extLst>
              <p:ext uri="{D42A27DB-BD31-4B8C-83A1-F6EECF244321}">
                <p14:modId xmlns:p14="http://schemas.microsoft.com/office/powerpoint/2010/main" val="1454217712"/>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3" name="テキスト ボックス 2">
            <a:extLst>
              <a:ext uri="{FF2B5EF4-FFF2-40B4-BE49-F238E27FC236}">
                <a16:creationId xmlns:a16="http://schemas.microsoft.com/office/drawing/2014/main" id="{8C9B33F9-3417-2991-D696-3E679BCEEB9C}"/>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カード決済で課金する場合に保護者が気をつけること</a:t>
            </a:r>
          </a:p>
        </p:txBody>
      </p:sp>
    </p:spTree>
    <p:extLst>
      <p:ext uri="{BB962C8B-B14F-4D97-AF65-F5344CB8AC3E}">
        <p14:creationId xmlns:p14="http://schemas.microsoft.com/office/powerpoint/2010/main" val="3024336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A5EF7C4F-D325-215A-F24E-4F3E4BE9CF09}"/>
              </a:ext>
            </a:extLst>
          </p:cNvPr>
          <p:cNvSpPr txBox="1"/>
          <p:nvPr/>
        </p:nvSpPr>
        <p:spPr>
          <a:xfrm>
            <a:off x="7780980" y="280817"/>
            <a:ext cx="1255070" cy="373226"/>
          </a:xfrm>
          <a:prstGeom prst="rect">
            <a:avLst/>
          </a:prstGeom>
          <a:noFill/>
        </p:spPr>
        <p:txBody>
          <a:bodyPr wrap="square" lIns="36000" tIns="72000" rIns="36000" bIns="72000">
            <a:spAutoFit/>
          </a:bodyPr>
          <a:lstStyle/>
          <a:p>
            <a:pPr algn="ctr">
              <a:lnSpc>
                <a:spcPts val="2100"/>
              </a:lnSpc>
            </a:pPr>
            <a:r>
              <a:rPr lang="ja-JP" altLang="en-US" sz="1400" dirty="0">
                <a:latin typeface="BIZ UDPゴシック" panose="020B0400000000000000" pitchFamily="50" charset="-128"/>
                <a:ea typeface="BIZ UDPゴシック" panose="020B0400000000000000" pitchFamily="50" charset="-128"/>
              </a:rPr>
              <a:t>若年者向け</a:t>
            </a:r>
            <a:endParaRPr lang="en-US" altLang="ja-JP" sz="140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9FE87D79-2CC6-E225-05D5-32EAB47D9F4C}"/>
              </a:ext>
            </a:extLst>
          </p:cNvPr>
          <p:cNvSpPr txBox="1"/>
          <p:nvPr/>
        </p:nvSpPr>
        <p:spPr>
          <a:xfrm>
            <a:off x="369854" y="280817"/>
            <a:ext cx="1813317" cy="373226"/>
          </a:xfrm>
          <a:prstGeom prst="rect">
            <a:avLst/>
          </a:prstGeom>
          <a:noFill/>
        </p:spPr>
        <p:txBody>
          <a:bodyPr wrap="square" lIns="36000" tIns="72000" rIns="36000" bIns="72000">
            <a:spAutoFit/>
          </a:bodyPr>
          <a:lstStyle/>
          <a:p>
            <a:pPr algn="ctr">
              <a:lnSpc>
                <a:spcPts val="2100"/>
              </a:lnSpc>
            </a:pPr>
            <a:r>
              <a:rPr lang="ja-JP" altLang="en-US" sz="1400" b="1" dirty="0">
                <a:latin typeface="BIZ UDPゴシック" panose="020B0400000000000000" pitchFamily="50" charset="-128"/>
                <a:ea typeface="BIZ UDPゴシック" panose="020B0400000000000000" pitchFamily="50" charset="-128"/>
              </a:rPr>
              <a:t>ネットトラブル（課金）</a:t>
            </a:r>
            <a:endParaRPr lang="en-US" altLang="ja-JP" sz="1400" dirty="0">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15AD5AB5-49EE-434D-FE30-8C994780C1B0}"/>
              </a:ext>
            </a:extLst>
          </p:cNvPr>
          <p:cNvGrpSpPr/>
          <p:nvPr/>
        </p:nvGrpSpPr>
        <p:grpSpPr>
          <a:xfrm>
            <a:off x="1709738" y="2556763"/>
            <a:ext cx="5724525" cy="1290874"/>
            <a:chOff x="1709738" y="2147293"/>
            <a:chExt cx="5724525" cy="1290874"/>
          </a:xfrm>
        </p:grpSpPr>
        <p:sp>
          <p:nvSpPr>
            <p:cNvPr id="3" name="四角形: 角を丸くする 2">
              <a:extLst>
                <a:ext uri="{FF2B5EF4-FFF2-40B4-BE49-F238E27FC236}">
                  <a16:creationId xmlns:a16="http://schemas.microsoft.com/office/drawing/2014/main" id="{53951DB7-CC56-F33C-40FC-85E17BE7AE9D}"/>
                </a:ext>
              </a:extLst>
            </p:cNvPr>
            <p:cNvSpPr/>
            <p:nvPr/>
          </p:nvSpPr>
          <p:spPr>
            <a:xfrm>
              <a:off x="1709738" y="2147293"/>
              <a:ext cx="5724525" cy="12908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A3F74F5-B84C-8A02-B1BA-7E8307798C35}"/>
                </a:ext>
              </a:extLst>
            </p:cNvPr>
            <p:cNvSpPr txBox="1"/>
            <p:nvPr/>
          </p:nvSpPr>
          <p:spPr>
            <a:xfrm>
              <a:off x="3179852" y="2417824"/>
              <a:ext cx="2784296" cy="749812"/>
            </a:xfrm>
            <a:prstGeom prst="rect">
              <a:avLst/>
            </a:prstGeom>
            <a:noFill/>
          </p:spPr>
          <p:txBody>
            <a:bodyPr wrap="square" lIns="36000" tIns="36000" rIns="36000" bIns="36000">
              <a:spAutoFit/>
            </a:bodyPr>
            <a:lstStyle/>
            <a:p>
              <a:pPr algn="ctr"/>
              <a:r>
                <a:rPr lang="ja-JP" altLang="en-US" sz="4400" b="1" dirty="0">
                  <a:latin typeface="BIZ UDPゴシック" panose="020B0400000000000000" pitchFamily="50" charset="-128"/>
                  <a:ea typeface="BIZ UDPゴシック" panose="020B0400000000000000" pitchFamily="50" charset="-128"/>
                </a:rPr>
                <a:t>復習・実践</a:t>
              </a:r>
            </a:p>
          </p:txBody>
        </p:sp>
      </p:grpSp>
    </p:spTree>
    <p:extLst>
      <p:ext uri="{BB962C8B-B14F-4D97-AF65-F5344CB8AC3E}">
        <p14:creationId xmlns:p14="http://schemas.microsoft.com/office/powerpoint/2010/main" val="2517300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a:extLst>
              <a:ext uri="{FF2B5EF4-FFF2-40B4-BE49-F238E27FC236}">
                <a16:creationId xmlns:a16="http://schemas.microsoft.com/office/drawing/2014/main" id="{88F8C750-4F92-80A3-8251-23E0D900126B}"/>
              </a:ext>
            </a:extLst>
          </p:cNvPr>
          <p:cNvGraphicFramePr>
            <a:graphicFrameLocks noGrp="1"/>
          </p:cNvGraphicFramePr>
          <p:nvPr>
            <p:extLst>
              <p:ext uri="{D42A27DB-BD31-4B8C-83A1-F6EECF244321}">
                <p14:modId xmlns:p14="http://schemas.microsoft.com/office/powerpoint/2010/main" val="2065767228"/>
              </p:ext>
            </p:extLst>
          </p:nvPr>
        </p:nvGraphicFramePr>
        <p:xfrm>
          <a:off x="365125" y="649242"/>
          <a:ext cx="8455025" cy="1329418"/>
        </p:xfrm>
        <a:graphic>
          <a:graphicData uri="http://schemas.openxmlformats.org/drawingml/2006/table">
            <a:tbl>
              <a:tblPr firstRow="1" bandRow="1"/>
              <a:tblGrid>
                <a:gridCol w="8455025">
                  <a:extLst>
                    <a:ext uri="{9D8B030D-6E8A-4147-A177-3AD203B41FA5}">
                      <a16:colId xmlns:a16="http://schemas.microsoft.com/office/drawing/2014/main" val="20001"/>
                    </a:ext>
                  </a:extLst>
                </a:gridCol>
              </a:tblGrid>
              <a:tr h="936000">
                <a:tc>
                  <a:txBody>
                    <a:bodyPr/>
                    <a:lstStyle/>
                    <a:p>
                      <a:pPr algn="ctr">
                        <a:lnSpc>
                          <a:spcPts val="3300"/>
                        </a:lnSpc>
                      </a:pPr>
                      <a:r>
                        <a:rPr kumimoji="1" lang="ja-JP" altLang="en-US" sz="22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無料のゲームアプリをダウンロードしようとしたところ</a:t>
                      </a:r>
                      <a:endParaRPr kumimoji="1" lang="en-US" altLang="ja-JP" sz="22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algn="ctr">
                        <a:lnSpc>
                          <a:spcPts val="3300"/>
                        </a:lnSpc>
                      </a:pPr>
                      <a:r>
                        <a:rPr kumimoji="1" lang="ja-JP" altLang="en-US" sz="22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以下の画面が・・・</a:t>
                      </a:r>
                      <a:br>
                        <a:rPr kumimoji="1" lang="ja-JP" altLang="en-US" sz="22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br>
                      <a:r>
                        <a:rPr kumimoji="1" lang="en-US" altLang="ja-JP"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あなたはクレジットカードを持っていません。</a:t>
                      </a:r>
                      <a:endPar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72000" marR="72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E695F3"/>
                      </a:solid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3" name="図 12" descr="グラフィカル ユーザー インターフェイス, Web サイト&#10;&#10;自動的に生成された説明">
            <a:extLst>
              <a:ext uri="{FF2B5EF4-FFF2-40B4-BE49-F238E27FC236}">
                <a16:creationId xmlns:a16="http://schemas.microsoft.com/office/drawing/2014/main" id="{02BBD491-D3D0-D90F-07A9-6F234F9E39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2624" y="1958172"/>
            <a:ext cx="4538753" cy="4708396"/>
          </a:xfrm>
          <a:prstGeom prst="rect">
            <a:avLst/>
          </a:prstGeom>
        </p:spPr>
      </p:pic>
      <p:graphicFrame>
        <p:nvGraphicFramePr>
          <p:cNvPr id="2" name="表 1">
            <a:extLst>
              <a:ext uri="{FF2B5EF4-FFF2-40B4-BE49-F238E27FC236}">
                <a16:creationId xmlns:a16="http://schemas.microsoft.com/office/drawing/2014/main" id="{7B7C383E-0D87-7840-DE4C-B9C301B62472}"/>
              </a:ext>
            </a:extLst>
          </p:cNvPr>
          <p:cNvGraphicFramePr>
            <a:graphicFrameLocks noGrp="1"/>
          </p:cNvGraphicFramePr>
          <p:nvPr>
            <p:extLst>
              <p:ext uri="{D42A27DB-BD31-4B8C-83A1-F6EECF244321}">
                <p14:modId xmlns:p14="http://schemas.microsoft.com/office/powerpoint/2010/main" val="1670194766"/>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7031400">
                  <a:extLst>
                    <a:ext uri="{9D8B030D-6E8A-4147-A177-3AD203B41FA5}">
                      <a16:colId xmlns:a16="http://schemas.microsoft.com/office/drawing/2014/main" val="3116882824"/>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復習・実践</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問１▕　クレジットカード番号の入力も求められた。どうする？</a:t>
                      </a:r>
                    </a:p>
                  </a:txBody>
                  <a:tcPr marL="144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745082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8235E-F78C-3AB9-06C5-C5FE85BA6E91}"/>
            </a:ext>
          </a:extLst>
        </p:cNvPr>
        <p:cNvGrpSpPr/>
        <p:nvPr/>
      </p:nvGrpSpPr>
      <p:grpSpPr>
        <a:xfrm>
          <a:off x="0" y="0"/>
          <a:ext cx="0" cy="0"/>
          <a:chOff x="0" y="0"/>
          <a:chExt cx="0" cy="0"/>
        </a:xfrm>
      </p:grpSpPr>
      <p:graphicFrame>
        <p:nvGraphicFramePr>
          <p:cNvPr id="11" name="表 10">
            <a:extLst>
              <a:ext uri="{FF2B5EF4-FFF2-40B4-BE49-F238E27FC236}">
                <a16:creationId xmlns:a16="http://schemas.microsoft.com/office/drawing/2014/main" id="{5B0FC49D-5C34-889E-9472-C1CEFEA97AA0}"/>
              </a:ext>
            </a:extLst>
          </p:cNvPr>
          <p:cNvGraphicFramePr>
            <a:graphicFrameLocks noGrp="1"/>
          </p:cNvGraphicFramePr>
          <p:nvPr>
            <p:extLst>
              <p:ext uri="{D42A27DB-BD31-4B8C-83A1-F6EECF244321}">
                <p14:modId xmlns:p14="http://schemas.microsoft.com/office/powerpoint/2010/main" val="2776493032"/>
              </p:ext>
            </p:extLst>
          </p:nvPr>
        </p:nvGraphicFramePr>
        <p:xfrm>
          <a:off x="365125" y="649242"/>
          <a:ext cx="8455026" cy="936000"/>
        </p:xfrm>
        <a:graphic>
          <a:graphicData uri="http://schemas.openxmlformats.org/drawingml/2006/table">
            <a:tbl>
              <a:tblPr firstRow="1" bandRow="1"/>
              <a:tblGrid>
                <a:gridCol w="968375">
                  <a:extLst>
                    <a:ext uri="{9D8B030D-6E8A-4147-A177-3AD203B41FA5}">
                      <a16:colId xmlns:a16="http://schemas.microsoft.com/office/drawing/2014/main" val="20001"/>
                    </a:ext>
                  </a:extLst>
                </a:gridCol>
                <a:gridCol w="7486651">
                  <a:extLst>
                    <a:ext uri="{9D8B030D-6E8A-4147-A177-3AD203B41FA5}">
                      <a16:colId xmlns:a16="http://schemas.microsoft.com/office/drawing/2014/main" val="775584477"/>
                    </a:ext>
                  </a:extLst>
                </a:gridCol>
              </a:tblGrid>
              <a:tr h="936000">
                <a:tc>
                  <a:txBody>
                    <a:bodyPr/>
                    <a:lstStyle/>
                    <a:p>
                      <a:pPr marL="0" marR="0" lvl="0" indent="0" algn="ctr" defTabSz="914400" rtl="0" eaLnBrk="1" fontAlgn="auto" latinLnBrk="0" hangingPunct="1">
                        <a:lnSpc>
                          <a:spcPts val="3300"/>
                        </a:lnSpc>
                        <a:spcBef>
                          <a:spcPts val="0"/>
                        </a:spcBef>
                        <a:spcAft>
                          <a:spcPts val="0"/>
                        </a:spcAft>
                        <a:buClrTx/>
                        <a:buSzTx/>
                        <a:buFontTx/>
                        <a:buNone/>
                        <a:tabLst/>
                        <a:defRPr/>
                      </a:pPr>
                      <a:r>
                        <a:rPr kumimoji="1" lang="ja-JP" altLang="en-US" sz="2200" b="1" dirty="0">
                          <a:solidFill>
                            <a:schemeClr val="tx1"/>
                          </a:solidFill>
                          <a:latin typeface="BIZ UDPゴシック" panose="020B0400000000000000" pitchFamily="50" charset="-128"/>
                          <a:ea typeface="BIZ UDPゴシック" panose="020B0400000000000000" pitchFamily="50" charset="-128"/>
                        </a:rPr>
                        <a:t>問</a:t>
                      </a:r>
                      <a:r>
                        <a:rPr kumimoji="1" lang="en-US" altLang="ja-JP" sz="2200" b="1" dirty="0">
                          <a:solidFill>
                            <a:schemeClr val="tx1"/>
                          </a:solidFill>
                          <a:latin typeface="BIZ UDPゴシック" panose="020B0400000000000000" pitchFamily="50" charset="-128"/>
                          <a:ea typeface="BIZ UDPゴシック" panose="020B0400000000000000" pitchFamily="50" charset="-128"/>
                        </a:rPr>
                        <a:t>1</a:t>
                      </a:r>
                      <a:r>
                        <a:rPr kumimoji="1" lang="en-US" altLang="ja-JP" sz="2200" b="1" dirty="0">
                          <a:solidFill>
                            <a:schemeClr val="tx1"/>
                          </a:solidFill>
                          <a:latin typeface="Meiryo UI" panose="020B0604030504040204" pitchFamily="50" charset="-128"/>
                          <a:ea typeface="Meiryo UI" panose="020B0604030504040204" pitchFamily="50" charset="-128"/>
                        </a:rPr>
                        <a:t>▕</a:t>
                      </a:r>
                      <a:endParaRPr kumimoji="1" lang="ja-JP" altLang="en-US" sz="2200" b="1" dirty="0">
                        <a:solidFill>
                          <a:schemeClr val="tx1"/>
                        </a:solidFill>
                        <a:latin typeface="BIZ UDPゴシック" panose="020B0400000000000000" pitchFamily="50" charset="-128"/>
                        <a:ea typeface="BIZ UDPゴシック" panose="020B0400000000000000" pitchFamily="50" charset="-128"/>
                      </a:endParaRPr>
                    </a:p>
                  </a:txBody>
                  <a:tcPr marL="72000" marR="72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E695F3"/>
                      </a:solid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3300"/>
                        </a:lnSpc>
                        <a:spcBef>
                          <a:spcPts val="0"/>
                        </a:spcBef>
                        <a:spcAft>
                          <a:spcPts val="0"/>
                        </a:spcAft>
                        <a:buClrTx/>
                        <a:buSzTx/>
                        <a:buFontTx/>
                        <a:buNone/>
                        <a:tabLst/>
                        <a:defRPr/>
                      </a:pPr>
                      <a:r>
                        <a:rPr kumimoji="1" lang="ja-JP" altLang="en-US" sz="2200" b="1" dirty="0">
                          <a:solidFill>
                            <a:schemeClr val="tx1"/>
                          </a:solidFill>
                          <a:latin typeface="BIZ UDPゴシック" panose="020B0400000000000000" pitchFamily="50" charset="-128"/>
                          <a:ea typeface="BIZ UDPゴシック" panose="020B0400000000000000" pitchFamily="50" charset="-128"/>
                        </a:rPr>
                        <a:t>クレジットカード番号の入力も求められました。どうする？</a:t>
                      </a:r>
                    </a:p>
                  </a:txBody>
                  <a:tcPr marL="36000" marR="72000" marT="36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E695F3"/>
                      </a:solid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pSp>
        <p:nvGrpSpPr>
          <p:cNvPr id="23" name="グループ化 22">
            <a:extLst>
              <a:ext uri="{FF2B5EF4-FFF2-40B4-BE49-F238E27FC236}">
                <a16:creationId xmlns:a16="http://schemas.microsoft.com/office/drawing/2014/main" id="{5D938626-4786-B3C4-178D-0786D5C7DB32}"/>
              </a:ext>
            </a:extLst>
          </p:cNvPr>
          <p:cNvGrpSpPr/>
          <p:nvPr/>
        </p:nvGrpSpPr>
        <p:grpSpPr>
          <a:xfrm>
            <a:off x="1962000" y="2215334"/>
            <a:ext cx="5220000" cy="800100"/>
            <a:chOff x="1962000" y="1935934"/>
            <a:chExt cx="5220000" cy="800100"/>
          </a:xfrm>
        </p:grpSpPr>
        <p:sp>
          <p:nvSpPr>
            <p:cNvPr id="4" name="四角形: 角を丸くする 3">
              <a:extLst>
                <a:ext uri="{FF2B5EF4-FFF2-40B4-BE49-F238E27FC236}">
                  <a16:creationId xmlns:a16="http://schemas.microsoft.com/office/drawing/2014/main" id="{D430EA3E-D2DA-4AD2-798A-38B18B146FA8}"/>
                </a:ext>
              </a:extLst>
            </p:cNvPr>
            <p:cNvSpPr/>
            <p:nvPr/>
          </p:nvSpPr>
          <p:spPr>
            <a:xfrm>
              <a:off x="1962000" y="1935934"/>
              <a:ext cx="5220000" cy="800100"/>
            </a:xfrm>
            <a:prstGeom prst="roundRect">
              <a:avLst>
                <a:gd name="adj" fmla="val 50000"/>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2F2501D4-F415-570D-1246-ED703CD07AE9}"/>
                </a:ext>
              </a:extLst>
            </p:cNvPr>
            <p:cNvGrpSpPr/>
            <p:nvPr/>
          </p:nvGrpSpPr>
          <p:grpSpPr>
            <a:xfrm>
              <a:off x="2232470" y="2120541"/>
              <a:ext cx="4679061" cy="430887"/>
              <a:chOff x="7380288" y="3106063"/>
              <a:chExt cx="4679061" cy="430887"/>
            </a:xfrm>
          </p:grpSpPr>
          <p:sp>
            <p:nvSpPr>
              <p:cNvPr id="3" name="テキスト ボックス 2">
                <a:extLst>
                  <a:ext uri="{FF2B5EF4-FFF2-40B4-BE49-F238E27FC236}">
                    <a16:creationId xmlns:a16="http://schemas.microsoft.com/office/drawing/2014/main" id="{820B0043-37F7-B728-6D50-ADBF678665E0}"/>
                  </a:ext>
                </a:extLst>
              </p:cNvPr>
              <p:cNvSpPr txBox="1"/>
              <p:nvPr/>
            </p:nvSpPr>
            <p:spPr>
              <a:xfrm>
                <a:off x="7380288" y="3106063"/>
                <a:ext cx="506017" cy="430887"/>
              </a:xfrm>
              <a:prstGeom prst="rect">
                <a:avLst/>
              </a:prstGeom>
              <a:noFill/>
              <a:ln>
                <a:noFill/>
              </a:ln>
            </p:spPr>
            <p:txBody>
              <a:bodyPr wrap="square" lIns="0" tIns="0" rIns="0" bIns="0" anchor="t" anchorCtr="0">
                <a:spAutoFit/>
              </a:bodyPr>
              <a:lstStyle/>
              <a:p>
                <a:pPr algn="ctr"/>
                <a:r>
                  <a:rPr lang="ja-JP" altLang="en-US" sz="2800" b="1" dirty="0">
                    <a:solidFill>
                      <a:schemeClr val="bg1"/>
                    </a:solidFill>
                    <a:latin typeface="ＭＳ Ｐゴシック" panose="020B0600070205080204" pitchFamily="50" charset="-128"/>
                    <a:ea typeface="ＭＳ Ｐゴシック" panose="020B0600070205080204" pitchFamily="50" charset="-128"/>
                  </a:rPr>
                  <a:t>Ⓐ</a:t>
                </a:r>
                <a:endParaRPr lang="ja-JP" altLang="en-US" sz="2200" b="1" dirty="0">
                  <a:solidFill>
                    <a:schemeClr val="bg1"/>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DE8D3CE6-01D4-FE27-9EF3-4BA616611FC9}"/>
                  </a:ext>
                </a:extLst>
              </p:cNvPr>
              <p:cNvSpPr txBox="1"/>
              <p:nvPr/>
            </p:nvSpPr>
            <p:spPr>
              <a:xfrm>
                <a:off x="7886305" y="3152229"/>
                <a:ext cx="4173044" cy="338554"/>
              </a:xfrm>
              <a:prstGeom prst="rect">
                <a:avLst/>
              </a:prstGeom>
              <a:noFill/>
              <a:ln>
                <a:noFill/>
              </a:ln>
            </p:spPr>
            <p:txBody>
              <a:bodyPr wrap="square" lIns="0" tIns="0" rIns="0" bIns="0" anchor="t" anchorCtr="0">
                <a:spAutoFit/>
              </a:bodyPr>
              <a:lstStyle/>
              <a:p>
                <a:pPr marL="180000"/>
                <a:r>
                  <a:rPr lang="ja-JP" altLang="en-US" sz="2200" b="1" dirty="0">
                    <a:solidFill>
                      <a:schemeClr val="bg1"/>
                    </a:solidFill>
                    <a:latin typeface="BIZ UDPゴシック" panose="020B0400000000000000" pitchFamily="50" charset="-128"/>
                    <a:ea typeface="BIZ UDPゴシック" panose="020B0400000000000000" pitchFamily="50" charset="-128"/>
                  </a:rPr>
                  <a:t>保護者のカード番号を入力する</a:t>
                </a:r>
              </a:p>
            </p:txBody>
          </p:sp>
        </p:grpSp>
      </p:grpSp>
      <p:grpSp>
        <p:nvGrpSpPr>
          <p:cNvPr id="22" name="グループ化 21">
            <a:extLst>
              <a:ext uri="{FF2B5EF4-FFF2-40B4-BE49-F238E27FC236}">
                <a16:creationId xmlns:a16="http://schemas.microsoft.com/office/drawing/2014/main" id="{3A14C628-1E18-9011-70D0-E86B4008D1BB}"/>
              </a:ext>
            </a:extLst>
          </p:cNvPr>
          <p:cNvGrpSpPr/>
          <p:nvPr/>
        </p:nvGrpSpPr>
        <p:grpSpPr>
          <a:xfrm>
            <a:off x="1962000" y="3562530"/>
            <a:ext cx="5220000" cy="800100"/>
            <a:chOff x="1962000" y="3136900"/>
            <a:chExt cx="5220000" cy="800100"/>
          </a:xfrm>
        </p:grpSpPr>
        <p:sp>
          <p:nvSpPr>
            <p:cNvPr id="9" name="四角形: 角を丸くする 8">
              <a:extLst>
                <a:ext uri="{FF2B5EF4-FFF2-40B4-BE49-F238E27FC236}">
                  <a16:creationId xmlns:a16="http://schemas.microsoft.com/office/drawing/2014/main" id="{008BDFC3-0957-C56A-EB05-FC623087CA41}"/>
                </a:ext>
              </a:extLst>
            </p:cNvPr>
            <p:cNvSpPr/>
            <p:nvPr/>
          </p:nvSpPr>
          <p:spPr>
            <a:xfrm>
              <a:off x="1962000" y="3136900"/>
              <a:ext cx="5220000" cy="800100"/>
            </a:xfrm>
            <a:prstGeom prst="roundRect">
              <a:avLst>
                <a:gd name="adj" fmla="val 50000"/>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C3DBFBBD-546A-C5C0-2DA1-A795DCA1F6E4}"/>
                </a:ext>
              </a:extLst>
            </p:cNvPr>
            <p:cNvGrpSpPr/>
            <p:nvPr/>
          </p:nvGrpSpPr>
          <p:grpSpPr>
            <a:xfrm>
              <a:off x="2232470" y="3321507"/>
              <a:ext cx="4679061" cy="430887"/>
              <a:chOff x="7380288" y="3106063"/>
              <a:chExt cx="4679061" cy="430887"/>
            </a:xfrm>
          </p:grpSpPr>
          <p:sp>
            <p:nvSpPr>
              <p:cNvPr id="16" name="テキスト ボックス 15">
                <a:extLst>
                  <a:ext uri="{FF2B5EF4-FFF2-40B4-BE49-F238E27FC236}">
                    <a16:creationId xmlns:a16="http://schemas.microsoft.com/office/drawing/2014/main" id="{203D5B0A-E99F-7FE2-DF9E-3A2A3D4548E5}"/>
                  </a:ext>
                </a:extLst>
              </p:cNvPr>
              <p:cNvSpPr txBox="1"/>
              <p:nvPr/>
            </p:nvSpPr>
            <p:spPr>
              <a:xfrm>
                <a:off x="7380288" y="3106063"/>
                <a:ext cx="506017" cy="430887"/>
              </a:xfrm>
              <a:prstGeom prst="rect">
                <a:avLst/>
              </a:prstGeom>
              <a:noFill/>
              <a:ln>
                <a:noFill/>
              </a:ln>
            </p:spPr>
            <p:txBody>
              <a:bodyPr wrap="square" lIns="0" tIns="0" rIns="0" bIns="0" anchor="t" anchorCtr="0">
                <a:spAutoFit/>
              </a:bodyPr>
              <a:lstStyle/>
              <a:p>
                <a:pPr algn="ctr"/>
                <a:r>
                  <a:rPr lang="ja-JP" altLang="en-US" sz="2800" b="1" dirty="0">
                    <a:solidFill>
                      <a:schemeClr val="bg1"/>
                    </a:solidFill>
                    <a:latin typeface="ＭＳ Ｐゴシック" panose="020B0600070205080204" pitchFamily="50" charset="-128"/>
                    <a:ea typeface="ＭＳ Ｐゴシック" panose="020B0600070205080204" pitchFamily="50" charset="-128"/>
                  </a:rPr>
                  <a:t>Ⓑ</a:t>
                </a:r>
                <a:endParaRPr lang="ja-JP" altLang="en-US" sz="2200" b="1" dirty="0">
                  <a:solidFill>
                    <a:schemeClr val="bg1"/>
                  </a:solidFill>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19DBB814-62FC-B723-6A7A-FFA02FD7EB10}"/>
                  </a:ext>
                </a:extLst>
              </p:cNvPr>
              <p:cNvSpPr txBox="1"/>
              <p:nvPr/>
            </p:nvSpPr>
            <p:spPr>
              <a:xfrm>
                <a:off x="7886305" y="3152229"/>
                <a:ext cx="4173044" cy="338554"/>
              </a:xfrm>
              <a:prstGeom prst="rect">
                <a:avLst/>
              </a:prstGeom>
              <a:noFill/>
              <a:ln>
                <a:noFill/>
              </a:ln>
            </p:spPr>
            <p:txBody>
              <a:bodyPr wrap="square" lIns="0" tIns="0" rIns="0" bIns="0" anchor="t" anchorCtr="0">
                <a:spAutoFit/>
              </a:bodyPr>
              <a:lstStyle/>
              <a:p>
                <a:pPr marL="180000"/>
                <a:r>
                  <a:rPr lang="ja-JP" altLang="en-US" sz="2200" b="1" dirty="0">
                    <a:solidFill>
                      <a:schemeClr val="bg1"/>
                    </a:solidFill>
                    <a:latin typeface="BIZ UDPゴシック" panose="020B0400000000000000" pitchFamily="50" charset="-128"/>
                    <a:ea typeface="BIZ UDPゴシック" panose="020B0400000000000000" pitchFamily="50" charset="-128"/>
                  </a:rPr>
                  <a:t>入力しない</a:t>
                </a:r>
              </a:p>
            </p:txBody>
          </p:sp>
        </p:grpSp>
      </p:grpSp>
      <p:grpSp>
        <p:nvGrpSpPr>
          <p:cNvPr id="24" name="グループ化 23">
            <a:extLst>
              <a:ext uri="{FF2B5EF4-FFF2-40B4-BE49-F238E27FC236}">
                <a16:creationId xmlns:a16="http://schemas.microsoft.com/office/drawing/2014/main" id="{A9BA5856-FE42-C9B3-8B25-2824BCA44EC0}"/>
              </a:ext>
            </a:extLst>
          </p:cNvPr>
          <p:cNvGrpSpPr/>
          <p:nvPr/>
        </p:nvGrpSpPr>
        <p:grpSpPr>
          <a:xfrm>
            <a:off x="1962000" y="4909726"/>
            <a:ext cx="5220000" cy="800100"/>
            <a:chOff x="1962000" y="4630326"/>
            <a:chExt cx="5220000" cy="800100"/>
          </a:xfrm>
        </p:grpSpPr>
        <p:sp>
          <p:nvSpPr>
            <p:cNvPr id="21" name="四角形: 角を丸くする 20">
              <a:extLst>
                <a:ext uri="{FF2B5EF4-FFF2-40B4-BE49-F238E27FC236}">
                  <a16:creationId xmlns:a16="http://schemas.microsoft.com/office/drawing/2014/main" id="{83C43DF0-4D71-2592-75CC-4E582DBF36FE}"/>
                </a:ext>
              </a:extLst>
            </p:cNvPr>
            <p:cNvSpPr/>
            <p:nvPr/>
          </p:nvSpPr>
          <p:spPr>
            <a:xfrm>
              <a:off x="1962000" y="4630326"/>
              <a:ext cx="5220000" cy="800100"/>
            </a:xfrm>
            <a:prstGeom prst="roundRect">
              <a:avLst>
                <a:gd name="adj" fmla="val 50000"/>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214CE72B-7381-A6AB-52A7-388E018C5B93}"/>
                </a:ext>
              </a:extLst>
            </p:cNvPr>
            <p:cNvGrpSpPr/>
            <p:nvPr/>
          </p:nvGrpSpPr>
          <p:grpSpPr>
            <a:xfrm>
              <a:off x="2232470" y="4814933"/>
              <a:ext cx="4679061" cy="430887"/>
              <a:chOff x="7380288" y="3106063"/>
              <a:chExt cx="4679061" cy="430887"/>
            </a:xfrm>
          </p:grpSpPr>
          <p:sp>
            <p:nvSpPr>
              <p:cNvPr id="19" name="テキスト ボックス 18">
                <a:extLst>
                  <a:ext uri="{FF2B5EF4-FFF2-40B4-BE49-F238E27FC236}">
                    <a16:creationId xmlns:a16="http://schemas.microsoft.com/office/drawing/2014/main" id="{CDEFF842-E603-E979-0A0C-C8192E6B972E}"/>
                  </a:ext>
                </a:extLst>
              </p:cNvPr>
              <p:cNvSpPr txBox="1"/>
              <p:nvPr/>
            </p:nvSpPr>
            <p:spPr>
              <a:xfrm>
                <a:off x="7380288" y="3106063"/>
                <a:ext cx="506017" cy="430887"/>
              </a:xfrm>
              <a:prstGeom prst="rect">
                <a:avLst/>
              </a:prstGeom>
              <a:noFill/>
              <a:ln>
                <a:noFill/>
              </a:ln>
            </p:spPr>
            <p:txBody>
              <a:bodyPr wrap="square" lIns="0" tIns="0" rIns="0" bIns="0" anchor="t" anchorCtr="0">
                <a:spAutoFit/>
              </a:bodyPr>
              <a:lstStyle/>
              <a:p>
                <a:pPr algn="ctr"/>
                <a:r>
                  <a:rPr lang="ja-JP" altLang="en-US" sz="2800" b="1" dirty="0">
                    <a:solidFill>
                      <a:schemeClr val="bg1"/>
                    </a:solidFill>
                    <a:latin typeface="ＭＳ Ｐゴシック" panose="020B0600070205080204" pitchFamily="50" charset="-128"/>
                    <a:ea typeface="ＭＳ Ｐゴシック" panose="020B0600070205080204" pitchFamily="50" charset="-128"/>
                  </a:rPr>
                  <a:t>Ⓒ</a:t>
                </a:r>
                <a:endParaRPr lang="ja-JP" altLang="en-US" sz="2200" b="1" dirty="0">
                  <a:solidFill>
                    <a:schemeClr val="bg1"/>
                  </a:solidFill>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A2BA846B-3EAA-0F20-F6B5-FD7858F8E6A1}"/>
                  </a:ext>
                </a:extLst>
              </p:cNvPr>
              <p:cNvSpPr txBox="1"/>
              <p:nvPr/>
            </p:nvSpPr>
            <p:spPr>
              <a:xfrm>
                <a:off x="7886305" y="3152229"/>
                <a:ext cx="4173044" cy="338554"/>
              </a:xfrm>
              <a:prstGeom prst="rect">
                <a:avLst/>
              </a:prstGeom>
              <a:noFill/>
              <a:ln>
                <a:noFill/>
              </a:ln>
            </p:spPr>
            <p:txBody>
              <a:bodyPr wrap="square" lIns="0" tIns="0" rIns="0" bIns="0" anchor="t" anchorCtr="0">
                <a:spAutoFit/>
              </a:bodyPr>
              <a:lstStyle/>
              <a:p>
                <a:pPr marL="180000"/>
                <a:r>
                  <a:rPr lang="ja-JP" altLang="en-US" sz="2200" b="1" dirty="0">
                    <a:solidFill>
                      <a:schemeClr val="bg1"/>
                    </a:solidFill>
                    <a:latin typeface="BIZ UDPゴシック" panose="020B0400000000000000" pitchFamily="50" charset="-128"/>
                    <a:ea typeface="BIZ UDPゴシック" panose="020B0400000000000000" pitchFamily="50" charset="-128"/>
                  </a:rPr>
                  <a:t>利用規約を確認する</a:t>
                </a:r>
              </a:p>
            </p:txBody>
          </p:sp>
        </p:grpSp>
      </p:grpSp>
      <p:graphicFrame>
        <p:nvGraphicFramePr>
          <p:cNvPr id="2" name="表 1">
            <a:extLst>
              <a:ext uri="{FF2B5EF4-FFF2-40B4-BE49-F238E27FC236}">
                <a16:creationId xmlns:a16="http://schemas.microsoft.com/office/drawing/2014/main" id="{209ACA5C-A0AD-2E79-66F6-1CE05D0E4145}"/>
              </a:ext>
            </a:extLst>
          </p:cNvPr>
          <p:cNvGraphicFramePr>
            <a:graphicFrameLocks noGrp="1"/>
          </p:cNvGraphicFramePr>
          <p:nvPr>
            <p:extLst>
              <p:ext uri="{D42A27DB-BD31-4B8C-83A1-F6EECF244321}">
                <p14:modId xmlns:p14="http://schemas.microsoft.com/office/powerpoint/2010/main" val="2932570640"/>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7031400">
                  <a:extLst>
                    <a:ext uri="{9D8B030D-6E8A-4147-A177-3AD203B41FA5}">
                      <a16:colId xmlns:a16="http://schemas.microsoft.com/office/drawing/2014/main" val="3116882824"/>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復習・実践</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144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68858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52058-BC8B-C659-DE4F-4B2C73479EFB}"/>
            </a:ext>
          </a:extLst>
        </p:cNvPr>
        <p:cNvGrpSpPr/>
        <p:nvPr/>
      </p:nvGrpSpPr>
      <p:grpSpPr>
        <a:xfrm>
          <a:off x="0" y="0"/>
          <a:ext cx="0" cy="0"/>
          <a:chOff x="0" y="0"/>
          <a:chExt cx="0" cy="0"/>
        </a:xfrm>
      </p:grpSpPr>
      <p:graphicFrame>
        <p:nvGraphicFramePr>
          <p:cNvPr id="11" name="表 10">
            <a:extLst>
              <a:ext uri="{FF2B5EF4-FFF2-40B4-BE49-F238E27FC236}">
                <a16:creationId xmlns:a16="http://schemas.microsoft.com/office/drawing/2014/main" id="{82D20086-FF61-139E-F743-C4A2F16F66AA}"/>
              </a:ext>
            </a:extLst>
          </p:cNvPr>
          <p:cNvGraphicFramePr>
            <a:graphicFrameLocks noGrp="1"/>
          </p:cNvGraphicFramePr>
          <p:nvPr>
            <p:extLst>
              <p:ext uri="{D42A27DB-BD31-4B8C-83A1-F6EECF244321}">
                <p14:modId xmlns:p14="http://schemas.microsoft.com/office/powerpoint/2010/main" val="759627811"/>
              </p:ext>
            </p:extLst>
          </p:nvPr>
        </p:nvGraphicFramePr>
        <p:xfrm>
          <a:off x="365125" y="649242"/>
          <a:ext cx="8455026" cy="936000"/>
        </p:xfrm>
        <a:graphic>
          <a:graphicData uri="http://schemas.openxmlformats.org/drawingml/2006/table">
            <a:tbl>
              <a:tblPr firstRow="1" bandRow="1"/>
              <a:tblGrid>
                <a:gridCol w="968375">
                  <a:extLst>
                    <a:ext uri="{9D8B030D-6E8A-4147-A177-3AD203B41FA5}">
                      <a16:colId xmlns:a16="http://schemas.microsoft.com/office/drawing/2014/main" val="20001"/>
                    </a:ext>
                  </a:extLst>
                </a:gridCol>
                <a:gridCol w="7486651">
                  <a:extLst>
                    <a:ext uri="{9D8B030D-6E8A-4147-A177-3AD203B41FA5}">
                      <a16:colId xmlns:a16="http://schemas.microsoft.com/office/drawing/2014/main" val="775584477"/>
                    </a:ext>
                  </a:extLst>
                </a:gridCol>
              </a:tblGrid>
              <a:tr h="936000">
                <a:tc>
                  <a:txBody>
                    <a:bodyPr/>
                    <a:lstStyle/>
                    <a:p>
                      <a:pPr marL="0" marR="0" lvl="0" indent="0" algn="ctr" defTabSz="914400" rtl="0" eaLnBrk="1" fontAlgn="auto" latinLnBrk="0" hangingPunct="1">
                        <a:lnSpc>
                          <a:spcPts val="3300"/>
                        </a:lnSpc>
                        <a:spcBef>
                          <a:spcPts val="0"/>
                        </a:spcBef>
                        <a:spcAft>
                          <a:spcPts val="0"/>
                        </a:spcAft>
                        <a:buClrTx/>
                        <a:buSzTx/>
                        <a:buFontTx/>
                        <a:buNone/>
                        <a:tabLst/>
                        <a:defRPr/>
                      </a:pPr>
                      <a:r>
                        <a:rPr kumimoji="1" lang="ja-JP" altLang="en-US" sz="2200" b="1" dirty="0">
                          <a:solidFill>
                            <a:schemeClr val="tx1"/>
                          </a:solidFill>
                          <a:latin typeface="BIZ UDPゴシック" panose="020B0400000000000000" pitchFamily="50" charset="-128"/>
                          <a:ea typeface="BIZ UDPゴシック" panose="020B0400000000000000" pitchFamily="50" charset="-128"/>
                        </a:rPr>
                        <a:t>答え</a:t>
                      </a:r>
                      <a:r>
                        <a:rPr kumimoji="1" lang="en-US" altLang="ja-JP" sz="2200" b="1" dirty="0">
                          <a:solidFill>
                            <a:schemeClr val="tx1"/>
                          </a:solidFill>
                          <a:latin typeface="Meiryo UI" panose="020B0604030504040204" pitchFamily="50" charset="-128"/>
                          <a:ea typeface="Meiryo UI" panose="020B0604030504040204" pitchFamily="50" charset="-128"/>
                        </a:rPr>
                        <a:t>▕</a:t>
                      </a:r>
                      <a:endParaRPr kumimoji="1" lang="ja-JP" altLang="en-US" sz="2200" b="1" dirty="0">
                        <a:solidFill>
                          <a:schemeClr val="tx1"/>
                        </a:solidFill>
                        <a:latin typeface="BIZ UDPゴシック" panose="020B0400000000000000" pitchFamily="50" charset="-128"/>
                        <a:ea typeface="BIZ UDPゴシック" panose="020B0400000000000000" pitchFamily="50" charset="-128"/>
                      </a:endParaRPr>
                    </a:p>
                  </a:txBody>
                  <a:tcPr marL="72000" marR="72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F0DC61"/>
                      </a:solidFill>
                      <a:prstDash val="solid"/>
                      <a:round/>
                      <a:headEnd type="none" w="med" len="med"/>
                      <a:tailEnd type="none" w="med" len="med"/>
                    </a:lnT>
                    <a:lnB w="28575" cap="flat" cmpd="sng" algn="ctr">
                      <a:solidFill>
                        <a:srgbClr val="F0DC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3300"/>
                        </a:lnSpc>
                        <a:spcBef>
                          <a:spcPts val="0"/>
                        </a:spcBef>
                        <a:spcAft>
                          <a:spcPts val="0"/>
                        </a:spcAft>
                        <a:buClrTx/>
                        <a:buSzTx/>
                        <a:buFontTx/>
                        <a:buNone/>
                        <a:tabLst/>
                        <a:defRPr/>
                      </a:pPr>
                      <a:endParaRPr kumimoji="1" lang="ja-JP" altLang="en-US" sz="2200" b="1" dirty="0">
                        <a:solidFill>
                          <a:schemeClr val="tx1"/>
                        </a:solidFill>
                        <a:latin typeface="BIZ UDPゴシック" panose="020B0400000000000000" pitchFamily="50" charset="-128"/>
                        <a:ea typeface="BIZ UDPゴシック" panose="020B0400000000000000" pitchFamily="50" charset="-128"/>
                      </a:endParaRPr>
                    </a:p>
                  </a:txBody>
                  <a:tcPr marL="72000" marR="72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F0DC61"/>
                      </a:solidFill>
                      <a:prstDash val="solid"/>
                      <a:round/>
                      <a:headEnd type="none" w="med" len="med"/>
                      <a:tailEnd type="none" w="med" len="med"/>
                    </a:lnT>
                    <a:lnB w="28575" cap="flat" cmpd="sng" algn="ctr">
                      <a:solidFill>
                        <a:srgbClr val="F0DC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テキスト ボックス 9">
            <a:extLst>
              <a:ext uri="{FF2B5EF4-FFF2-40B4-BE49-F238E27FC236}">
                <a16:creationId xmlns:a16="http://schemas.microsoft.com/office/drawing/2014/main" id="{F4D5B8C4-F87A-460E-3E66-33226922EE85}"/>
              </a:ext>
            </a:extLst>
          </p:cNvPr>
          <p:cNvSpPr txBox="1"/>
          <p:nvPr/>
        </p:nvSpPr>
        <p:spPr>
          <a:xfrm>
            <a:off x="1902975" y="5615032"/>
            <a:ext cx="4677569" cy="430887"/>
          </a:xfrm>
          <a:prstGeom prst="rect">
            <a:avLst/>
          </a:prstGeom>
          <a:noFill/>
          <a:ln>
            <a:noFill/>
          </a:ln>
        </p:spPr>
        <p:txBody>
          <a:bodyPr wrap="square" lIns="0" tIns="0" rIns="0" bIns="0">
            <a:spAutoFit/>
          </a:bodyPr>
          <a:lstStyle/>
          <a:p>
            <a:pPr marL="180000"/>
            <a:r>
              <a:rPr lang="ja-JP" altLang="en-US" sz="2800" b="1" dirty="0">
                <a:solidFill>
                  <a:schemeClr val="bg1"/>
                </a:solidFill>
                <a:latin typeface="ＭＳ Ｐゴシック" panose="020B0600070205080204" pitchFamily="50" charset="-128"/>
                <a:ea typeface="ＭＳ Ｐゴシック" panose="020B0600070205080204" pitchFamily="50" charset="-128"/>
              </a:rPr>
              <a:t>Ⓐ</a:t>
            </a:r>
            <a:r>
              <a:rPr lang="ja-JP" altLang="en-US" sz="2200" b="1" dirty="0">
                <a:solidFill>
                  <a:schemeClr val="bg1"/>
                </a:solidFill>
                <a:latin typeface="ＭＳ Ｐゴシック" panose="020B0600070205080204" pitchFamily="50" charset="-128"/>
                <a:ea typeface="ＭＳ Ｐゴシック" panose="020B0600070205080204" pitchFamily="50" charset="-128"/>
              </a:rPr>
              <a:t>　</a:t>
            </a:r>
            <a:r>
              <a:rPr lang="ja-JP" altLang="en-US" sz="2200" b="1" dirty="0">
                <a:solidFill>
                  <a:schemeClr val="bg1"/>
                </a:solidFill>
                <a:latin typeface="BIZ UDPゴシック" panose="020B0400000000000000" pitchFamily="50" charset="-128"/>
                <a:ea typeface="BIZ UDPゴシック" panose="020B0400000000000000" pitchFamily="50" charset="-128"/>
              </a:rPr>
              <a:t>保護者のカード番号を入力する</a:t>
            </a:r>
          </a:p>
        </p:txBody>
      </p:sp>
      <p:grpSp>
        <p:nvGrpSpPr>
          <p:cNvPr id="34" name="グループ化 33">
            <a:extLst>
              <a:ext uri="{FF2B5EF4-FFF2-40B4-BE49-F238E27FC236}">
                <a16:creationId xmlns:a16="http://schemas.microsoft.com/office/drawing/2014/main" id="{80A745BF-84C9-7D37-2EA8-1BADC0343E94}"/>
              </a:ext>
            </a:extLst>
          </p:cNvPr>
          <p:cNvGrpSpPr/>
          <p:nvPr/>
        </p:nvGrpSpPr>
        <p:grpSpPr>
          <a:xfrm>
            <a:off x="1540759" y="839860"/>
            <a:ext cx="3240000" cy="540000"/>
            <a:chOff x="1540759" y="839860"/>
            <a:chExt cx="3240000" cy="540000"/>
          </a:xfrm>
        </p:grpSpPr>
        <p:sp>
          <p:nvSpPr>
            <p:cNvPr id="9" name="四角形: 角を丸くする 8">
              <a:extLst>
                <a:ext uri="{FF2B5EF4-FFF2-40B4-BE49-F238E27FC236}">
                  <a16:creationId xmlns:a16="http://schemas.microsoft.com/office/drawing/2014/main" id="{C492B91F-DBFE-B9B4-CBC4-FDA9F9F38C13}"/>
                </a:ext>
              </a:extLst>
            </p:cNvPr>
            <p:cNvSpPr/>
            <p:nvPr/>
          </p:nvSpPr>
          <p:spPr>
            <a:xfrm>
              <a:off x="1540759" y="839860"/>
              <a:ext cx="3240000" cy="540000"/>
            </a:xfrm>
            <a:prstGeom prst="roundRect">
              <a:avLst>
                <a:gd name="adj" fmla="val 50000"/>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8B050C63-811E-EB17-4DAE-606D33BA39BD}"/>
                </a:ext>
              </a:extLst>
            </p:cNvPr>
            <p:cNvGrpSpPr/>
            <p:nvPr/>
          </p:nvGrpSpPr>
          <p:grpSpPr>
            <a:xfrm>
              <a:off x="1737751" y="948278"/>
              <a:ext cx="2846017" cy="323165"/>
              <a:chOff x="7380288" y="3106063"/>
              <a:chExt cx="2846017" cy="323165"/>
            </a:xfrm>
          </p:grpSpPr>
          <p:sp>
            <p:nvSpPr>
              <p:cNvPr id="16" name="テキスト ボックス 15">
                <a:extLst>
                  <a:ext uri="{FF2B5EF4-FFF2-40B4-BE49-F238E27FC236}">
                    <a16:creationId xmlns:a16="http://schemas.microsoft.com/office/drawing/2014/main" id="{636A9E66-7C76-C727-3524-EF47EE37BE71}"/>
                  </a:ext>
                </a:extLst>
              </p:cNvPr>
              <p:cNvSpPr txBox="1"/>
              <p:nvPr/>
            </p:nvSpPr>
            <p:spPr>
              <a:xfrm>
                <a:off x="7380288" y="3106063"/>
                <a:ext cx="506017" cy="307777"/>
              </a:xfrm>
              <a:prstGeom prst="rect">
                <a:avLst/>
              </a:prstGeom>
              <a:noFill/>
              <a:ln>
                <a:noFill/>
              </a:ln>
            </p:spPr>
            <p:txBody>
              <a:bodyPr wrap="square" lIns="0" tIns="0" rIns="0" bIns="0" anchor="t" anchorCtr="0">
                <a:spAutoFit/>
              </a:bodyPr>
              <a:lstStyle/>
              <a:p>
                <a:pPr algn="ctr"/>
                <a:r>
                  <a:rPr lang="ja-JP" altLang="en-US" sz="2000" b="1" dirty="0">
                    <a:solidFill>
                      <a:schemeClr val="bg1"/>
                    </a:solidFill>
                    <a:latin typeface="ＭＳ Ｐゴシック" panose="020B0600070205080204" pitchFamily="50" charset="-128"/>
                    <a:ea typeface="ＭＳ Ｐゴシック" panose="020B0600070205080204" pitchFamily="50" charset="-128"/>
                  </a:rPr>
                  <a:t>Ⓑ</a:t>
                </a:r>
                <a:endParaRPr lang="ja-JP" altLang="en-US" b="1" dirty="0">
                  <a:solidFill>
                    <a:schemeClr val="bg1"/>
                  </a:solidFill>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A369E01F-7F76-676D-8A60-6910A11DF9A1}"/>
                  </a:ext>
                </a:extLst>
              </p:cNvPr>
              <p:cNvSpPr txBox="1"/>
              <p:nvPr/>
            </p:nvSpPr>
            <p:spPr>
              <a:xfrm>
                <a:off x="7886305" y="3152229"/>
                <a:ext cx="2340000" cy="276999"/>
              </a:xfrm>
              <a:prstGeom prst="rect">
                <a:avLst/>
              </a:prstGeom>
              <a:noFill/>
              <a:ln>
                <a:noFill/>
              </a:ln>
            </p:spPr>
            <p:txBody>
              <a:bodyPr wrap="square" lIns="0" tIns="0" rIns="0" bIns="0" anchor="t" anchorCtr="0">
                <a:spAutoFit/>
              </a:bodyPr>
              <a:lstStyle/>
              <a:p>
                <a:pPr marL="180000"/>
                <a:r>
                  <a:rPr lang="ja-JP" altLang="en-US" b="1" dirty="0">
                    <a:solidFill>
                      <a:schemeClr val="bg1"/>
                    </a:solidFill>
                    <a:latin typeface="BIZ UDPゴシック" panose="020B0400000000000000" pitchFamily="50" charset="-128"/>
                    <a:ea typeface="BIZ UDPゴシック" panose="020B0400000000000000" pitchFamily="50" charset="-128"/>
                  </a:rPr>
                  <a:t>入力しない</a:t>
                </a:r>
              </a:p>
            </p:txBody>
          </p:sp>
        </p:grpSp>
      </p:grpSp>
      <p:grpSp>
        <p:nvGrpSpPr>
          <p:cNvPr id="33" name="グループ化 32">
            <a:extLst>
              <a:ext uri="{FF2B5EF4-FFF2-40B4-BE49-F238E27FC236}">
                <a16:creationId xmlns:a16="http://schemas.microsoft.com/office/drawing/2014/main" id="{B583BEEF-4F59-CAD8-64F3-E2ADD28F1F29}"/>
              </a:ext>
            </a:extLst>
          </p:cNvPr>
          <p:cNvGrpSpPr/>
          <p:nvPr/>
        </p:nvGrpSpPr>
        <p:grpSpPr>
          <a:xfrm>
            <a:off x="5023613" y="839860"/>
            <a:ext cx="3240000" cy="540000"/>
            <a:chOff x="5271263" y="839860"/>
            <a:chExt cx="3240000" cy="540000"/>
          </a:xfrm>
        </p:grpSpPr>
        <p:sp>
          <p:nvSpPr>
            <p:cNvPr id="21" name="四角形: 角を丸くする 20">
              <a:extLst>
                <a:ext uri="{FF2B5EF4-FFF2-40B4-BE49-F238E27FC236}">
                  <a16:creationId xmlns:a16="http://schemas.microsoft.com/office/drawing/2014/main" id="{FF2114B4-4E46-D7EE-A0DA-FE00425574ED}"/>
                </a:ext>
              </a:extLst>
            </p:cNvPr>
            <p:cNvSpPr/>
            <p:nvPr/>
          </p:nvSpPr>
          <p:spPr>
            <a:xfrm>
              <a:off x="5271263" y="839860"/>
              <a:ext cx="3240000" cy="540000"/>
            </a:xfrm>
            <a:prstGeom prst="roundRect">
              <a:avLst>
                <a:gd name="adj" fmla="val 50000"/>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1471E605-418A-446F-298F-A44427BE2E9A}"/>
                </a:ext>
              </a:extLst>
            </p:cNvPr>
            <p:cNvGrpSpPr/>
            <p:nvPr/>
          </p:nvGrpSpPr>
          <p:grpSpPr>
            <a:xfrm>
              <a:off x="5468255" y="948278"/>
              <a:ext cx="2846017" cy="323165"/>
              <a:chOff x="7380288" y="3106063"/>
              <a:chExt cx="2846017" cy="323165"/>
            </a:xfrm>
          </p:grpSpPr>
          <p:sp>
            <p:nvSpPr>
              <p:cNvPr id="19" name="テキスト ボックス 18">
                <a:extLst>
                  <a:ext uri="{FF2B5EF4-FFF2-40B4-BE49-F238E27FC236}">
                    <a16:creationId xmlns:a16="http://schemas.microsoft.com/office/drawing/2014/main" id="{E7BDB6FA-ABB1-5E12-BE5F-08395DD6F0AB}"/>
                  </a:ext>
                </a:extLst>
              </p:cNvPr>
              <p:cNvSpPr txBox="1"/>
              <p:nvPr/>
            </p:nvSpPr>
            <p:spPr>
              <a:xfrm>
                <a:off x="7380288" y="3106063"/>
                <a:ext cx="506017" cy="307777"/>
              </a:xfrm>
              <a:prstGeom prst="rect">
                <a:avLst/>
              </a:prstGeom>
              <a:noFill/>
              <a:ln>
                <a:noFill/>
              </a:ln>
            </p:spPr>
            <p:txBody>
              <a:bodyPr wrap="square" lIns="0" tIns="0" rIns="0" bIns="0" anchor="t" anchorCtr="0">
                <a:spAutoFit/>
              </a:bodyPr>
              <a:lstStyle/>
              <a:p>
                <a:pPr algn="ctr"/>
                <a:r>
                  <a:rPr lang="ja-JP" altLang="en-US" sz="2000" b="1" dirty="0">
                    <a:solidFill>
                      <a:schemeClr val="bg1"/>
                    </a:solidFill>
                    <a:latin typeface="ＭＳ Ｐゴシック" panose="020B0600070205080204" pitchFamily="50" charset="-128"/>
                    <a:ea typeface="ＭＳ Ｐゴシック" panose="020B0600070205080204" pitchFamily="50" charset="-128"/>
                  </a:rPr>
                  <a:t>Ⓒ</a:t>
                </a:r>
                <a:endParaRPr lang="ja-JP" altLang="en-US" b="1" dirty="0">
                  <a:solidFill>
                    <a:schemeClr val="bg1"/>
                  </a:solidFill>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3F5EEDBE-D4CA-A315-A6A8-C26531CE7090}"/>
                  </a:ext>
                </a:extLst>
              </p:cNvPr>
              <p:cNvSpPr txBox="1"/>
              <p:nvPr/>
            </p:nvSpPr>
            <p:spPr>
              <a:xfrm>
                <a:off x="7886305" y="3152229"/>
                <a:ext cx="2340000" cy="276999"/>
              </a:xfrm>
              <a:prstGeom prst="rect">
                <a:avLst/>
              </a:prstGeom>
              <a:noFill/>
              <a:ln>
                <a:noFill/>
              </a:ln>
            </p:spPr>
            <p:txBody>
              <a:bodyPr wrap="square" lIns="0" tIns="0" rIns="0" bIns="0" anchor="t" anchorCtr="0">
                <a:spAutoFit/>
              </a:bodyPr>
              <a:lstStyle/>
              <a:p>
                <a:pPr marL="180000"/>
                <a:r>
                  <a:rPr lang="ja-JP" altLang="en-US" b="1" dirty="0">
                    <a:solidFill>
                      <a:schemeClr val="bg1"/>
                    </a:solidFill>
                    <a:latin typeface="BIZ UDPゴシック" panose="020B0400000000000000" pitchFamily="50" charset="-128"/>
                    <a:ea typeface="BIZ UDPゴシック" panose="020B0400000000000000" pitchFamily="50" charset="-128"/>
                  </a:rPr>
                  <a:t>利用規約を確認する</a:t>
                </a:r>
              </a:p>
            </p:txBody>
          </p:sp>
        </p:grpSp>
      </p:grpSp>
      <p:sp>
        <p:nvSpPr>
          <p:cNvPr id="26" name="テキスト ボックス 25">
            <a:extLst>
              <a:ext uri="{FF2B5EF4-FFF2-40B4-BE49-F238E27FC236}">
                <a16:creationId xmlns:a16="http://schemas.microsoft.com/office/drawing/2014/main" id="{EA19546F-80ED-C472-811B-61198EBA8C70}"/>
              </a:ext>
            </a:extLst>
          </p:cNvPr>
          <p:cNvSpPr txBox="1"/>
          <p:nvPr/>
        </p:nvSpPr>
        <p:spPr>
          <a:xfrm>
            <a:off x="323850" y="1599235"/>
            <a:ext cx="5614614" cy="2638712"/>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そもそもあなたは、</a:t>
            </a:r>
            <a:r>
              <a:rPr lang="ja-JP" altLang="en-US" b="1" dirty="0">
                <a:solidFill>
                  <a:srgbClr val="FF6600"/>
                </a:solidFill>
                <a:latin typeface="BIZ UDPゴシック" panose="020B0400000000000000" pitchFamily="50" charset="-128"/>
                <a:ea typeface="BIZ UDPゴシック" panose="020B0400000000000000" pitchFamily="50" charset="-128"/>
              </a:rPr>
              <a:t>クレジットカードを持っていないので、クレジットカード番号の入力はできません</a:t>
            </a:r>
            <a:r>
              <a:rPr lang="ja-JP" altLang="en-US" dirty="0">
                <a:latin typeface="BIZ UDPゴシック" panose="020B0400000000000000" pitchFamily="50" charset="-128"/>
                <a:ea typeface="BIZ UDPゴシック" panose="020B0400000000000000" pitchFamily="50" charset="-128"/>
              </a:rPr>
              <a:t>。</a:t>
            </a: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sz="1800" dirty="0">
                <a:latin typeface="BIZ UDPゴシック" panose="020B0400000000000000" pitchFamily="50" charset="-128"/>
                <a:ea typeface="BIZ UDPゴシック" panose="020B0400000000000000" pitchFamily="50" charset="-128"/>
              </a:rPr>
              <a:t>また、仮にクレジットカードを持っていても、</a:t>
            </a:r>
            <a:r>
              <a:rPr lang="ja-JP" altLang="en-US" sz="1800" b="1" dirty="0">
                <a:solidFill>
                  <a:srgbClr val="FF6600"/>
                </a:solidFill>
                <a:latin typeface="BIZ UDPゴシック" panose="020B0400000000000000" pitchFamily="50" charset="-128"/>
                <a:ea typeface="BIZ UDPゴシック" panose="020B0400000000000000" pitchFamily="50" charset="-128"/>
              </a:rPr>
              <a:t>無料の</a:t>
            </a:r>
            <a:br>
              <a:rPr lang="en-US" altLang="ja-JP" sz="1800" b="1" dirty="0">
                <a:solidFill>
                  <a:srgbClr val="FF6600"/>
                </a:solidFill>
                <a:latin typeface="BIZ UDPゴシック" panose="020B0400000000000000" pitchFamily="50" charset="-128"/>
                <a:ea typeface="BIZ UDPゴシック" panose="020B0400000000000000" pitchFamily="50" charset="-128"/>
              </a:rPr>
            </a:br>
            <a:r>
              <a:rPr lang="ja-JP" altLang="en-US" sz="1800" b="1" dirty="0">
                <a:solidFill>
                  <a:srgbClr val="FF6600"/>
                </a:solidFill>
                <a:latin typeface="BIZ UDPゴシック" panose="020B0400000000000000" pitchFamily="50" charset="-128"/>
                <a:ea typeface="BIZ UDPゴシック" panose="020B0400000000000000" pitchFamily="50" charset="-128"/>
              </a:rPr>
              <a:t>ゲームアプリでクレジットカード情報の入力を求められる場合、それはフィッシング詐欺などの偽サイトである可能性があるということを意識しておく</a:t>
            </a:r>
            <a:r>
              <a:rPr lang="ja-JP" altLang="en-US" sz="1800" dirty="0">
                <a:latin typeface="BIZ UDPゴシック" panose="020B0400000000000000" pitchFamily="50" charset="-128"/>
                <a:ea typeface="BIZ UDPゴシック" panose="020B0400000000000000" pitchFamily="50" charset="-128"/>
              </a:rPr>
              <a:t>必要があります。</a:t>
            </a:r>
            <a:endParaRPr lang="en-US" altLang="ja-JP" sz="1800" dirty="0">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D4BC5523-4504-B555-6AAF-F54240E180DE}"/>
              </a:ext>
            </a:extLst>
          </p:cNvPr>
          <p:cNvSpPr txBox="1"/>
          <p:nvPr/>
        </p:nvSpPr>
        <p:spPr>
          <a:xfrm>
            <a:off x="323849" y="4945807"/>
            <a:ext cx="8224250" cy="843349"/>
          </a:xfrm>
          <a:prstGeom prst="rect">
            <a:avLst/>
          </a:prstGeom>
          <a:noFill/>
        </p:spPr>
        <p:txBody>
          <a:bodyPr wrap="square" lIns="36000" tIns="180000" rIns="0" bIns="0" anchor="t" anchorCtr="0">
            <a:spAutoFit/>
          </a:bodyPr>
          <a:lstStyle/>
          <a:p>
            <a:pPr algn="just">
              <a:lnSpc>
                <a:spcPts val="2800"/>
              </a:lnSpc>
            </a:pPr>
            <a:r>
              <a:rPr lang="ja-JP" altLang="en-US" spc="40" dirty="0">
                <a:latin typeface="BIZ UDPゴシック" panose="020B0400000000000000" pitchFamily="50" charset="-128"/>
                <a:ea typeface="BIZ UDPゴシック" panose="020B0400000000000000" pitchFamily="50" charset="-128"/>
              </a:rPr>
              <a:t>クレジットカード情報を入力する場合は、「利用規約」を読んで最後まで確認してから、その後のアクションを考えましょう。</a:t>
            </a:r>
          </a:p>
        </p:txBody>
      </p:sp>
      <p:pic>
        <p:nvPicPr>
          <p:cNvPr id="30" name="図 29" descr="グラフィカル ユーザー インターフェイス&#10;&#10;自動的に生成された説明">
            <a:extLst>
              <a:ext uri="{FF2B5EF4-FFF2-40B4-BE49-F238E27FC236}">
                <a16:creationId xmlns:a16="http://schemas.microsoft.com/office/drawing/2014/main" id="{6C8145A1-D580-0B56-0132-4BB08510A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394" y="1912195"/>
            <a:ext cx="2463895" cy="2555986"/>
          </a:xfrm>
          <a:prstGeom prst="rect">
            <a:avLst/>
          </a:prstGeom>
        </p:spPr>
      </p:pic>
      <p:graphicFrame>
        <p:nvGraphicFramePr>
          <p:cNvPr id="2" name="表 1">
            <a:extLst>
              <a:ext uri="{FF2B5EF4-FFF2-40B4-BE49-F238E27FC236}">
                <a16:creationId xmlns:a16="http://schemas.microsoft.com/office/drawing/2014/main" id="{468F8B66-4B6A-E3C5-70D3-8CC438095C76}"/>
              </a:ext>
            </a:extLst>
          </p:cNvPr>
          <p:cNvGraphicFramePr>
            <a:graphicFrameLocks noGrp="1"/>
          </p:cNvGraphicFramePr>
          <p:nvPr>
            <p:extLst>
              <p:ext uri="{D42A27DB-BD31-4B8C-83A1-F6EECF244321}">
                <p14:modId xmlns:p14="http://schemas.microsoft.com/office/powerpoint/2010/main" val="2973953498"/>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7031400">
                  <a:extLst>
                    <a:ext uri="{9D8B030D-6E8A-4147-A177-3AD203B41FA5}">
                      <a16:colId xmlns:a16="http://schemas.microsoft.com/office/drawing/2014/main" val="3116882824"/>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復習・実践</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144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24013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B1F30F11-4915-4B18-B60D-41286DA3EE32}"/>
              </a:ext>
            </a:extLst>
          </p:cNvPr>
          <p:cNvGraphicFramePr>
            <a:graphicFrameLocks noGrp="1"/>
          </p:cNvGraphicFramePr>
          <p:nvPr>
            <p:extLst>
              <p:ext uri="{D42A27DB-BD31-4B8C-83A1-F6EECF244321}">
                <p14:modId xmlns:p14="http://schemas.microsoft.com/office/powerpoint/2010/main" val="1098087192"/>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2/9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7" name="図 6" descr="ダイアグラム&#10;&#10;中程度の精度で自動的に生成された説明">
            <a:extLst>
              <a:ext uri="{FF2B5EF4-FFF2-40B4-BE49-F238E27FC236}">
                <a16:creationId xmlns:a16="http://schemas.microsoft.com/office/drawing/2014/main" id="{113530D1-65EA-2778-7F67-02F665647A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1570034"/>
            <a:ext cx="6840000" cy="3250305"/>
          </a:xfrm>
          <a:prstGeom prst="rect">
            <a:avLst/>
          </a:prstGeom>
        </p:spPr>
      </p:pic>
    </p:spTree>
    <p:extLst>
      <p:ext uri="{BB962C8B-B14F-4D97-AF65-F5344CB8AC3E}">
        <p14:creationId xmlns:p14="http://schemas.microsoft.com/office/powerpoint/2010/main" val="1680153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EFAE3-C8CD-EBE6-6554-1FB167250D31}"/>
            </a:ext>
          </a:extLst>
        </p:cNvPr>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A9FF02B5-4F55-4984-DE5A-C7C2E158440E}"/>
              </a:ext>
            </a:extLst>
          </p:cNvPr>
          <p:cNvPicPr>
            <a:picLocks noChangeAspect="1"/>
          </p:cNvPicPr>
          <p:nvPr/>
        </p:nvPicPr>
        <p:blipFill rotWithShape="1">
          <a:blip r:embed="rId2">
            <a:extLst>
              <a:ext uri="{28A0092B-C50C-407E-A947-70E740481C1C}">
                <a14:useLocalDpi xmlns:a14="http://schemas.microsoft.com/office/drawing/2010/main" val="0"/>
              </a:ext>
            </a:extLst>
          </a:blip>
          <a:srcRect t="17655" b="12513"/>
          <a:stretch/>
        </p:blipFill>
        <p:spPr>
          <a:xfrm>
            <a:off x="1654230" y="2120651"/>
            <a:ext cx="5835540" cy="4227386"/>
          </a:xfrm>
          <a:prstGeom prst="rect">
            <a:avLst/>
          </a:prstGeom>
        </p:spPr>
      </p:pic>
      <p:graphicFrame>
        <p:nvGraphicFramePr>
          <p:cNvPr id="11" name="表 10">
            <a:extLst>
              <a:ext uri="{FF2B5EF4-FFF2-40B4-BE49-F238E27FC236}">
                <a16:creationId xmlns:a16="http://schemas.microsoft.com/office/drawing/2014/main" id="{48CF3DAA-01E3-DFFB-B2F8-D3AEC7405F3A}"/>
              </a:ext>
            </a:extLst>
          </p:cNvPr>
          <p:cNvGraphicFramePr>
            <a:graphicFrameLocks noGrp="1"/>
          </p:cNvGraphicFramePr>
          <p:nvPr>
            <p:extLst>
              <p:ext uri="{D42A27DB-BD31-4B8C-83A1-F6EECF244321}">
                <p14:modId xmlns:p14="http://schemas.microsoft.com/office/powerpoint/2010/main" val="3349104416"/>
              </p:ext>
            </p:extLst>
          </p:nvPr>
        </p:nvGraphicFramePr>
        <p:xfrm>
          <a:off x="365125" y="649242"/>
          <a:ext cx="8455025" cy="1061748"/>
        </p:xfrm>
        <a:graphic>
          <a:graphicData uri="http://schemas.openxmlformats.org/drawingml/2006/table">
            <a:tbl>
              <a:tblPr firstRow="1" bandRow="1"/>
              <a:tblGrid>
                <a:gridCol w="8455025">
                  <a:extLst>
                    <a:ext uri="{9D8B030D-6E8A-4147-A177-3AD203B41FA5}">
                      <a16:colId xmlns:a16="http://schemas.microsoft.com/office/drawing/2014/main" val="20001"/>
                    </a:ext>
                  </a:extLst>
                </a:gridCol>
              </a:tblGrid>
              <a:tr h="936000">
                <a:tc>
                  <a:txBody>
                    <a:bodyPr/>
                    <a:lstStyle/>
                    <a:p>
                      <a:pPr algn="ctr">
                        <a:lnSpc>
                          <a:spcPts val="3300"/>
                        </a:lnSpc>
                      </a:pPr>
                      <a:r>
                        <a:rPr kumimoji="1" lang="ja-JP" altLang="en-US" sz="22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あなたは、オンラインゲームをプレイ中です。</a:t>
                      </a:r>
                    </a:p>
                    <a:p>
                      <a:pPr algn="ctr">
                        <a:lnSpc>
                          <a:spcPts val="3300"/>
                        </a:lnSpc>
                      </a:pPr>
                      <a:r>
                        <a:rPr kumimoji="1" lang="ja-JP" altLang="en-US" sz="22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ゲームチャットで、ほかのプレイヤーから</a:t>
                      </a:r>
                      <a:r>
                        <a:rPr kumimoji="1" lang="en-US" altLang="ja-JP" sz="22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URL</a:t>
                      </a:r>
                      <a:r>
                        <a:rPr kumimoji="1" lang="ja-JP" altLang="en-US" sz="22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が送られてきました。</a:t>
                      </a:r>
                    </a:p>
                  </a:txBody>
                  <a:tcPr marL="72000" marR="72000" marT="144000" marB="144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E695F3"/>
                      </a:solid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2" name="表 1">
            <a:extLst>
              <a:ext uri="{FF2B5EF4-FFF2-40B4-BE49-F238E27FC236}">
                <a16:creationId xmlns:a16="http://schemas.microsoft.com/office/drawing/2014/main" id="{3428DCCA-F385-2A44-ACCA-546EA4EA25AE}"/>
              </a:ext>
            </a:extLst>
          </p:cNvPr>
          <p:cNvGraphicFramePr>
            <a:graphicFrameLocks noGrp="1"/>
          </p:cNvGraphicFramePr>
          <p:nvPr>
            <p:extLst>
              <p:ext uri="{D42A27DB-BD31-4B8C-83A1-F6EECF244321}">
                <p14:modId xmlns:p14="http://schemas.microsoft.com/office/powerpoint/2010/main" val="2896478018"/>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7031400">
                  <a:extLst>
                    <a:ext uri="{9D8B030D-6E8A-4147-A177-3AD203B41FA5}">
                      <a16:colId xmlns:a16="http://schemas.microsoft.com/office/drawing/2014/main" val="3116882824"/>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復習・実践</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問２▕　ゲームチャットの</a:t>
                      </a: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URL</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。アクセスするとどうなる</a:t>
                      </a: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a:t>
                      </a:r>
                    </a:p>
                  </a:txBody>
                  <a:tcPr marL="144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02635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7D491-6055-F558-0474-4E50A51E2A58}"/>
            </a:ext>
          </a:extLst>
        </p:cNvPr>
        <p:cNvGrpSpPr/>
        <p:nvPr/>
      </p:nvGrpSpPr>
      <p:grpSpPr>
        <a:xfrm>
          <a:off x="0" y="0"/>
          <a:ext cx="0" cy="0"/>
          <a:chOff x="0" y="0"/>
          <a:chExt cx="0" cy="0"/>
        </a:xfrm>
      </p:grpSpPr>
      <p:grpSp>
        <p:nvGrpSpPr>
          <p:cNvPr id="32" name="グループ化 31">
            <a:extLst>
              <a:ext uri="{FF2B5EF4-FFF2-40B4-BE49-F238E27FC236}">
                <a16:creationId xmlns:a16="http://schemas.microsoft.com/office/drawing/2014/main" id="{E2542851-FAAA-5186-FBCE-C09A81960370}"/>
              </a:ext>
            </a:extLst>
          </p:cNvPr>
          <p:cNvGrpSpPr/>
          <p:nvPr/>
        </p:nvGrpSpPr>
        <p:grpSpPr>
          <a:xfrm>
            <a:off x="1332000" y="3562530"/>
            <a:ext cx="6480000" cy="800100"/>
            <a:chOff x="1962000" y="3562530"/>
            <a:chExt cx="6480000" cy="800100"/>
          </a:xfrm>
        </p:grpSpPr>
        <p:sp>
          <p:nvSpPr>
            <p:cNvPr id="9" name="四角形: 角を丸くする 8">
              <a:extLst>
                <a:ext uri="{FF2B5EF4-FFF2-40B4-BE49-F238E27FC236}">
                  <a16:creationId xmlns:a16="http://schemas.microsoft.com/office/drawing/2014/main" id="{6B7A149A-6F9E-AFA7-C314-945EC8142767}"/>
                </a:ext>
              </a:extLst>
            </p:cNvPr>
            <p:cNvSpPr/>
            <p:nvPr/>
          </p:nvSpPr>
          <p:spPr>
            <a:xfrm>
              <a:off x="1962000" y="3562530"/>
              <a:ext cx="6480000" cy="800100"/>
            </a:xfrm>
            <a:prstGeom prst="roundRect">
              <a:avLst>
                <a:gd name="adj" fmla="val 50000"/>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a16="http://schemas.microsoft.com/office/drawing/2014/main" id="{F77C1667-4921-4968-E651-541C4FEE14B0}"/>
                </a:ext>
              </a:extLst>
            </p:cNvPr>
            <p:cNvGrpSpPr/>
            <p:nvPr/>
          </p:nvGrpSpPr>
          <p:grpSpPr>
            <a:xfrm>
              <a:off x="2232470" y="3747137"/>
              <a:ext cx="5942017" cy="430887"/>
              <a:chOff x="2232470" y="3747137"/>
              <a:chExt cx="5942017" cy="430887"/>
            </a:xfrm>
          </p:grpSpPr>
          <p:sp>
            <p:nvSpPr>
              <p:cNvPr id="16" name="テキスト ボックス 15">
                <a:extLst>
                  <a:ext uri="{FF2B5EF4-FFF2-40B4-BE49-F238E27FC236}">
                    <a16:creationId xmlns:a16="http://schemas.microsoft.com/office/drawing/2014/main" id="{F3FAB694-D53E-82FE-0A60-8478BC7E370C}"/>
                  </a:ext>
                </a:extLst>
              </p:cNvPr>
              <p:cNvSpPr txBox="1"/>
              <p:nvPr/>
            </p:nvSpPr>
            <p:spPr>
              <a:xfrm>
                <a:off x="2232470" y="3747137"/>
                <a:ext cx="506017" cy="430887"/>
              </a:xfrm>
              <a:prstGeom prst="rect">
                <a:avLst/>
              </a:prstGeom>
              <a:noFill/>
              <a:ln>
                <a:noFill/>
              </a:ln>
            </p:spPr>
            <p:txBody>
              <a:bodyPr wrap="square" lIns="0" tIns="0" rIns="0" bIns="0" anchor="t" anchorCtr="0">
                <a:spAutoFit/>
              </a:bodyPr>
              <a:lstStyle/>
              <a:p>
                <a:pPr algn="ctr"/>
                <a:r>
                  <a:rPr lang="ja-JP" altLang="en-US" sz="2800" b="1" dirty="0">
                    <a:solidFill>
                      <a:schemeClr val="bg1"/>
                    </a:solidFill>
                    <a:latin typeface="ＭＳ Ｐゴシック" panose="020B0600070205080204" pitchFamily="50" charset="-128"/>
                    <a:ea typeface="ＭＳ Ｐゴシック" panose="020B0600070205080204" pitchFamily="50" charset="-128"/>
                  </a:rPr>
                  <a:t>Ⓑ</a:t>
                </a:r>
                <a:endParaRPr lang="ja-JP" altLang="en-US" sz="2200" b="1" dirty="0">
                  <a:solidFill>
                    <a:schemeClr val="bg1"/>
                  </a:solidFill>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4E5938AB-1776-D6D8-684B-F91950E27159}"/>
                  </a:ext>
                </a:extLst>
              </p:cNvPr>
              <p:cNvSpPr txBox="1"/>
              <p:nvPr/>
            </p:nvSpPr>
            <p:spPr>
              <a:xfrm>
                <a:off x="2738487" y="3793303"/>
                <a:ext cx="5436000" cy="338554"/>
              </a:xfrm>
              <a:prstGeom prst="rect">
                <a:avLst/>
              </a:prstGeom>
              <a:noFill/>
              <a:ln>
                <a:noFill/>
              </a:ln>
            </p:spPr>
            <p:txBody>
              <a:bodyPr wrap="square" lIns="0" tIns="0" rIns="0" bIns="0" anchor="t" anchorCtr="0">
                <a:spAutoFit/>
              </a:bodyPr>
              <a:lstStyle/>
              <a:p>
                <a:pPr marL="180000"/>
                <a:r>
                  <a:rPr lang="ja-JP" altLang="en-US" sz="2200" b="1" dirty="0">
                    <a:solidFill>
                      <a:schemeClr val="bg1"/>
                    </a:solidFill>
                    <a:latin typeface="BIZ UDPゴシック" panose="020B0400000000000000" pitchFamily="50" charset="-128"/>
                    <a:ea typeface="BIZ UDPゴシック" panose="020B0400000000000000" pitchFamily="50" charset="-128"/>
                  </a:rPr>
                  <a:t>フィッシング詐欺サイトに誘導される</a:t>
                </a:r>
              </a:p>
            </p:txBody>
          </p:sp>
        </p:grpSp>
      </p:grpSp>
      <p:pic>
        <p:nvPicPr>
          <p:cNvPr id="33" name="図 32" descr="グラフィカル ユーザー インターフェイス, アプリケーション&#10;&#10;自動的に生成された説明">
            <a:extLst>
              <a:ext uri="{FF2B5EF4-FFF2-40B4-BE49-F238E27FC236}">
                <a16:creationId xmlns:a16="http://schemas.microsoft.com/office/drawing/2014/main" id="{9B29C3CC-E5BF-508D-7AF7-CB705F2D3E30}"/>
              </a:ext>
            </a:extLst>
          </p:cNvPr>
          <p:cNvPicPr>
            <a:picLocks noChangeAspect="1"/>
          </p:cNvPicPr>
          <p:nvPr/>
        </p:nvPicPr>
        <p:blipFill rotWithShape="1">
          <a:blip r:embed="rId3">
            <a:extLst>
              <a:ext uri="{28A0092B-C50C-407E-A947-70E740481C1C}">
                <a14:useLocalDpi xmlns:a14="http://schemas.microsoft.com/office/drawing/2010/main" val="0"/>
              </a:ext>
            </a:extLst>
          </a:blip>
          <a:srcRect t="17655" b="12513"/>
          <a:stretch/>
        </p:blipFill>
        <p:spPr>
          <a:xfrm>
            <a:off x="6796644" y="4974282"/>
            <a:ext cx="2030711" cy="1471088"/>
          </a:xfrm>
          <a:prstGeom prst="rect">
            <a:avLst/>
          </a:prstGeom>
        </p:spPr>
      </p:pic>
      <p:grpSp>
        <p:nvGrpSpPr>
          <p:cNvPr id="34" name="グループ化 33">
            <a:extLst>
              <a:ext uri="{FF2B5EF4-FFF2-40B4-BE49-F238E27FC236}">
                <a16:creationId xmlns:a16="http://schemas.microsoft.com/office/drawing/2014/main" id="{552760CC-CA36-424F-45F7-E8D13469C74F}"/>
              </a:ext>
            </a:extLst>
          </p:cNvPr>
          <p:cNvGrpSpPr/>
          <p:nvPr/>
        </p:nvGrpSpPr>
        <p:grpSpPr>
          <a:xfrm>
            <a:off x="1332000" y="2367734"/>
            <a:ext cx="6480000" cy="800100"/>
            <a:chOff x="1962000" y="2215334"/>
            <a:chExt cx="6480000" cy="800100"/>
          </a:xfrm>
        </p:grpSpPr>
        <p:sp>
          <p:nvSpPr>
            <p:cNvPr id="35" name="四角形: 角を丸くする 34">
              <a:extLst>
                <a:ext uri="{FF2B5EF4-FFF2-40B4-BE49-F238E27FC236}">
                  <a16:creationId xmlns:a16="http://schemas.microsoft.com/office/drawing/2014/main" id="{10B5D644-7F81-BE0B-EC47-B1EFF2F3A50B}"/>
                </a:ext>
              </a:extLst>
            </p:cNvPr>
            <p:cNvSpPr/>
            <p:nvPr/>
          </p:nvSpPr>
          <p:spPr>
            <a:xfrm>
              <a:off x="1962000" y="2215334"/>
              <a:ext cx="6480000" cy="800100"/>
            </a:xfrm>
            <a:prstGeom prst="roundRect">
              <a:avLst>
                <a:gd name="adj" fmla="val 50000"/>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グループ化 35">
              <a:extLst>
                <a:ext uri="{FF2B5EF4-FFF2-40B4-BE49-F238E27FC236}">
                  <a16:creationId xmlns:a16="http://schemas.microsoft.com/office/drawing/2014/main" id="{582F4EA7-05A8-9FC9-5121-521D25FD843C}"/>
                </a:ext>
              </a:extLst>
            </p:cNvPr>
            <p:cNvGrpSpPr/>
            <p:nvPr/>
          </p:nvGrpSpPr>
          <p:grpSpPr>
            <a:xfrm>
              <a:off x="2232470" y="2399941"/>
              <a:ext cx="5942017" cy="430887"/>
              <a:chOff x="2232470" y="2399941"/>
              <a:chExt cx="5942017" cy="430887"/>
            </a:xfrm>
          </p:grpSpPr>
          <p:sp>
            <p:nvSpPr>
              <p:cNvPr id="37" name="テキスト ボックス 36">
                <a:extLst>
                  <a:ext uri="{FF2B5EF4-FFF2-40B4-BE49-F238E27FC236}">
                    <a16:creationId xmlns:a16="http://schemas.microsoft.com/office/drawing/2014/main" id="{76F58A53-A50B-43DD-659E-F8C3F2DD73EF}"/>
                  </a:ext>
                </a:extLst>
              </p:cNvPr>
              <p:cNvSpPr txBox="1"/>
              <p:nvPr/>
            </p:nvSpPr>
            <p:spPr>
              <a:xfrm>
                <a:off x="2232470" y="2399941"/>
                <a:ext cx="506017" cy="430887"/>
              </a:xfrm>
              <a:prstGeom prst="rect">
                <a:avLst/>
              </a:prstGeom>
              <a:noFill/>
              <a:ln>
                <a:noFill/>
              </a:ln>
            </p:spPr>
            <p:txBody>
              <a:bodyPr wrap="square" lIns="0" tIns="0" rIns="0" bIns="0" anchor="t" anchorCtr="0">
                <a:spAutoFit/>
              </a:bodyPr>
              <a:lstStyle/>
              <a:p>
                <a:pPr algn="ctr"/>
                <a:r>
                  <a:rPr lang="ja-JP" altLang="en-US" sz="2800" b="1" dirty="0">
                    <a:solidFill>
                      <a:schemeClr val="bg1"/>
                    </a:solidFill>
                    <a:latin typeface="ＭＳ Ｐゴシック" panose="020B0600070205080204" pitchFamily="50" charset="-128"/>
                    <a:ea typeface="ＭＳ Ｐゴシック" panose="020B0600070205080204" pitchFamily="50" charset="-128"/>
                  </a:rPr>
                  <a:t>Ⓐ</a:t>
                </a:r>
                <a:endParaRPr lang="ja-JP" altLang="en-US" sz="2200" b="1" dirty="0">
                  <a:solidFill>
                    <a:schemeClr val="bg1"/>
                  </a:solidFill>
                  <a:latin typeface="BIZ UDPゴシック" panose="020B0400000000000000" pitchFamily="50" charset="-128"/>
                  <a:ea typeface="BIZ UDPゴシック" panose="020B0400000000000000" pitchFamily="50" charset="-128"/>
                </a:endParaRPr>
              </a:p>
            </p:txBody>
          </p:sp>
          <p:sp>
            <p:nvSpPr>
              <p:cNvPr id="38" name="テキスト ボックス 37">
                <a:extLst>
                  <a:ext uri="{FF2B5EF4-FFF2-40B4-BE49-F238E27FC236}">
                    <a16:creationId xmlns:a16="http://schemas.microsoft.com/office/drawing/2014/main" id="{43648158-7B44-46FA-FE37-5536316646C9}"/>
                  </a:ext>
                </a:extLst>
              </p:cNvPr>
              <p:cNvSpPr txBox="1"/>
              <p:nvPr/>
            </p:nvSpPr>
            <p:spPr>
              <a:xfrm>
                <a:off x="2738487" y="2446107"/>
                <a:ext cx="5436000" cy="338554"/>
              </a:xfrm>
              <a:prstGeom prst="rect">
                <a:avLst/>
              </a:prstGeom>
              <a:noFill/>
              <a:ln>
                <a:noFill/>
              </a:ln>
            </p:spPr>
            <p:txBody>
              <a:bodyPr wrap="square" lIns="0" tIns="0" rIns="0" bIns="0" anchor="t" anchorCtr="0">
                <a:spAutoFit/>
              </a:bodyPr>
              <a:lstStyle/>
              <a:p>
                <a:pPr marL="180000"/>
                <a:r>
                  <a:rPr lang="ja-JP" altLang="en-US" sz="2200" b="1" dirty="0">
                    <a:solidFill>
                      <a:schemeClr val="bg1"/>
                    </a:solidFill>
                    <a:latin typeface="BIZ UDPゴシック" panose="020B0400000000000000" pitchFamily="50" charset="-128"/>
                    <a:ea typeface="BIZ UDPゴシック" panose="020B0400000000000000" pitchFamily="50" charset="-128"/>
                  </a:rPr>
                  <a:t>ゲームの攻略方法が書かれたページが開く</a:t>
                </a:r>
              </a:p>
            </p:txBody>
          </p:sp>
        </p:grpSp>
      </p:grpSp>
      <p:graphicFrame>
        <p:nvGraphicFramePr>
          <p:cNvPr id="43" name="表 42">
            <a:extLst>
              <a:ext uri="{FF2B5EF4-FFF2-40B4-BE49-F238E27FC236}">
                <a16:creationId xmlns:a16="http://schemas.microsoft.com/office/drawing/2014/main" id="{76E47D7B-4C31-9FBB-2735-3A9ADCBF9FE1}"/>
              </a:ext>
            </a:extLst>
          </p:cNvPr>
          <p:cNvGraphicFramePr>
            <a:graphicFrameLocks noGrp="1"/>
          </p:cNvGraphicFramePr>
          <p:nvPr>
            <p:extLst>
              <p:ext uri="{D42A27DB-BD31-4B8C-83A1-F6EECF244321}">
                <p14:modId xmlns:p14="http://schemas.microsoft.com/office/powerpoint/2010/main" val="659206465"/>
              </p:ext>
            </p:extLst>
          </p:nvPr>
        </p:nvGraphicFramePr>
        <p:xfrm>
          <a:off x="365125" y="649242"/>
          <a:ext cx="8455026" cy="936000"/>
        </p:xfrm>
        <a:graphic>
          <a:graphicData uri="http://schemas.openxmlformats.org/drawingml/2006/table">
            <a:tbl>
              <a:tblPr firstRow="1" bandRow="1"/>
              <a:tblGrid>
                <a:gridCol w="968375">
                  <a:extLst>
                    <a:ext uri="{9D8B030D-6E8A-4147-A177-3AD203B41FA5}">
                      <a16:colId xmlns:a16="http://schemas.microsoft.com/office/drawing/2014/main" val="20001"/>
                    </a:ext>
                  </a:extLst>
                </a:gridCol>
                <a:gridCol w="7486651">
                  <a:extLst>
                    <a:ext uri="{9D8B030D-6E8A-4147-A177-3AD203B41FA5}">
                      <a16:colId xmlns:a16="http://schemas.microsoft.com/office/drawing/2014/main" val="775584477"/>
                    </a:ext>
                  </a:extLst>
                </a:gridCol>
              </a:tblGrid>
              <a:tr h="936000">
                <a:tc>
                  <a:txBody>
                    <a:bodyPr/>
                    <a:lstStyle/>
                    <a:p>
                      <a:pPr marL="0" marR="0" lvl="0" indent="0" algn="ctr" defTabSz="914400" rtl="0" eaLnBrk="1" fontAlgn="auto" latinLnBrk="0" hangingPunct="1">
                        <a:lnSpc>
                          <a:spcPts val="3300"/>
                        </a:lnSpc>
                        <a:spcBef>
                          <a:spcPts val="0"/>
                        </a:spcBef>
                        <a:spcAft>
                          <a:spcPts val="0"/>
                        </a:spcAft>
                        <a:buClrTx/>
                        <a:buSzTx/>
                        <a:buFontTx/>
                        <a:buNone/>
                        <a:tabLst/>
                        <a:defRPr/>
                      </a:pPr>
                      <a:r>
                        <a:rPr kumimoji="1" lang="ja-JP" altLang="en-US" sz="2200" b="1">
                          <a:solidFill>
                            <a:schemeClr val="tx1"/>
                          </a:solidFill>
                          <a:latin typeface="BIZ UDPゴシック" panose="020B0400000000000000" pitchFamily="50" charset="-128"/>
                          <a:ea typeface="BIZ UDPゴシック" panose="020B0400000000000000" pitchFamily="50" charset="-128"/>
                        </a:rPr>
                        <a:t>問２</a:t>
                      </a:r>
                      <a:r>
                        <a:rPr kumimoji="1" lang="en-US" altLang="ja-JP" sz="2200" b="1" dirty="0">
                          <a:solidFill>
                            <a:schemeClr val="tx1"/>
                          </a:solidFill>
                          <a:latin typeface="Meiryo UI" panose="020B0604030504040204" pitchFamily="50" charset="-128"/>
                          <a:ea typeface="Meiryo UI" panose="020B0604030504040204" pitchFamily="50" charset="-128"/>
                        </a:rPr>
                        <a:t>▕</a:t>
                      </a:r>
                      <a:endParaRPr kumimoji="1" lang="ja-JP" altLang="en-US" sz="2200" b="1" dirty="0">
                        <a:solidFill>
                          <a:schemeClr val="tx1"/>
                        </a:solidFill>
                        <a:latin typeface="BIZ UDPゴシック" panose="020B0400000000000000" pitchFamily="50" charset="-128"/>
                        <a:ea typeface="BIZ UDPゴシック" panose="020B0400000000000000" pitchFamily="50" charset="-128"/>
                      </a:endParaRPr>
                    </a:p>
                  </a:txBody>
                  <a:tcPr marL="72000" marR="72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E695F3"/>
                      </a:solid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3300"/>
                        </a:lnSpc>
                        <a:spcBef>
                          <a:spcPts val="0"/>
                        </a:spcBef>
                        <a:spcAft>
                          <a:spcPts val="0"/>
                        </a:spcAft>
                        <a:buClrTx/>
                        <a:buSzTx/>
                        <a:buFontTx/>
                        <a:buNone/>
                        <a:tabLst/>
                        <a:defRPr/>
                      </a:pPr>
                      <a:r>
                        <a:rPr kumimoji="1" lang="ja-JP" altLang="en-US" sz="2200" b="1" dirty="0">
                          <a:solidFill>
                            <a:schemeClr val="tx1"/>
                          </a:solidFill>
                          <a:latin typeface="BIZ UDPゴシック" panose="020B0400000000000000" pitchFamily="50" charset="-128"/>
                          <a:ea typeface="BIZ UDPゴシック" panose="020B0400000000000000" pitchFamily="50" charset="-128"/>
                        </a:rPr>
                        <a:t>このサイトにアクセスするとどんなことが起こるでしょうか？</a:t>
                      </a:r>
                    </a:p>
                  </a:txBody>
                  <a:tcPr marL="0" marR="7200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E695F3"/>
                      </a:solid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2" name="表 1">
            <a:extLst>
              <a:ext uri="{FF2B5EF4-FFF2-40B4-BE49-F238E27FC236}">
                <a16:creationId xmlns:a16="http://schemas.microsoft.com/office/drawing/2014/main" id="{B6A2EE3A-67B2-3DBD-3DF4-F40E984CB262}"/>
              </a:ext>
            </a:extLst>
          </p:cNvPr>
          <p:cNvGraphicFramePr>
            <a:graphicFrameLocks noGrp="1"/>
          </p:cNvGraphicFramePr>
          <p:nvPr>
            <p:extLst>
              <p:ext uri="{D42A27DB-BD31-4B8C-83A1-F6EECF244321}">
                <p14:modId xmlns:p14="http://schemas.microsoft.com/office/powerpoint/2010/main" val="1134358350"/>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7031400">
                  <a:extLst>
                    <a:ext uri="{9D8B030D-6E8A-4147-A177-3AD203B41FA5}">
                      <a16:colId xmlns:a16="http://schemas.microsoft.com/office/drawing/2014/main" val="3116882824"/>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復習・実践</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en-US" altLang="ja-JP" sz="1200" b="1" baseline="0" dirty="0">
                        <a:solidFill>
                          <a:schemeClr val="bg1"/>
                        </a:solidFill>
                        <a:latin typeface="BIZ UDPゴシック" panose="020B0400000000000000" pitchFamily="50" charset="-128"/>
                        <a:ea typeface="BIZ UDPゴシック" panose="020B0400000000000000" pitchFamily="50" charset="-128"/>
                      </a:endParaRPr>
                    </a:p>
                  </a:txBody>
                  <a:tcPr marL="144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093918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6AF6C-A480-14D9-52C0-13F138C96A7A}"/>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78ADA2B7-8816-6851-C247-B861BE744028}"/>
              </a:ext>
            </a:extLst>
          </p:cNvPr>
          <p:cNvSpPr txBox="1"/>
          <p:nvPr/>
        </p:nvSpPr>
        <p:spPr>
          <a:xfrm>
            <a:off x="323850" y="1599235"/>
            <a:ext cx="8442000" cy="4812384"/>
          </a:xfrm>
          <a:prstGeom prst="rect">
            <a:avLst/>
          </a:prstGeom>
          <a:noFill/>
        </p:spPr>
        <p:txBody>
          <a:bodyPr wrap="square" lIns="36000" tIns="180000" rIns="0" bIns="0" anchor="t" anchorCtr="0">
            <a:spAutoFit/>
          </a:bodyPr>
          <a:lstStyle/>
          <a:p>
            <a:pPr algn="just">
              <a:lnSpc>
                <a:spcPts val="3000"/>
              </a:lnSpc>
            </a:pPr>
            <a:r>
              <a:rPr lang="ja-JP" altLang="en-US" dirty="0">
                <a:latin typeface="BIZ UDPゴシック" panose="020B0400000000000000" pitchFamily="50" charset="-128"/>
                <a:ea typeface="BIZ UDPゴシック" panose="020B0400000000000000" pitchFamily="50" charset="-128"/>
              </a:rPr>
              <a:t>悪意のないプレイヤーから送られてくる</a:t>
            </a:r>
            <a:r>
              <a:rPr lang="en-US" altLang="ja-JP" dirty="0">
                <a:latin typeface="BIZ UDPゴシック" panose="020B0400000000000000" pitchFamily="50" charset="-128"/>
                <a:ea typeface="BIZ UDPゴシック" panose="020B0400000000000000" pitchFamily="50" charset="-128"/>
              </a:rPr>
              <a:t>URL</a:t>
            </a:r>
            <a:r>
              <a:rPr lang="ja-JP" altLang="en-US" dirty="0">
                <a:latin typeface="BIZ UDPゴシック" panose="020B0400000000000000" pitchFamily="50" charset="-128"/>
                <a:ea typeface="BIZ UDPゴシック" panose="020B0400000000000000" pitchFamily="50" charset="-128"/>
              </a:rPr>
              <a:t>であれば、</a:t>
            </a:r>
            <a:endParaRPr lang="en-US" altLang="ja-JP" dirty="0">
              <a:latin typeface="BIZ UDPゴシック" panose="020B0400000000000000" pitchFamily="50" charset="-128"/>
              <a:ea typeface="BIZ UDPゴシック" panose="020B0400000000000000" pitchFamily="50" charset="-128"/>
            </a:endParaRPr>
          </a:p>
          <a:p>
            <a:pPr algn="just">
              <a:lnSpc>
                <a:spcPts val="3000"/>
              </a:lnSpc>
            </a:pPr>
            <a:r>
              <a:rPr lang="ja-JP" altLang="en-US" dirty="0">
                <a:latin typeface="BIZ UDPゴシック" panose="020B0400000000000000" pitchFamily="50" charset="-128"/>
                <a:ea typeface="BIZ UDPゴシック" panose="020B0400000000000000" pitchFamily="50" charset="-128"/>
              </a:rPr>
              <a:t>「</a:t>
            </a:r>
            <a:r>
              <a:rPr lang="en-US" altLang="ja-JP" b="1" dirty="0">
                <a:solidFill>
                  <a:srgbClr val="155DAA"/>
                </a:solidFill>
                <a:latin typeface="ＭＳ Ｐゴシック" panose="020B0600070205080204" pitchFamily="50" charset="-128"/>
                <a:ea typeface="ＭＳ Ｐゴシック" panose="020B0600070205080204" pitchFamily="50" charset="-128"/>
              </a:rPr>
              <a:t> </a:t>
            </a:r>
            <a:r>
              <a:rPr lang="ja-JP" altLang="en-US" b="1" dirty="0">
                <a:solidFill>
                  <a:srgbClr val="155DAA"/>
                </a:solidFill>
                <a:latin typeface="ＭＳ Ｐゴシック" panose="020B0600070205080204" pitchFamily="50" charset="-128"/>
                <a:ea typeface="ＭＳ Ｐゴシック" panose="020B0600070205080204" pitchFamily="50" charset="-128"/>
              </a:rPr>
              <a:t>　</a:t>
            </a:r>
            <a:r>
              <a:rPr lang="ja-JP" altLang="en-US" b="1" dirty="0">
                <a:solidFill>
                  <a:srgbClr val="155DAA"/>
                </a:solidFill>
                <a:latin typeface="BIZ UDPゴシック" panose="020B0400000000000000" pitchFamily="50" charset="-128"/>
                <a:ea typeface="BIZ UDPゴシック" panose="020B0400000000000000" pitchFamily="50" charset="-128"/>
              </a:rPr>
              <a:t>  ゲームの攻略方法が書かれたページが開く</a:t>
            </a:r>
            <a:r>
              <a:rPr lang="ja-JP" altLang="en-US" dirty="0">
                <a:latin typeface="BIZ UDPゴシック" panose="020B0400000000000000" pitchFamily="50" charset="-128"/>
                <a:ea typeface="BIZ UDPゴシック" panose="020B0400000000000000" pitchFamily="50" charset="-128"/>
              </a:rPr>
              <a:t>」かもしれません。</a:t>
            </a:r>
          </a:p>
          <a:p>
            <a:pPr algn="just">
              <a:lnSpc>
                <a:spcPts val="3000"/>
              </a:lnSpc>
            </a:pPr>
            <a:r>
              <a:rPr lang="ja-JP" altLang="en-US" dirty="0">
                <a:latin typeface="BIZ UDPゴシック" panose="020B0400000000000000" pitchFamily="50" charset="-128"/>
                <a:ea typeface="BIZ UDPゴシック" panose="020B0400000000000000" pitchFamily="50" charset="-128"/>
              </a:rPr>
              <a:t>しかし、知らない相手とゲーム上でチャットをするケースもあります。</a:t>
            </a:r>
            <a:endParaRPr lang="en-US" altLang="ja-JP" dirty="0">
              <a:latin typeface="BIZ UDPゴシック" panose="020B0400000000000000" pitchFamily="50" charset="-128"/>
              <a:ea typeface="BIZ UDPゴシック" panose="020B0400000000000000" pitchFamily="50" charset="-128"/>
            </a:endParaRPr>
          </a:p>
          <a:p>
            <a:pPr algn="just">
              <a:lnSpc>
                <a:spcPts val="3000"/>
              </a:lnSpc>
              <a:spcBef>
                <a:spcPts val="600"/>
              </a:spcBef>
            </a:pPr>
            <a:r>
              <a:rPr lang="ja-JP" altLang="en-US" dirty="0">
                <a:latin typeface="BIZ UDPゴシック" panose="020B0400000000000000" pitchFamily="50" charset="-128"/>
                <a:ea typeface="BIZ UDPゴシック" panose="020B0400000000000000" pitchFamily="50" charset="-128"/>
              </a:rPr>
              <a:t>悪意をもった、相手を陥れようとしているプレイヤーの場合、</a:t>
            </a:r>
            <a:endParaRPr lang="en-US" altLang="ja-JP" dirty="0">
              <a:latin typeface="BIZ UDPゴシック" panose="020B0400000000000000" pitchFamily="50" charset="-128"/>
              <a:ea typeface="BIZ UDPゴシック" panose="020B0400000000000000" pitchFamily="50" charset="-128"/>
            </a:endParaRPr>
          </a:p>
          <a:p>
            <a:pPr algn="just">
              <a:lnSpc>
                <a:spcPts val="3000"/>
              </a:lnSpc>
            </a:pPr>
            <a:r>
              <a:rPr lang="ja-JP" altLang="en-US" dirty="0">
                <a:latin typeface="BIZ UDPゴシック" panose="020B0400000000000000" pitchFamily="50" charset="-128"/>
                <a:ea typeface="BIZ UDPゴシック" panose="020B0400000000000000" pitchFamily="50" charset="-128"/>
              </a:rPr>
              <a:t>「　   </a:t>
            </a:r>
            <a:r>
              <a:rPr lang="ja-JP" altLang="en-US" b="1" dirty="0">
                <a:solidFill>
                  <a:srgbClr val="155DAA"/>
                </a:solidFill>
                <a:latin typeface="BIZ UDPゴシック" panose="020B0400000000000000" pitchFamily="50" charset="-128"/>
                <a:ea typeface="BIZ UDPゴシック" panose="020B0400000000000000" pitchFamily="50" charset="-128"/>
              </a:rPr>
              <a:t>フィッシング詐欺サイトに誘導される</a:t>
            </a:r>
            <a:r>
              <a:rPr lang="ja-JP" altLang="en-US" dirty="0">
                <a:latin typeface="BIZ UDPゴシック" panose="020B0400000000000000" pitchFamily="50" charset="-128"/>
                <a:ea typeface="BIZ UDPゴシック" panose="020B0400000000000000" pitchFamily="50" charset="-128"/>
              </a:rPr>
              <a:t>」かもしれません。</a:t>
            </a:r>
          </a:p>
          <a:p>
            <a:pPr algn="just">
              <a:lnSpc>
                <a:spcPts val="3000"/>
              </a:lnSpc>
            </a:pPr>
            <a:endParaRPr lang="en-US" altLang="ja-JP" dirty="0">
              <a:latin typeface="BIZ UDPゴシック" panose="020B0400000000000000" pitchFamily="50" charset="-128"/>
              <a:ea typeface="BIZ UDPゴシック" panose="020B0400000000000000" pitchFamily="50" charset="-128"/>
            </a:endParaRPr>
          </a:p>
          <a:p>
            <a:pPr marL="144000" indent="-144000" algn="just">
              <a:lnSpc>
                <a:spcPts val="2800"/>
              </a:lnSpc>
              <a:buClr>
                <a:srgbClr val="155DAA"/>
              </a:buClr>
              <a:buFont typeface="Arial" panose="020B0604020202020204" pitchFamily="34" charset="0"/>
              <a:buChar char="•"/>
            </a:pPr>
            <a:r>
              <a:rPr lang="en-US" altLang="ja-JP" sz="1800" b="1" dirty="0">
                <a:latin typeface="BIZ UDPゴシック" panose="020B0400000000000000" pitchFamily="50" charset="-128"/>
                <a:ea typeface="BIZ UDPゴシック" panose="020B0400000000000000" pitchFamily="50" charset="-128"/>
              </a:rPr>
              <a:t>URL</a:t>
            </a:r>
            <a:r>
              <a:rPr lang="ja-JP" altLang="en-US" sz="1800" b="1" dirty="0">
                <a:latin typeface="BIZ UDPゴシック" panose="020B0400000000000000" pitchFamily="50" charset="-128"/>
                <a:ea typeface="BIZ UDPゴシック" panose="020B0400000000000000" pitchFamily="50" charset="-128"/>
              </a:rPr>
              <a:t>をクリックしたら、偽サイトだった</a:t>
            </a:r>
            <a:r>
              <a:rPr lang="ja-JP" altLang="en-US" sz="1800" dirty="0">
                <a:latin typeface="BIZ UDPゴシック" panose="020B0400000000000000" pitchFamily="50" charset="-128"/>
                <a:ea typeface="BIZ UDPゴシック" panose="020B0400000000000000" pitchFamily="50" charset="-128"/>
              </a:rPr>
              <a:t>。</a:t>
            </a:r>
          </a:p>
          <a:p>
            <a:pPr marL="144000" indent="-144000" algn="just">
              <a:lnSpc>
                <a:spcPts val="2800"/>
              </a:lnSpc>
              <a:buClr>
                <a:srgbClr val="155DAA"/>
              </a:buClr>
              <a:buFont typeface="Arial" panose="020B0604020202020204" pitchFamily="34" charset="0"/>
              <a:buChar char="•"/>
            </a:pPr>
            <a:r>
              <a:rPr lang="ja-JP" altLang="en-US" sz="1800" b="1" dirty="0">
                <a:latin typeface="BIZ UDPゴシック" panose="020B0400000000000000" pitchFamily="50" charset="-128"/>
                <a:ea typeface="BIZ UDPゴシック" panose="020B0400000000000000" pitchFamily="50" charset="-128"/>
              </a:rPr>
              <a:t>アイテムを購入しようと個人情報を入力したら、だまし取られた（フィッシング詐欺サイトだった）</a:t>
            </a:r>
            <a:r>
              <a:rPr lang="ja-JP" altLang="en-US" sz="1800" dirty="0">
                <a:latin typeface="BIZ UDPゴシック" panose="020B0400000000000000" pitchFamily="50" charset="-128"/>
                <a:ea typeface="BIZ UDPゴシック" panose="020B0400000000000000" pitchFamily="50" charset="-128"/>
              </a:rPr>
              <a:t>。</a:t>
            </a:r>
            <a:endParaRPr lang="en-US" altLang="ja-JP" sz="1800" dirty="0">
              <a:latin typeface="BIZ UDPゴシック" panose="020B0400000000000000" pitchFamily="50" charset="-128"/>
              <a:ea typeface="BIZ UDPゴシック" panose="020B0400000000000000" pitchFamily="50" charset="-128"/>
            </a:endParaRPr>
          </a:p>
          <a:p>
            <a:pPr algn="just">
              <a:lnSpc>
                <a:spcPts val="2800"/>
              </a:lnSpc>
            </a:pPr>
            <a:r>
              <a:rPr lang="ja-JP" altLang="en-US" sz="1800" spc="-40" dirty="0">
                <a:latin typeface="BIZ UDPゴシック" panose="020B0400000000000000" pitchFamily="50" charset="-128"/>
                <a:ea typeface="BIZ UDPゴシック" panose="020B0400000000000000" pitchFamily="50" charset="-128"/>
              </a:rPr>
              <a:t>などのトラブルに巻き込まれないために、</a:t>
            </a:r>
            <a:r>
              <a:rPr lang="en-US" altLang="ja-JP" sz="1800" b="1" spc="-40" dirty="0">
                <a:solidFill>
                  <a:srgbClr val="FF6600"/>
                </a:solidFill>
                <a:latin typeface="BIZ UDPゴシック" panose="020B0400000000000000" pitchFamily="50" charset="-128"/>
                <a:ea typeface="BIZ UDPゴシック" panose="020B0400000000000000" pitchFamily="50" charset="-128"/>
              </a:rPr>
              <a:t>URL</a:t>
            </a:r>
            <a:r>
              <a:rPr lang="ja-JP" altLang="en-US" sz="1800" b="1" spc="-40" dirty="0">
                <a:solidFill>
                  <a:srgbClr val="FF6600"/>
                </a:solidFill>
                <a:latin typeface="BIZ UDPゴシック" panose="020B0400000000000000" pitchFamily="50" charset="-128"/>
                <a:ea typeface="BIZ UDPゴシック" panose="020B0400000000000000" pitchFamily="50" charset="-128"/>
              </a:rPr>
              <a:t>などは安易にクリックしてはいけません。</a:t>
            </a:r>
            <a:endParaRPr lang="en-US" altLang="ja-JP" sz="1800" dirty="0">
              <a:latin typeface="BIZ UDPゴシック" panose="020B0400000000000000" pitchFamily="50" charset="-128"/>
              <a:ea typeface="BIZ UDPゴシック" panose="020B0400000000000000" pitchFamily="50" charset="-128"/>
            </a:endParaRPr>
          </a:p>
          <a:p>
            <a:pPr algn="just">
              <a:lnSpc>
                <a:spcPts val="2800"/>
              </a:lnSpc>
            </a:pPr>
            <a:r>
              <a:rPr lang="en-US" altLang="ja-JP" sz="1800" b="1" dirty="0">
                <a:solidFill>
                  <a:srgbClr val="FF6600"/>
                </a:solidFill>
                <a:latin typeface="BIZ UDPゴシック" panose="020B0400000000000000" pitchFamily="50" charset="-128"/>
                <a:ea typeface="BIZ UDPゴシック" panose="020B0400000000000000" pitchFamily="50" charset="-128"/>
              </a:rPr>
              <a:t>URL</a:t>
            </a:r>
            <a:r>
              <a:rPr lang="ja-JP" altLang="en-US" sz="1800" b="1" dirty="0">
                <a:solidFill>
                  <a:srgbClr val="FF6600"/>
                </a:solidFill>
                <a:latin typeface="BIZ UDPゴシック" panose="020B0400000000000000" pitchFamily="50" charset="-128"/>
                <a:ea typeface="BIZ UDPゴシック" panose="020B0400000000000000" pitchFamily="50" charset="-128"/>
              </a:rPr>
              <a:t>のスペルやドメインをチェックする</a:t>
            </a:r>
            <a:r>
              <a:rPr lang="ja-JP" altLang="en-US" sz="1800" dirty="0">
                <a:solidFill>
                  <a:srgbClr val="FF6600"/>
                </a:solidFill>
                <a:latin typeface="BIZ UDPゴシック" panose="020B0400000000000000" pitchFamily="50" charset="-128"/>
                <a:ea typeface="BIZ UDPゴシック" panose="020B0400000000000000" pitchFamily="50" charset="-128"/>
              </a:rPr>
              <a:t>、</a:t>
            </a:r>
            <a:r>
              <a:rPr lang="en-US" altLang="ja-JP" sz="1800" b="1" dirty="0">
                <a:solidFill>
                  <a:srgbClr val="FF6600"/>
                </a:solidFill>
                <a:latin typeface="BIZ UDPゴシック" panose="020B0400000000000000" pitchFamily="50" charset="-128"/>
                <a:ea typeface="BIZ UDPゴシック" panose="020B0400000000000000" pitchFamily="50" charset="-128"/>
              </a:rPr>
              <a:t>URL</a:t>
            </a:r>
            <a:r>
              <a:rPr lang="ja-JP" altLang="en-US" sz="1800" b="1" dirty="0">
                <a:solidFill>
                  <a:srgbClr val="FF6600"/>
                </a:solidFill>
                <a:latin typeface="BIZ UDPゴシック" panose="020B0400000000000000" pitchFamily="50" charset="-128"/>
                <a:ea typeface="BIZ UDPゴシック" panose="020B0400000000000000" pitchFamily="50" charset="-128"/>
              </a:rPr>
              <a:t>の無料チェックサービスを活用する</a:t>
            </a:r>
            <a:br>
              <a:rPr lang="en-US" altLang="ja-JP" sz="1800" b="1" dirty="0">
                <a:solidFill>
                  <a:srgbClr val="FF6600"/>
                </a:solidFill>
                <a:latin typeface="BIZ UDPゴシック" panose="020B0400000000000000" pitchFamily="50" charset="-128"/>
                <a:ea typeface="BIZ UDPゴシック" panose="020B0400000000000000" pitchFamily="50" charset="-128"/>
              </a:rPr>
            </a:br>
            <a:r>
              <a:rPr lang="ja-JP" altLang="en-US" sz="1800" dirty="0">
                <a:latin typeface="BIZ UDPゴシック" panose="020B0400000000000000" pitchFamily="50" charset="-128"/>
                <a:ea typeface="BIZ UDPゴシック" panose="020B0400000000000000" pitchFamily="50" charset="-128"/>
              </a:rPr>
              <a:t>など、よく確認しましょう。</a:t>
            </a:r>
          </a:p>
        </p:txBody>
      </p:sp>
      <p:graphicFrame>
        <p:nvGraphicFramePr>
          <p:cNvPr id="3" name="表 2">
            <a:extLst>
              <a:ext uri="{FF2B5EF4-FFF2-40B4-BE49-F238E27FC236}">
                <a16:creationId xmlns:a16="http://schemas.microsoft.com/office/drawing/2014/main" id="{A7E65FAD-019F-5D04-E080-338885F77A38}"/>
              </a:ext>
            </a:extLst>
          </p:cNvPr>
          <p:cNvGraphicFramePr>
            <a:graphicFrameLocks noGrp="1"/>
          </p:cNvGraphicFramePr>
          <p:nvPr>
            <p:extLst>
              <p:ext uri="{D42A27DB-BD31-4B8C-83A1-F6EECF244321}">
                <p14:modId xmlns:p14="http://schemas.microsoft.com/office/powerpoint/2010/main" val="2818177707"/>
              </p:ext>
            </p:extLst>
          </p:nvPr>
        </p:nvGraphicFramePr>
        <p:xfrm>
          <a:off x="365125" y="649242"/>
          <a:ext cx="8455026" cy="936000"/>
        </p:xfrm>
        <a:graphic>
          <a:graphicData uri="http://schemas.openxmlformats.org/drawingml/2006/table">
            <a:tbl>
              <a:tblPr firstRow="1" bandRow="1"/>
              <a:tblGrid>
                <a:gridCol w="968375">
                  <a:extLst>
                    <a:ext uri="{9D8B030D-6E8A-4147-A177-3AD203B41FA5}">
                      <a16:colId xmlns:a16="http://schemas.microsoft.com/office/drawing/2014/main" val="20001"/>
                    </a:ext>
                  </a:extLst>
                </a:gridCol>
                <a:gridCol w="7486651">
                  <a:extLst>
                    <a:ext uri="{9D8B030D-6E8A-4147-A177-3AD203B41FA5}">
                      <a16:colId xmlns:a16="http://schemas.microsoft.com/office/drawing/2014/main" val="775584477"/>
                    </a:ext>
                  </a:extLst>
                </a:gridCol>
              </a:tblGrid>
              <a:tr h="936000">
                <a:tc>
                  <a:txBody>
                    <a:bodyPr/>
                    <a:lstStyle/>
                    <a:p>
                      <a:pPr marL="0" marR="0" lvl="0" indent="0" algn="ctr" defTabSz="914400" rtl="0" eaLnBrk="1" fontAlgn="auto" latinLnBrk="0" hangingPunct="1">
                        <a:lnSpc>
                          <a:spcPts val="3300"/>
                        </a:lnSpc>
                        <a:spcBef>
                          <a:spcPts val="0"/>
                        </a:spcBef>
                        <a:spcAft>
                          <a:spcPts val="0"/>
                        </a:spcAft>
                        <a:buClrTx/>
                        <a:buSzTx/>
                        <a:buFontTx/>
                        <a:buNone/>
                        <a:tabLst/>
                        <a:defRPr/>
                      </a:pPr>
                      <a:r>
                        <a:rPr kumimoji="1" lang="ja-JP" altLang="en-US" sz="2200" b="1" dirty="0">
                          <a:solidFill>
                            <a:schemeClr val="tx1"/>
                          </a:solidFill>
                          <a:latin typeface="BIZ UDPゴシック" panose="020B0400000000000000" pitchFamily="50" charset="-128"/>
                          <a:ea typeface="BIZ UDPゴシック" panose="020B0400000000000000" pitchFamily="50" charset="-128"/>
                        </a:rPr>
                        <a:t>答え</a:t>
                      </a:r>
                      <a:r>
                        <a:rPr kumimoji="1" lang="en-US" altLang="ja-JP" sz="2200" b="1" dirty="0">
                          <a:solidFill>
                            <a:schemeClr val="tx1"/>
                          </a:solidFill>
                          <a:latin typeface="Meiryo UI" panose="020B0604030504040204" pitchFamily="50" charset="-128"/>
                          <a:ea typeface="Meiryo UI" panose="020B0604030504040204" pitchFamily="50" charset="-128"/>
                        </a:rPr>
                        <a:t>▕</a:t>
                      </a:r>
                      <a:endParaRPr kumimoji="1" lang="ja-JP" altLang="en-US" sz="2200" b="1" dirty="0">
                        <a:solidFill>
                          <a:schemeClr val="tx1"/>
                        </a:solidFill>
                        <a:latin typeface="BIZ UDPゴシック" panose="020B0400000000000000" pitchFamily="50" charset="-128"/>
                        <a:ea typeface="BIZ UDPゴシック" panose="020B0400000000000000" pitchFamily="50" charset="-128"/>
                      </a:endParaRPr>
                    </a:p>
                  </a:txBody>
                  <a:tcPr marL="72000" marR="72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E695F3"/>
                      </a:solid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3300"/>
                        </a:lnSpc>
                        <a:spcBef>
                          <a:spcPts val="0"/>
                        </a:spcBef>
                        <a:spcAft>
                          <a:spcPts val="0"/>
                        </a:spcAft>
                        <a:buClrTx/>
                        <a:buSzTx/>
                        <a:buFontTx/>
                        <a:buNone/>
                        <a:tabLst/>
                        <a:defRPr/>
                      </a:pPr>
                      <a:r>
                        <a:rPr kumimoji="1" lang="ja-JP" altLang="en-US" sz="2200" b="1" dirty="0">
                          <a:solidFill>
                            <a:schemeClr val="tx1"/>
                          </a:solidFill>
                          <a:latin typeface="BIZ UDPゴシック" panose="020B0400000000000000" pitchFamily="50" charset="-128"/>
                          <a:ea typeface="BIZ UDPゴシック" panose="020B0400000000000000" pitchFamily="50" charset="-128"/>
                        </a:rPr>
                        <a:t> も　　　も起こりえます。   </a:t>
                      </a:r>
                    </a:p>
                  </a:txBody>
                  <a:tcPr marL="540000" marR="72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E695F3"/>
                      </a:solid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pSp>
        <p:nvGrpSpPr>
          <p:cNvPr id="4" name="グループ化 3">
            <a:extLst>
              <a:ext uri="{FF2B5EF4-FFF2-40B4-BE49-F238E27FC236}">
                <a16:creationId xmlns:a16="http://schemas.microsoft.com/office/drawing/2014/main" id="{8E3CD2B7-D15C-6461-009B-DCAA0E81D03B}"/>
              </a:ext>
            </a:extLst>
          </p:cNvPr>
          <p:cNvGrpSpPr/>
          <p:nvPr/>
        </p:nvGrpSpPr>
        <p:grpSpPr>
          <a:xfrm>
            <a:off x="3366540" y="904962"/>
            <a:ext cx="504000" cy="450000"/>
            <a:chOff x="-1074782" y="5880408"/>
            <a:chExt cx="504000" cy="450000"/>
          </a:xfrm>
        </p:grpSpPr>
        <p:sp>
          <p:nvSpPr>
            <p:cNvPr id="12" name="楕円 11">
              <a:extLst>
                <a:ext uri="{FF2B5EF4-FFF2-40B4-BE49-F238E27FC236}">
                  <a16:creationId xmlns:a16="http://schemas.microsoft.com/office/drawing/2014/main" id="{C04BC0C0-24A4-0F9A-4DF2-C45332ED3CB7}"/>
                </a:ext>
              </a:extLst>
            </p:cNvPr>
            <p:cNvSpPr/>
            <p:nvPr/>
          </p:nvSpPr>
          <p:spPr>
            <a:xfrm>
              <a:off x="-1038782" y="5898408"/>
              <a:ext cx="432000" cy="432000"/>
            </a:xfrm>
            <a:prstGeom prst="ellipse">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D1F76820-3AF1-8EAF-B268-ABC6852120CE}"/>
                </a:ext>
              </a:extLst>
            </p:cNvPr>
            <p:cNvSpPr txBox="1"/>
            <p:nvPr/>
          </p:nvSpPr>
          <p:spPr>
            <a:xfrm>
              <a:off x="-1074782" y="5880408"/>
              <a:ext cx="504000" cy="432000"/>
            </a:xfrm>
            <a:prstGeom prst="rect">
              <a:avLst/>
            </a:prstGeom>
            <a:noFill/>
            <a:ln>
              <a:noFill/>
            </a:ln>
          </p:spPr>
          <p:txBody>
            <a:bodyPr wrap="square" lIns="0" tIns="0" rIns="0" bIns="0" anchor="t" anchorCtr="0">
              <a:spAutoFit/>
            </a:bodyPr>
            <a:lstStyle/>
            <a:p>
              <a:pPr algn="ctr"/>
              <a:r>
                <a:rPr lang="ja-JP" altLang="en-US" sz="2800" b="1" dirty="0">
                  <a:solidFill>
                    <a:schemeClr val="bg1"/>
                  </a:solidFill>
                  <a:latin typeface="ＭＳ Ｐゴシック" panose="020B0600070205080204" pitchFamily="50" charset="-128"/>
                  <a:ea typeface="ＭＳ Ｐゴシック" panose="020B0600070205080204" pitchFamily="50" charset="-128"/>
                </a:rPr>
                <a:t>Ⓐ</a:t>
              </a:r>
              <a:endParaRPr lang="ja-JP" altLang="en-US" sz="2200" b="1"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22" name="グループ化 21">
            <a:extLst>
              <a:ext uri="{FF2B5EF4-FFF2-40B4-BE49-F238E27FC236}">
                <a16:creationId xmlns:a16="http://schemas.microsoft.com/office/drawing/2014/main" id="{CDBE3D4E-A2DF-2C09-18E3-CDB2B97DE06F}"/>
              </a:ext>
            </a:extLst>
          </p:cNvPr>
          <p:cNvGrpSpPr/>
          <p:nvPr/>
        </p:nvGrpSpPr>
        <p:grpSpPr>
          <a:xfrm>
            <a:off x="4249707" y="904962"/>
            <a:ext cx="504000" cy="450000"/>
            <a:chOff x="-1074782" y="5880408"/>
            <a:chExt cx="504000" cy="450000"/>
          </a:xfrm>
        </p:grpSpPr>
        <p:sp>
          <p:nvSpPr>
            <p:cNvPr id="23" name="楕円 22">
              <a:extLst>
                <a:ext uri="{FF2B5EF4-FFF2-40B4-BE49-F238E27FC236}">
                  <a16:creationId xmlns:a16="http://schemas.microsoft.com/office/drawing/2014/main" id="{0D56559A-3D62-4C12-3001-773C15B0756C}"/>
                </a:ext>
              </a:extLst>
            </p:cNvPr>
            <p:cNvSpPr/>
            <p:nvPr/>
          </p:nvSpPr>
          <p:spPr>
            <a:xfrm>
              <a:off x="-1038782" y="5898408"/>
              <a:ext cx="432000" cy="432000"/>
            </a:xfrm>
            <a:prstGeom prst="ellipse">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0CA38DED-E52C-A01C-2FB2-1F7153FFDC76}"/>
                </a:ext>
              </a:extLst>
            </p:cNvPr>
            <p:cNvSpPr txBox="1"/>
            <p:nvPr/>
          </p:nvSpPr>
          <p:spPr>
            <a:xfrm>
              <a:off x="-1074782" y="5880408"/>
              <a:ext cx="504000" cy="432000"/>
            </a:xfrm>
            <a:prstGeom prst="rect">
              <a:avLst/>
            </a:prstGeom>
            <a:noFill/>
            <a:ln>
              <a:noFill/>
            </a:ln>
          </p:spPr>
          <p:txBody>
            <a:bodyPr wrap="square" lIns="0" tIns="0" rIns="0" bIns="0" anchor="t" anchorCtr="0">
              <a:spAutoFit/>
            </a:bodyPr>
            <a:lstStyle/>
            <a:p>
              <a:pPr algn="ctr"/>
              <a:r>
                <a:rPr lang="ja-JP" altLang="en-US" sz="2800" b="1" dirty="0">
                  <a:solidFill>
                    <a:schemeClr val="bg1"/>
                  </a:solidFill>
                  <a:latin typeface="ＭＳ Ｐゴシック" panose="020B0600070205080204" pitchFamily="50" charset="-128"/>
                  <a:ea typeface="ＭＳ Ｐゴシック" panose="020B0600070205080204" pitchFamily="50" charset="-128"/>
                </a:rPr>
                <a:t>Ⓑ</a:t>
              </a:r>
            </a:p>
          </p:txBody>
        </p:sp>
      </p:grpSp>
      <p:grpSp>
        <p:nvGrpSpPr>
          <p:cNvPr id="35" name="グループ化 34">
            <a:extLst>
              <a:ext uri="{FF2B5EF4-FFF2-40B4-BE49-F238E27FC236}">
                <a16:creationId xmlns:a16="http://schemas.microsoft.com/office/drawing/2014/main" id="{137683D7-6EAD-D426-547B-FF8A9D93F9D2}"/>
              </a:ext>
            </a:extLst>
          </p:cNvPr>
          <p:cNvGrpSpPr/>
          <p:nvPr/>
        </p:nvGrpSpPr>
        <p:grpSpPr>
          <a:xfrm>
            <a:off x="471358" y="2150220"/>
            <a:ext cx="360000" cy="385400"/>
            <a:chOff x="-1369167" y="276505"/>
            <a:chExt cx="360000" cy="385400"/>
          </a:xfrm>
        </p:grpSpPr>
        <p:sp>
          <p:nvSpPr>
            <p:cNvPr id="29" name="楕円 28">
              <a:extLst>
                <a:ext uri="{FF2B5EF4-FFF2-40B4-BE49-F238E27FC236}">
                  <a16:creationId xmlns:a16="http://schemas.microsoft.com/office/drawing/2014/main" id="{72682D7B-761D-64B3-82AC-3417EC6EEBAD}"/>
                </a:ext>
              </a:extLst>
            </p:cNvPr>
            <p:cNvSpPr/>
            <p:nvPr/>
          </p:nvSpPr>
          <p:spPr>
            <a:xfrm>
              <a:off x="-1369167" y="301905"/>
              <a:ext cx="360000" cy="360000"/>
            </a:xfrm>
            <a:prstGeom prst="ellipse">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EE170BFD-53CB-146B-8D1D-967FA9AECD5E}"/>
                </a:ext>
              </a:extLst>
            </p:cNvPr>
            <p:cNvSpPr txBox="1"/>
            <p:nvPr/>
          </p:nvSpPr>
          <p:spPr>
            <a:xfrm>
              <a:off x="-1369167" y="276505"/>
              <a:ext cx="360000" cy="360000"/>
            </a:xfrm>
            <a:prstGeom prst="rect">
              <a:avLst/>
            </a:prstGeom>
            <a:noFill/>
            <a:ln>
              <a:noFill/>
            </a:ln>
          </p:spPr>
          <p:txBody>
            <a:bodyPr wrap="square" lIns="0" tIns="0" rIns="0" bIns="0" anchor="t" anchorCtr="0">
              <a:spAutoFit/>
            </a:bodyPr>
            <a:lstStyle/>
            <a:p>
              <a:pPr algn="ctr"/>
              <a:r>
                <a:rPr lang="ja-JP" altLang="en-US" sz="2400" b="1" dirty="0">
                  <a:solidFill>
                    <a:schemeClr val="bg1"/>
                  </a:solidFill>
                  <a:latin typeface="ＭＳ Ｐゴシック" panose="020B0600070205080204" pitchFamily="50" charset="-128"/>
                  <a:ea typeface="ＭＳ Ｐゴシック" panose="020B0600070205080204" pitchFamily="50" charset="-128"/>
                </a:rPr>
                <a:t>Ⓐ</a:t>
              </a:r>
              <a:endParaRPr lang="ja-JP" altLang="en-US" sz="2000" b="1"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36" name="グループ化 35">
            <a:extLst>
              <a:ext uri="{FF2B5EF4-FFF2-40B4-BE49-F238E27FC236}">
                <a16:creationId xmlns:a16="http://schemas.microsoft.com/office/drawing/2014/main" id="{AAA6826A-DE88-F2FB-E61A-835135DFA411}"/>
              </a:ext>
            </a:extLst>
          </p:cNvPr>
          <p:cNvGrpSpPr/>
          <p:nvPr/>
        </p:nvGrpSpPr>
        <p:grpSpPr>
          <a:xfrm>
            <a:off x="471358" y="3389530"/>
            <a:ext cx="360000" cy="385400"/>
            <a:chOff x="-1369167" y="276505"/>
            <a:chExt cx="360000" cy="385400"/>
          </a:xfrm>
        </p:grpSpPr>
        <p:sp>
          <p:nvSpPr>
            <p:cNvPr id="37" name="楕円 36">
              <a:extLst>
                <a:ext uri="{FF2B5EF4-FFF2-40B4-BE49-F238E27FC236}">
                  <a16:creationId xmlns:a16="http://schemas.microsoft.com/office/drawing/2014/main" id="{6490D3CD-C2B4-F050-E612-412942E68210}"/>
                </a:ext>
              </a:extLst>
            </p:cNvPr>
            <p:cNvSpPr/>
            <p:nvPr/>
          </p:nvSpPr>
          <p:spPr>
            <a:xfrm>
              <a:off x="-1369167" y="301905"/>
              <a:ext cx="360000" cy="360000"/>
            </a:xfrm>
            <a:prstGeom prst="ellipse">
              <a:avLst/>
            </a:prstGeom>
            <a:solidFill>
              <a:srgbClr val="15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D97131AF-629A-099D-5A75-E02B680F7903}"/>
                </a:ext>
              </a:extLst>
            </p:cNvPr>
            <p:cNvSpPr txBox="1"/>
            <p:nvPr/>
          </p:nvSpPr>
          <p:spPr>
            <a:xfrm>
              <a:off x="-1369167" y="276505"/>
              <a:ext cx="360000" cy="369332"/>
            </a:xfrm>
            <a:prstGeom prst="rect">
              <a:avLst/>
            </a:prstGeom>
            <a:noFill/>
            <a:ln>
              <a:noFill/>
            </a:ln>
          </p:spPr>
          <p:txBody>
            <a:bodyPr wrap="square" lIns="0" tIns="0" rIns="0" bIns="0" anchor="t" anchorCtr="0">
              <a:spAutoFit/>
            </a:bodyPr>
            <a:lstStyle/>
            <a:p>
              <a:pPr algn="ctr"/>
              <a:r>
                <a:rPr lang="ja-JP" altLang="en-US" sz="2400" b="1" dirty="0">
                  <a:solidFill>
                    <a:schemeClr val="bg1"/>
                  </a:solidFill>
                  <a:latin typeface="ＭＳ Ｐゴシック" panose="020B0600070205080204" pitchFamily="50" charset="-128"/>
                  <a:ea typeface="ＭＳ Ｐゴシック" panose="020B0600070205080204" pitchFamily="50" charset="-128"/>
                </a:rPr>
                <a:t>Ⓑ</a:t>
              </a:r>
            </a:p>
          </p:txBody>
        </p:sp>
      </p:grpSp>
      <p:graphicFrame>
        <p:nvGraphicFramePr>
          <p:cNvPr id="2" name="表 1">
            <a:extLst>
              <a:ext uri="{FF2B5EF4-FFF2-40B4-BE49-F238E27FC236}">
                <a16:creationId xmlns:a16="http://schemas.microsoft.com/office/drawing/2014/main" id="{AA53D4CA-F33B-9308-433B-9D752E8BDE35}"/>
              </a:ext>
            </a:extLst>
          </p:cNvPr>
          <p:cNvGraphicFramePr>
            <a:graphicFrameLocks noGrp="1"/>
          </p:cNvGraphicFramePr>
          <p:nvPr>
            <p:extLst>
              <p:ext uri="{D42A27DB-BD31-4B8C-83A1-F6EECF244321}">
                <p14:modId xmlns:p14="http://schemas.microsoft.com/office/powerpoint/2010/main" val="961365106"/>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7031400">
                  <a:extLst>
                    <a:ext uri="{9D8B030D-6E8A-4147-A177-3AD203B41FA5}">
                      <a16:colId xmlns:a16="http://schemas.microsoft.com/office/drawing/2014/main" val="3116882824"/>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復習・実践</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en-US" altLang="ja-JP" sz="1200" b="1" baseline="0" dirty="0">
                        <a:solidFill>
                          <a:schemeClr val="bg1"/>
                        </a:solidFill>
                        <a:latin typeface="BIZ UDPゴシック" panose="020B0400000000000000" pitchFamily="50" charset="-128"/>
                        <a:ea typeface="BIZ UDPゴシック" panose="020B0400000000000000" pitchFamily="50" charset="-128"/>
                      </a:endParaRPr>
                    </a:p>
                  </a:txBody>
                  <a:tcPr marL="144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46771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07B21D2F-93C6-AEAD-999F-07C5E2B6CFEA}"/>
              </a:ext>
            </a:extLst>
          </p:cNvPr>
          <p:cNvGraphicFramePr>
            <a:graphicFrameLocks noGrp="1"/>
          </p:cNvGraphicFramePr>
          <p:nvPr>
            <p:extLst>
              <p:ext uri="{D42A27DB-BD31-4B8C-83A1-F6EECF244321}">
                <p14:modId xmlns:p14="http://schemas.microsoft.com/office/powerpoint/2010/main" val="4125746519"/>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3/9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7" name="図 6">
            <a:extLst>
              <a:ext uri="{FF2B5EF4-FFF2-40B4-BE49-F238E27FC236}">
                <a16:creationId xmlns:a16="http://schemas.microsoft.com/office/drawing/2014/main" id="{1FABC139-9438-18F3-0F2D-ADA5ECF1B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1570034"/>
            <a:ext cx="6840000" cy="3389542"/>
          </a:xfrm>
          <a:prstGeom prst="rect">
            <a:avLst/>
          </a:prstGeom>
        </p:spPr>
      </p:pic>
    </p:spTree>
    <p:extLst>
      <p:ext uri="{BB962C8B-B14F-4D97-AF65-F5344CB8AC3E}">
        <p14:creationId xmlns:p14="http://schemas.microsoft.com/office/powerpoint/2010/main" val="79360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217EE0A5-C8C4-5BCE-3FB9-3C2EA1E60F87}"/>
              </a:ext>
            </a:extLst>
          </p:cNvPr>
          <p:cNvGraphicFramePr>
            <a:graphicFrameLocks noGrp="1"/>
          </p:cNvGraphicFramePr>
          <p:nvPr>
            <p:extLst>
              <p:ext uri="{D42A27DB-BD31-4B8C-83A1-F6EECF244321}">
                <p14:modId xmlns:p14="http://schemas.microsoft.com/office/powerpoint/2010/main" val="3005635917"/>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4/9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6" name="図 5" descr="グラフィカル ユーザー インターフェイス&#10;&#10;中程度の精度で自動的に生成された説明">
            <a:extLst>
              <a:ext uri="{FF2B5EF4-FFF2-40B4-BE49-F238E27FC236}">
                <a16:creationId xmlns:a16="http://schemas.microsoft.com/office/drawing/2014/main" id="{48AAB5CC-E0ED-A1C7-F6FF-02ACEF662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1570034"/>
            <a:ext cx="6840000" cy="3065136"/>
          </a:xfrm>
          <a:prstGeom prst="rect">
            <a:avLst/>
          </a:prstGeom>
        </p:spPr>
      </p:pic>
    </p:spTree>
    <p:extLst>
      <p:ext uri="{BB962C8B-B14F-4D97-AF65-F5344CB8AC3E}">
        <p14:creationId xmlns:p14="http://schemas.microsoft.com/office/powerpoint/2010/main" val="2210447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048E930A-6EA3-5D2D-8F8C-540E81C04D4F}"/>
              </a:ext>
            </a:extLst>
          </p:cNvPr>
          <p:cNvGraphicFramePr>
            <a:graphicFrameLocks noGrp="1"/>
          </p:cNvGraphicFramePr>
          <p:nvPr>
            <p:extLst>
              <p:ext uri="{D42A27DB-BD31-4B8C-83A1-F6EECF244321}">
                <p14:modId xmlns:p14="http://schemas.microsoft.com/office/powerpoint/2010/main" val="211231323"/>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5/9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6" name="図 5" descr="ダイアグラム&#10;&#10;自動的に生成された説明">
            <a:extLst>
              <a:ext uri="{FF2B5EF4-FFF2-40B4-BE49-F238E27FC236}">
                <a16:creationId xmlns:a16="http://schemas.microsoft.com/office/drawing/2014/main" id="{000AD472-59E2-1D28-15ED-824363C48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1570034"/>
            <a:ext cx="6840000" cy="3852210"/>
          </a:xfrm>
          <a:prstGeom prst="rect">
            <a:avLst/>
          </a:prstGeom>
        </p:spPr>
      </p:pic>
    </p:spTree>
    <p:extLst>
      <p:ext uri="{BB962C8B-B14F-4D97-AF65-F5344CB8AC3E}">
        <p14:creationId xmlns:p14="http://schemas.microsoft.com/office/powerpoint/2010/main" val="2600086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4F486D8E-2442-D643-936D-23C316E081FD}"/>
              </a:ext>
            </a:extLst>
          </p:cNvPr>
          <p:cNvGraphicFramePr>
            <a:graphicFrameLocks noGrp="1"/>
          </p:cNvGraphicFramePr>
          <p:nvPr>
            <p:extLst>
              <p:ext uri="{D42A27DB-BD31-4B8C-83A1-F6EECF244321}">
                <p14:modId xmlns:p14="http://schemas.microsoft.com/office/powerpoint/2010/main" val="2498368885"/>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	</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6/9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6" name="図 5" descr="ダイアグラム&#10;&#10;自動的に生成された説明">
            <a:extLst>
              <a:ext uri="{FF2B5EF4-FFF2-40B4-BE49-F238E27FC236}">
                <a16:creationId xmlns:a16="http://schemas.microsoft.com/office/drawing/2014/main" id="{836C7DCB-FFFF-D24A-323D-977887590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1570034"/>
            <a:ext cx="6840000" cy="2996656"/>
          </a:xfrm>
          <a:prstGeom prst="rect">
            <a:avLst/>
          </a:prstGeom>
        </p:spPr>
      </p:pic>
    </p:spTree>
    <p:extLst>
      <p:ext uri="{BB962C8B-B14F-4D97-AF65-F5344CB8AC3E}">
        <p14:creationId xmlns:p14="http://schemas.microsoft.com/office/powerpoint/2010/main" val="4058359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889B2F17-BA0E-DD2D-8FEF-648729B9CFC7}"/>
              </a:ext>
            </a:extLst>
          </p:cNvPr>
          <p:cNvGraphicFramePr>
            <a:graphicFrameLocks noGrp="1"/>
          </p:cNvGraphicFramePr>
          <p:nvPr>
            <p:extLst>
              <p:ext uri="{D42A27DB-BD31-4B8C-83A1-F6EECF244321}">
                <p14:modId xmlns:p14="http://schemas.microsoft.com/office/powerpoint/2010/main" val="220782068"/>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課　金</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	</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7/9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6" name="図 5" descr="テキスト が含まれている画像&#10;&#10;自動的に生成された説明">
            <a:extLst>
              <a:ext uri="{FF2B5EF4-FFF2-40B4-BE49-F238E27FC236}">
                <a16:creationId xmlns:a16="http://schemas.microsoft.com/office/drawing/2014/main" id="{9EFCDBAB-84D6-F516-62E4-A4931C598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1570034"/>
            <a:ext cx="6840000" cy="3347977"/>
          </a:xfrm>
          <a:prstGeom prst="rect">
            <a:avLst/>
          </a:prstGeom>
        </p:spPr>
      </p:pic>
    </p:spTree>
    <p:extLst>
      <p:ext uri="{BB962C8B-B14F-4D97-AF65-F5344CB8AC3E}">
        <p14:creationId xmlns:p14="http://schemas.microsoft.com/office/powerpoint/2010/main" val="3575721210"/>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DD8260ADBB959D46AC6D81730F23702D" ma:contentTypeVersion="5" ma:contentTypeDescription="新しいドキュメントを作成します。" ma:contentTypeScope="" ma:versionID="0d6c78c157adcad0269484e6f4679bd8">
  <xsd:schema xmlns:xsd="http://www.w3.org/2001/XMLSchema" xmlns:xs="http://www.w3.org/2001/XMLSchema" xmlns:p="http://schemas.microsoft.com/office/2006/metadata/properties" xmlns:ns3="2df06ef0-b8e3-4299-a963-1b3ec9fc1c82" targetNamespace="http://schemas.microsoft.com/office/2006/metadata/properties" ma:root="true" ma:fieldsID="3063c17de1ebe035902acdd2e05df2b8" ns3:_="">
    <xsd:import namespace="2df06ef0-b8e3-4299-a963-1b3ec9fc1c82"/>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f06ef0-b8e3-4299-a963-1b3ec9fc1c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2df06ef0-b8e3-4299-a963-1b3ec9fc1c82" xsi:nil="true"/>
  </documentManagement>
</p:properties>
</file>

<file path=customXml/itemProps1.xml><?xml version="1.0" encoding="utf-8"?>
<ds:datastoreItem xmlns:ds="http://schemas.openxmlformats.org/officeDocument/2006/customXml" ds:itemID="{7C980FE7-15FB-4D7F-89EA-AEF34CCC09B9}">
  <ds:schemaRefs>
    <ds:schemaRef ds:uri="http://schemas.microsoft.com/sharepoint/v3/contenttype/forms"/>
  </ds:schemaRefs>
</ds:datastoreItem>
</file>

<file path=customXml/itemProps2.xml><?xml version="1.0" encoding="utf-8"?>
<ds:datastoreItem xmlns:ds="http://schemas.openxmlformats.org/officeDocument/2006/customXml" ds:itemID="{937A708B-93C7-4BFB-AF2E-C16A46338C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f06ef0-b8e3-4299-a963-1b3ec9fc1c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9FD8C6-80D3-4AEA-A9B7-84F457F6B1E3}">
  <ds:schemaRefs>
    <ds:schemaRef ds:uri="http://purl.org/dc/elements/1.1/"/>
    <ds:schemaRef ds:uri="http://schemas.microsoft.com/office/2006/documentManagement/types"/>
    <ds:schemaRef ds:uri="2df06ef0-b8e3-4299-a963-1b3ec9fc1c82"/>
    <ds:schemaRef ds:uri="http://www.w3.org/XML/1998/namespace"/>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3702</TotalTime>
  <Words>3612</Words>
  <PresentationFormat>画面に合わせる (4:3)</PresentationFormat>
  <Paragraphs>399</Paragraphs>
  <Slides>42</Slides>
  <Notes>15</Notes>
  <HiddenSlides>0</HiddenSlides>
  <MMClips>0</MMClips>
  <ScaleCrop>false</ScaleCrop>
  <HeadingPairs>
    <vt:vector size="6" baseType="variant">
      <vt:variant>
        <vt:lpstr>使用されているフォント</vt:lpstr>
      </vt:variant>
      <vt:variant>
        <vt:i4>7</vt:i4>
      </vt:variant>
      <vt:variant>
        <vt:lpstr>テーマ</vt:lpstr>
      </vt:variant>
      <vt:variant>
        <vt:i4>3</vt:i4>
      </vt:variant>
      <vt:variant>
        <vt:lpstr>スライド タイトル</vt:lpstr>
      </vt:variant>
      <vt:variant>
        <vt:i4>42</vt:i4>
      </vt:variant>
    </vt:vector>
  </HeadingPairs>
  <TitlesOfParts>
    <vt:vector size="52" baseType="lpstr">
      <vt:lpstr>BIZ UDPゴシック</vt:lpstr>
      <vt:lpstr>HGPｺﾞｼｯｸE</vt:lpstr>
      <vt:lpstr>Meiryo UI</vt:lpstr>
      <vt:lpstr>ＭＳ Ｐゴシック</vt:lpstr>
      <vt:lpstr>游ゴシック</vt:lpstr>
      <vt:lpstr>Arial</vt:lpstr>
      <vt:lpstr>Wingdings</vt:lpstr>
      <vt:lpstr>デザインの設定</vt:lpstr>
      <vt:lpstr>1_デザインの設定</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subject/>
  <dc:creator/>
  <cp:keywords/>
  <dc:description/>
  <cp:lastPrinted>2024-02-21T08:57:58Z</cp:lastPrinted>
  <dcterms:created xsi:type="dcterms:W3CDTF">2020-08-21T08:47:09Z</dcterms:created>
  <dcterms:modified xsi:type="dcterms:W3CDTF">2024-03-25T03:53:34Z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0x010100DD8260ADBB959D46AC6D81730F23702D</vt:lpwstr>
  </property>
</Properties>
</file>