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bookmarkIdSeed="2">
  <p:sldMasterIdLst>
    <p:sldMasterId id="2147483664" r:id="rId1"/>
    <p:sldMasterId id="2147483740" r:id="rId2"/>
  </p:sldMasterIdLst>
  <p:notesMasterIdLst>
    <p:notesMasterId r:id="rId7"/>
  </p:notesMasterIdLst>
  <p:sldIdLst>
    <p:sldId id="287" r:id="rId3"/>
    <p:sldId id="336" r:id="rId4"/>
    <p:sldId id="343" r:id="rId5"/>
    <p:sldId id="344" r:id="rId6"/>
  </p:sldIdLst>
  <p:sldSz cx="9144000" cy="6858000" type="screen4x3"/>
  <p:notesSz cx="7099300" cy="10234613"/>
  <p:embeddedFontLst>
    <p:embeddedFont>
      <p:font typeface="BIZ UDPゴシック" panose="020B0400000000000000" pitchFamily="50" charset="-128"/>
      <p:regular r:id="rId8"/>
      <p:bold r:id="rId9"/>
    </p:embeddedFont>
    <p:embeddedFont>
      <p:font typeface="BIZ UDPゴシック" panose="020B0400000000000000" pitchFamily="50" charset="-128"/>
      <p:regular r:id="rId8"/>
      <p:bold r:id="rId9"/>
    </p:embeddedFont>
    <p:embeddedFont>
      <p:font typeface="ＭＳ Ｐゴシック" panose="020B0600070205080204" pitchFamily="50" charset="-128"/>
      <p:regular r:id="rId10"/>
    </p:embeddedFont>
    <p:embeddedFont>
      <p:font typeface="游ゴシック" panose="020B0400000000000000" pitchFamily="50" charset="-128"/>
      <p:regular r:id="rId11"/>
      <p:bold r:id="rId12"/>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5"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3ADEC"/>
    <a:srgbClr val="155DAA"/>
    <a:srgbClr val="FF9C00"/>
    <a:srgbClr val="48C9FF"/>
    <a:srgbClr val="48BDFF"/>
    <a:srgbClr val="FFA700"/>
    <a:srgbClr val="6FD6FE"/>
    <a:srgbClr val="5ED4FF"/>
    <a:srgbClr val="EB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841" autoAdjust="0"/>
  </p:normalViewPr>
  <p:slideViewPr>
    <p:cSldViewPr snapToGrid="0" showGuides="1">
      <p:cViewPr varScale="1">
        <p:scale>
          <a:sx n="93" d="100"/>
          <a:sy n="93" d="100"/>
        </p:scale>
        <p:origin x="442" y="77"/>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00" d="100"/>
          <a:sy n="100" d="100"/>
        </p:scale>
        <p:origin x="3792" y="160"/>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3076363" cy="513507"/>
          </a:xfrm>
          <a:prstGeom prst="rect">
            <a:avLst/>
          </a:prstGeom>
        </p:spPr>
        <p:txBody>
          <a:bodyPr vert="horz" lIns="99018" tIns="49510" rIns="99018" bIns="4951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8" y="3"/>
            <a:ext cx="3076363" cy="513507"/>
          </a:xfrm>
          <a:prstGeom prst="rect">
            <a:avLst/>
          </a:prstGeom>
        </p:spPr>
        <p:txBody>
          <a:bodyPr vert="horz" lIns="99018" tIns="49510" rIns="99018" bIns="49510" rtlCol="0"/>
          <a:lstStyle>
            <a:lvl1pPr algn="r">
              <a:defRPr sz="1200"/>
            </a:lvl1pPr>
          </a:lstStyle>
          <a:p>
            <a:fld id="{0F4F8169-28DE-4F09-A6CA-E213F46047D9}" type="datetimeFigureOut">
              <a:rPr kumimoji="1" lang="ja-JP" altLang="en-US" smtClean="0"/>
              <a:t>2026/5/15</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9018" tIns="49510" rIns="99018" bIns="49510" rtlCol="0" anchor="ctr"/>
          <a:lstStyle/>
          <a:p>
            <a:endParaRPr lang="ja-JP" altLang="en-US"/>
          </a:p>
        </p:txBody>
      </p:sp>
      <p:sp>
        <p:nvSpPr>
          <p:cNvPr id="5" name="ノート プレースホルダー 4"/>
          <p:cNvSpPr>
            <a:spLocks noGrp="1"/>
          </p:cNvSpPr>
          <p:nvPr>
            <p:ph type="body" sz="quarter" idx="3"/>
          </p:nvPr>
        </p:nvSpPr>
        <p:spPr>
          <a:xfrm>
            <a:off x="709930" y="4925412"/>
            <a:ext cx="5679440" cy="4029879"/>
          </a:xfrm>
          <a:prstGeom prst="rect">
            <a:avLst/>
          </a:prstGeom>
        </p:spPr>
        <p:txBody>
          <a:bodyPr vert="horz" lIns="99018" tIns="49510" rIns="99018" bIns="495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110"/>
            <a:ext cx="3076363" cy="513507"/>
          </a:xfrm>
          <a:prstGeom prst="rect">
            <a:avLst/>
          </a:prstGeom>
        </p:spPr>
        <p:txBody>
          <a:bodyPr vert="horz" lIns="99018" tIns="49510" rIns="99018" bIns="495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8" y="9721110"/>
            <a:ext cx="3076363" cy="513507"/>
          </a:xfrm>
          <a:prstGeom prst="rect">
            <a:avLst/>
          </a:prstGeom>
        </p:spPr>
        <p:txBody>
          <a:bodyPr vert="horz" lIns="99018" tIns="49510" rIns="99018" bIns="49510" rtlCol="0" anchor="b"/>
          <a:lstStyle>
            <a:lvl1pPr algn="r">
              <a:defRPr sz="1200"/>
            </a:lvl1pPr>
          </a:lstStyle>
          <a:p>
            <a:fld id="{A7A0DE74-9FCA-4082-8ABA-73C9EA963DF7}" type="slidenum">
              <a:rPr kumimoji="1" lang="ja-JP" altLang="en-US" smtClean="0"/>
              <a:t>‹#›</a:t>
            </a:fld>
            <a:endParaRPr kumimoji="1" lang="ja-JP" altLang="en-US"/>
          </a:p>
        </p:txBody>
      </p:sp>
    </p:spTree>
    <p:extLst>
      <p:ext uri="{BB962C8B-B14F-4D97-AF65-F5344CB8AC3E}">
        <p14:creationId xmlns:p14="http://schemas.microsoft.com/office/powerpoint/2010/main" val="29556964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5"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a:t>
            </a:fld>
            <a:endParaRPr kumimoji="1" lang="ja-JP" altLang="en-US"/>
          </a:p>
        </p:txBody>
      </p:sp>
    </p:spTree>
    <p:extLst>
      <p:ext uri="{BB962C8B-B14F-4D97-AF65-F5344CB8AC3E}">
        <p14:creationId xmlns:p14="http://schemas.microsoft.com/office/powerpoint/2010/main" val="144887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2</a:t>
            </a:fld>
            <a:endParaRPr kumimoji="1" lang="ja-JP" altLang="en-US"/>
          </a:p>
        </p:txBody>
      </p:sp>
    </p:spTree>
    <p:extLst>
      <p:ext uri="{BB962C8B-B14F-4D97-AF65-F5344CB8AC3E}">
        <p14:creationId xmlns:p14="http://schemas.microsoft.com/office/powerpoint/2010/main" val="80083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1460968497"/>
              </p:ext>
            </p:extLst>
          </p:nvPr>
        </p:nvGraphicFramePr>
        <p:xfrm>
          <a:off x="0" y="0"/>
          <a:ext cx="9144000" cy="64674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467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8BDFF">
                        <a:alpha val="35085"/>
                      </a:srgbClr>
                    </a:solidFill>
                  </a:tcPr>
                </a:tc>
                <a:extLst>
                  <a:ext uri="{0D108BD9-81ED-4DB2-BD59-A6C34878D82A}">
                    <a16:rowId xmlns:a16="http://schemas.microsoft.com/office/drawing/2014/main" val="10000"/>
                  </a:ext>
                </a:extLst>
              </a:tr>
            </a:tbl>
          </a:graphicData>
        </a:graphic>
      </p:graphicFrame>
      <p:sp>
        <p:nvSpPr>
          <p:cNvPr id="6" name="テキスト ボックス 5">
            <a:extLst>
              <a:ext uri="{FF2B5EF4-FFF2-40B4-BE49-F238E27FC236}">
                <a16:creationId xmlns:a16="http://schemas.microsoft.com/office/drawing/2014/main" id="{0DB4B848-A046-604A-8CD6-7848CDB38A78}"/>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37940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773014648"/>
              </p:ext>
            </p:extLst>
          </p:nvPr>
        </p:nvGraphicFramePr>
        <p:xfrm>
          <a:off x="0" y="0"/>
          <a:ext cx="9144000" cy="64674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467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9804"/>
                      </a:schemeClr>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7E7AEB27-2275-7923-5824-5A7F6D5D8E9C}"/>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05623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897727270"/>
              </p:ext>
            </p:extLst>
          </p:nvPr>
        </p:nvGraphicFramePr>
        <p:xfrm>
          <a:off x="0" y="0"/>
          <a:ext cx="9144000" cy="64674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467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3D59B">
                        <a:alpha val="89804"/>
                      </a:srgbClr>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EFD4C538-8272-4084-AE03-892BDDF803D2}"/>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pic>
        <p:nvPicPr>
          <p:cNvPr id="6" name="図 5" descr="時計, ボール が含まれている画像&#10;&#10;AI 生成コンテンツは誤りを含む可能性があります。">
            <a:extLst>
              <a:ext uri="{FF2B5EF4-FFF2-40B4-BE49-F238E27FC236}">
                <a16:creationId xmlns:a16="http://schemas.microsoft.com/office/drawing/2014/main" id="{049E4B42-F901-47A9-D194-7D9A5D0576B7}"/>
              </a:ext>
            </a:extLst>
          </p:cNvPr>
          <p:cNvPicPr>
            <a:picLocks noChangeAspect="1"/>
          </p:cNvPicPr>
          <p:nvPr userDrawn="1"/>
        </p:nvPicPr>
        <p:blipFill>
          <a:blip r:embed="rId2">
            <a:duotone>
              <a:schemeClr val="bg2">
                <a:shade val="45000"/>
                <a:satMod val="135000"/>
              </a:schemeClr>
              <a:prstClr val="white"/>
            </a:duotone>
            <a:alphaModFix amt="30000"/>
            <a:extLst>
              <a:ext uri="{28A0092B-C50C-407E-A947-70E740481C1C}">
                <a14:useLocalDpi xmlns:a14="http://schemas.microsoft.com/office/drawing/2010/main" val="0"/>
              </a:ext>
            </a:extLst>
          </a:blip>
          <a:srcRect/>
          <a:stretch>
            <a:fillRect/>
          </a:stretch>
        </p:blipFill>
        <p:spPr>
          <a:xfrm flipH="1">
            <a:off x="-3" y="0"/>
            <a:ext cx="9144001" cy="6467400"/>
          </a:xfrm>
          <a:prstGeom prst="rect">
            <a:avLst/>
          </a:prstGeom>
        </p:spPr>
      </p:pic>
    </p:spTree>
    <p:extLst>
      <p:ext uri="{BB962C8B-B14F-4D97-AF65-F5344CB8AC3E}">
        <p14:creationId xmlns:p14="http://schemas.microsoft.com/office/powerpoint/2010/main" val="19144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AF51E5E3-5DAD-17DA-5C3A-374231410517}"/>
              </a:ext>
            </a:extLst>
          </p:cNvPr>
          <p:cNvGraphicFramePr>
            <a:graphicFrameLocks noGrp="1"/>
          </p:cNvGraphicFramePr>
          <p:nvPr userDrawn="1">
            <p:extLst>
              <p:ext uri="{D42A27DB-BD31-4B8C-83A1-F6EECF244321}">
                <p14:modId xmlns:p14="http://schemas.microsoft.com/office/powerpoint/2010/main" val="2830902996"/>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8BDFF"/>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2084E558-F6DD-EB56-CA88-25F553C09DC1}"/>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384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2972825284"/>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BDB319B1-40B8-ACF7-BA19-6183DD4692E4}"/>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84654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3524762888"/>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3D59B"/>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8F0CC598-0919-4656-A6A3-87C3DCB8C2C7}"/>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914555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78155"/>
      </p:ext>
    </p:extLst>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94150"/>
      </p:ext>
    </p:extLst>
  </p:cSld>
  <p:clrMap bg1="lt1" tx1="dk1" bg2="lt2" tx2="dk2" accent1="accent1" accent2="accent2" accent3="accent3" accent4="accent4" accent5="accent5" accent6="accent6" hlink="hlink" folHlink="folHlink"/>
  <p:sldLayoutIdLst>
    <p:sldLayoutId id="2147483752" r:id="rId1"/>
    <p:sldLayoutId id="2147483661" r:id="rId2"/>
    <p:sldLayoutId id="214748366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5FFBBA4D-2976-AE70-1ECC-61F136C2C455}"/>
              </a:ext>
            </a:extLst>
          </p:cNvPr>
          <p:cNvSpPr txBox="1"/>
          <p:nvPr/>
        </p:nvSpPr>
        <p:spPr>
          <a:xfrm>
            <a:off x="2096110" y="796517"/>
            <a:ext cx="6382883" cy="398177"/>
          </a:xfrm>
          <a:prstGeom prst="rect">
            <a:avLst/>
          </a:prstGeom>
          <a:noFill/>
        </p:spPr>
        <p:txBody>
          <a:bodyPr wrap="square" lIns="36000" tIns="36000" rIns="36000" bIns="36000" anchor="t" anchorCtr="0">
            <a:spAutoFit/>
          </a:bodyPr>
          <a:lstStyle/>
          <a:p>
            <a:pPr algn="just">
              <a:lnSpc>
                <a:spcPts val="3000"/>
              </a:lnSpc>
            </a:pPr>
            <a:r>
              <a:rPr lang="ja-JP" altLang="en-US" sz="2000" b="1">
                <a:latin typeface="BIZ UDPゴシック" panose="020B0400000000000000" pitchFamily="50" charset="-128"/>
                <a:ea typeface="BIZ UDPゴシック" panose="020B0400000000000000" pitchFamily="50" charset="-128"/>
              </a:rPr>
              <a:t>説明会に誘われたとき、どうしましたか？</a:t>
            </a:r>
          </a:p>
        </p:txBody>
      </p:sp>
      <p:sp>
        <p:nvSpPr>
          <p:cNvPr id="87" name="四角形: 角を丸くする 34">
            <a:extLst>
              <a:ext uri="{FF2B5EF4-FFF2-40B4-BE49-F238E27FC236}">
                <a16:creationId xmlns:a16="http://schemas.microsoft.com/office/drawing/2014/main" id="{98DCE0D8-C9E8-5E25-3CBB-BE6DB39863E4}"/>
              </a:ext>
            </a:extLst>
          </p:cNvPr>
          <p:cNvSpPr/>
          <p:nvPr/>
        </p:nvSpPr>
        <p:spPr>
          <a:xfrm>
            <a:off x="375069" y="728803"/>
            <a:ext cx="1554092" cy="533606"/>
          </a:xfrm>
          <a:prstGeom prst="roundRect">
            <a:avLst>
              <a:gd name="adj" fmla="val 32616"/>
            </a:avLst>
          </a:prstGeom>
          <a:solidFill>
            <a:srgbClr val="155DAA"/>
          </a:solidFill>
          <a:ln w="5715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bg1"/>
                </a:solidFill>
                <a:latin typeface="BIZ UDPゴシック" panose="020B0400000000000000" pitchFamily="50" charset="-128"/>
                <a:ea typeface="BIZ UDPゴシック" panose="020B0400000000000000" pitchFamily="50" charset="-128"/>
              </a:rPr>
              <a:t>選択場面 </a:t>
            </a:r>
            <a:r>
              <a:rPr lang="en-US" altLang="ja-JP" sz="1600" b="1" dirty="0">
                <a:solidFill>
                  <a:schemeClr val="bg1"/>
                </a:solidFill>
                <a:latin typeface="BIZ UDPゴシック" panose="020B0400000000000000" pitchFamily="50" charset="-128"/>
                <a:ea typeface="BIZ UDPゴシック" panose="020B0400000000000000" pitchFamily="50" charset="-128"/>
              </a:rPr>
              <a:t>①</a:t>
            </a:r>
            <a:endParaRPr lang="ja-JP" altLang="en-US" sz="1600" b="1">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92" name="表 91">
            <a:extLst>
              <a:ext uri="{FF2B5EF4-FFF2-40B4-BE49-F238E27FC236}">
                <a16:creationId xmlns:a16="http://schemas.microsoft.com/office/drawing/2014/main" id="{F32A91EF-3E9B-B28C-845D-9B8204BE9802}"/>
              </a:ext>
            </a:extLst>
          </p:cNvPr>
          <p:cNvGraphicFramePr>
            <a:graphicFrameLocks noGrp="1"/>
          </p:cNvGraphicFramePr>
          <p:nvPr>
            <p:extLst>
              <p:ext uri="{D42A27DB-BD31-4B8C-83A1-F6EECF244321}">
                <p14:modId xmlns:p14="http://schemas.microsoft.com/office/powerpoint/2010/main" val="130947309"/>
              </p:ext>
            </p:extLst>
          </p:nvPr>
        </p:nvGraphicFramePr>
        <p:xfrm>
          <a:off x="375068" y="-12466"/>
          <a:ext cx="8731531" cy="432000"/>
        </p:xfrm>
        <a:graphic>
          <a:graphicData uri="http://schemas.openxmlformats.org/drawingml/2006/table">
            <a:tbl>
              <a:tblPr firstRow="1" bandRow="1">
                <a:tableStyleId>{5C22544A-7EE6-4342-B048-85BDC9FD1C3A}</a:tableStyleId>
              </a:tblPr>
              <a:tblGrid>
                <a:gridCol w="2981378">
                  <a:extLst>
                    <a:ext uri="{9D8B030D-6E8A-4147-A177-3AD203B41FA5}">
                      <a16:colId xmlns:a16="http://schemas.microsoft.com/office/drawing/2014/main" val="20000"/>
                    </a:ext>
                  </a:extLst>
                </a:gridCol>
                <a:gridCol w="1541287">
                  <a:extLst>
                    <a:ext uri="{9D8B030D-6E8A-4147-A177-3AD203B41FA5}">
                      <a16:colId xmlns:a16="http://schemas.microsoft.com/office/drawing/2014/main" val="1678337219"/>
                    </a:ext>
                  </a:extLst>
                </a:gridCol>
                <a:gridCol w="3679290">
                  <a:extLst>
                    <a:ext uri="{9D8B030D-6E8A-4147-A177-3AD203B41FA5}">
                      <a16:colId xmlns:a16="http://schemas.microsoft.com/office/drawing/2014/main" val="3116882824"/>
                    </a:ext>
                  </a:extLst>
                </a:gridCol>
                <a:gridCol w="529576">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1" baseline="0" dirty="0">
                          <a:solidFill>
                            <a:schemeClr val="bg1"/>
                          </a:solidFill>
                          <a:latin typeface="BIZ UDPゴシック" panose="020B0400000000000000" pitchFamily="50" charset="-128"/>
                          <a:ea typeface="BIZ UDPゴシック" panose="020B0400000000000000" pitchFamily="50" charset="-128"/>
                        </a:rPr>
                        <a:t>催眠商法</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6" name="図 5">
            <a:extLst>
              <a:ext uri="{FF2B5EF4-FFF2-40B4-BE49-F238E27FC236}">
                <a16:creationId xmlns:a16="http://schemas.microsoft.com/office/drawing/2014/main" id="{5F4A50FE-A5A1-04AC-677B-15408265C0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630466" y="1521026"/>
            <a:ext cx="3883068" cy="2198358"/>
          </a:xfrm>
          <a:prstGeom prst="rect">
            <a:avLst/>
          </a:prstGeom>
        </p:spPr>
      </p:pic>
      <p:graphicFrame>
        <p:nvGraphicFramePr>
          <p:cNvPr id="8" name="表 7">
            <a:extLst>
              <a:ext uri="{FF2B5EF4-FFF2-40B4-BE49-F238E27FC236}">
                <a16:creationId xmlns:a16="http://schemas.microsoft.com/office/drawing/2014/main" id="{4551FFFC-C56F-34C9-8ABA-A87C3703A29E}"/>
              </a:ext>
            </a:extLst>
          </p:cNvPr>
          <p:cNvGraphicFramePr>
            <a:graphicFrameLocks noGrp="1"/>
          </p:cNvGraphicFramePr>
          <p:nvPr>
            <p:extLst>
              <p:ext uri="{D42A27DB-BD31-4B8C-83A1-F6EECF244321}">
                <p14:modId xmlns:p14="http://schemas.microsoft.com/office/powerpoint/2010/main" val="1525136648"/>
              </p:ext>
            </p:extLst>
          </p:nvPr>
        </p:nvGraphicFramePr>
        <p:xfrm>
          <a:off x="563211" y="3883208"/>
          <a:ext cx="2868438" cy="692391"/>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484030">
                  <a:extLst>
                    <a:ext uri="{9D8B030D-6E8A-4147-A177-3AD203B41FA5}">
                      <a16:colId xmlns:a16="http://schemas.microsoft.com/office/drawing/2014/main" val="1480663480"/>
                    </a:ext>
                  </a:extLst>
                </a:gridCol>
              </a:tblGrid>
              <a:tr h="692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rgbClr val="155DAA"/>
                          </a:solidFill>
                        </a:rPr>
                        <a:t>Ⓐ</a:t>
                      </a:r>
                      <a:endParaRPr lang="en-US" altLang="ja-JP" sz="2000" b="1" dirty="0">
                        <a:solidFill>
                          <a:srgbClr val="155DAA"/>
                        </a:solidFill>
                        <a:latin typeface="+mn-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spc="0" dirty="0">
                          <a:latin typeface="BIZ UDPGothic" panose="020B0400000000000000" pitchFamily="34" charset="-128"/>
                          <a:ea typeface="BIZ UDPGothic" panose="020B0400000000000000" pitchFamily="34" charset="-128"/>
                        </a:rPr>
                        <a:t>面白そうだから</a:t>
                      </a:r>
                      <a:br>
                        <a:rPr lang="en-US" altLang="ja-JP" sz="1800" b="1" spc="0" dirty="0">
                          <a:latin typeface="BIZ UDPGothic" panose="020B0400000000000000" pitchFamily="34" charset="-128"/>
                          <a:ea typeface="BIZ UDPGothic" panose="020B0400000000000000" pitchFamily="34" charset="-128"/>
                        </a:rPr>
                      </a:br>
                      <a:r>
                        <a:rPr lang="ja-JP" altLang="en-US" sz="1800" b="1" spc="0" dirty="0">
                          <a:latin typeface="BIZ UDPGothic" panose="020B0400000000000000" pitchFamily="34" charset="-128"/>
                          <a:ea typeface="BIZ UDPGothic" panose="020B0400000000000000" pitchFamily="34" charset="-128"/>
                        </a:rPr>
                        <a:t>行ってみる</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9" name="表 8">
            <a:extLst>
              <a:ext uri="{FF2B5EF4-FFF2-40B4-BE49-F238E27FC236}">
                <a16:creationId xmlns:a16="http://schemas.microsoft.com/office/drawing/2014/main" id="{5A368066-153B-AF30-F777-28B954467CC6}"/>
              </a:ext>
            </a:extLst>
          </p:cNvPr>
          <p:cNvGraphicFramePr>
            <a:graphicFrameLocks noGrp="1"/>
          </p:cNvGraphicFramePr>
          <p:nvPr>
            <p:extLst>
              <p:ext uri="{D42A27DB-BD31-4B8C-83A1-F6EECF244321}">
                <p14:modId xmlns:p14="http://schemas.microsoft.com/office/powerpoint/2010/main" val="28321988"/>
              </p:ext>
            </p:extLst>
          </p:nvPr>
        </p:nvGraphicFramePr>
        <p:xfrm>
          <a:off x="3523345" y="3883207"/>
          <a:ext cx="5119915" cy="69239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443526486"/>
                    </a:ext>
                  </a:extLst>
                </a:gridCol>
                <a:gridCol w="4205515">
                  <a:extLst>
                    <a:ext uri="{9D8B030D-6E8A-4147-A177-3AD203B41FA5}">
                      <a16:colId xmlns:a16="http://schemas.microsoft.com/office/drawing/2014/main" val="3939780294"/>
                    </a:ext>
                  </a:extLst>
                </a:gridCol>
              </a:tblGrid>
              <a:tr h="692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solidFill>
                            <a:srgbClr val="FF0000"/>
                          </a:solidFill>
                          <a:latin typeface="BIZ UDPGothic" panose="020B0400000000000000" pitchFamily="34" charset="-128"/>
                          <a:ea typeface="BIZ UDPGothic" panose="020B0400000000000000" pitchFamily="34" charset="-128"/>
                        </a:rPr>
                        <a:t>危険！</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チラシの内容をよく確認しましたか？</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10" name="表 9">
            <a:extLst>
              <a:ext uri="{FF2B5EF4-FFF2-40B4-BE49-F238E27FC236}">
                <a16:creationId xmlns:a16="http://schemas.microsoft.com/office/drawing/2014/main" id="{AB48017D-B641-AA7D-F02B-82C11B427D07}"/>
              </a:ext>
            </a:extLst>
          </p:cNvPr>
          <p:cNvGraphicFramePr>
            <a:graphicFrameLocks noGrp="1"/>
          </p:cNvGraphicFramePr>
          <p:nvPr>
            <p:extLst>
              <p:ext uri="{D42A27DB-BD31-4B8C-83A1-F6EECF244321}">
                <p14:modId xmlns:p14="http://schemas.microsoft.com/office/powerpoint/2010/main" val="1806696671"/>
              </p:ext>
            </p:extLst>
          </p:nvPr>
        </p:nvGraphicFramePr>
        <p:xfrm>
          <a:off x="3523345" y="4658367"/>
          <a:ext cx="5242283" cy="82296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443526486"/>
                    </a:ext>
                  </a:extLst>
                </a:gridCol>
                <a:gridCol w="4327883">
                  <a:extLst>
                    <a:ext uri="{9D8B030D-6E8A-4147-A177-3AD203B41FA5}">
                      <a16:colId xmlns:a16="http://schemas.microsoft.com/office/drawing/2014/main" val="3939780294"/>
                    </a:ext>
                  </a:extLst>
                </a:gridCol>
              </a:tblGrid>
              <a:tr h="820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spc="-150" dirty="0">
                          <a:solidFill>
                            <a:srgbClr val="03ADEC"/>
                          </a:solidFill>
                          <a:latin typeface="BIZ UDPGothic" panose="020B0400000000000000" pitchFamily="34" charset="-128"/>
                          <a:ea typeface="BIZ UDPGothic" panose="020B0400000000000000" pitchFamily="34" charset="-128"/>
                        </a:rPr>
                        <a:t>Good</a:t>
                      </a:r>
                      <a:r>
                        <a:rPr lang="ja-JP" altLang="en-US" sz="1600" b="1" spc="-150">
                          <a:solidFill>
                            <a:srgbClr val="03ADEC"/>
                          </a:solidFill>
                          <a:latin typeface="BIZ UDPGothic" panose="020B0400000000000000" pitchFamily="34" charset="-128"/>
                          <a:ea typeface="BIZ UDPGothic" panose="020B0400000000000000" pitchFamily="34" charset="-128"/>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大切なことが小さい字で書かれている場合もあります！情報が不十分な場合は必ず信頼できる人に相談するようにしましょう。</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7971071"/>
                  </a:ext>
                </a:extLst>
              </a:tr>
            </a:tbl>
          </a:graphicData>
        </a:graphic>
      </p:graphicFrame>
      <p:graphicFrame>
        <p:nvGraphicFramePr>
          <p:cNvPr id="11" name="表 10">
            <a:extLst>
              <a:ext uri="{FF2B5EF4-FFF2-40B4-BE49-F238E27FC236}">
                <a16:creationId xmlns:a16="http://schemas.microsoft.com/office/drawing/2014/main" id="{09D57139-6C4C-7AB5-3548-D850C4C40F2A}"/>
              </a:ext>
            </a:extLst>
          </p:cNvPr>
          <p:cNvGraphicFramePr>
            <a:graphicFrameLocks noGrp="1"/>
          </p:cNvGraphicFramePr>
          <p:nvPr>
            <p:extLst>
              <p:ext uri="{D42A27DB-BD31-4B8C-83A1-F6EECF244321}">
                <p14:modId xmlns:p14="http://schemas.microsoft.com/office/powerpoint/2010/main" val="1560882938"/>
              </p:ext>
            </p:extLst>
          </p:nvPr>
        </p:nvGraphicFramePr>
        <p:xfrm>
          <a:off x="3523345" y="5601090"/>
          <a:ext cx="5130014" cy="822960"/>
        </p:xfrm>
        <a:graphic>
          <a:graphicData uri="http://schemas.openxmlformats.org/drawingml/2006/table">
            <a:tbl>
              <a:tblPr firstRow="1" bandRow="1">
                <a:tableStyleId>{5940675A-B579-460E-94D1-54222C63F5DA}</a:tableStyleId>
              </a:tblPr>
              <a:tblGrid>
                <a:gridCol w="969904">
                  <a:extLst>
                    <a:ext uri="{9D8B030D-6E8A-4147-A177-3AD203B41FA5}">
                      <a16:colId xmlns:a16="http://schemas.microsoft.com/office/drawing/2014/main" val="2443526486"/>
                    </a:ext>
                  </a:extLst>
                </a:gridCol>
                <a:gridCol w="4160110">
                  <a:extLst>
                    <a:ext uri="{9D8B030D-6E8A-4147-A177-3AD203B41FA5}">
                      <a16:colId xmlns:a16="http://schemas.microsoft.com/office/drawing/2014/main" val="3939780294"/>
                    </a:ext>
                  </a:extLst>
                </a:gridCol>
              </a:tblGrid>
              <a:tr h="820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spc="-150" dirty="0">
                          <a:solidFill>
                            <a:srgbClr val="03ADEC"/>
                          </a:solidFill>
                          <a:latin typeface="BIZ UDPGothic" panose="020B0400000000000000" pitchFamily="34" charset="-128"/>
                          <a:ea typeface="BIZ UDPGothic" panose="020B0400000000000000" pitchFamily="34" charset="-128"/>
                        </a:rPr>
                        <a:t>Good</a:t>
                      </a:r>
                      <a:r>
                        <a:rPr lang="ja-JP" altLang="en-US" sz="1600" b="1" spc="-150" dirty="0">
                          <a:solidFill>
                            <a:srgbClr val="03ADEC"/>
                          </a:solidFill>
                          <a:latin typeface="BIZ UDPGothic" panose="020B0400000000000000" pitchFamily="34" charset="-128"/>
                          <a:ea typeface="BIZ UDPGothic" panose="020B0400000000000000" pitchFamily="34" charset="-128"/>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600" b="1" dirty="0">
                          <a:solidFill>
                            <a:schemeClr val="tx1"/>
                          </a:solidFill>
                          <a:latin typeface="BIZ UDPGothic" panose="020B0400000000000000" pitchFamily="34" charset="-128"/>
                          <a:ea typeface="BIZ UDPGothic" panose="020B0400000000000000" pitchFamily="34" charset="-128"/>
                        </a:rPr>
                        <a:t>友人からの誘いは断りづらいですが、</a:t>
                      </a:r>
                      <a:endParaRPr kumimoji="1" lang="en-US" altLang="ja-JP" sz="1600" b="1" dirty="0">
                        <a:solidFill>
                          <a:schemeClr val="tx1"/>
                        </a:solidFill>
                        <a:latin typeface="BIZ UDPGothic" panose="020B0400000000000000" pitchFamily="34" charset="-128"/>
                        <a:ea typeface="BIZ UDPGothic" panose="020B0400000000000000" pitchFamily="34" charset="-128"/>
                      </a:endParaRPr>
                    </a:p>
                    <a:p>
                      <a:r>
                        <a:rPr kumimoji="1" lang="ja-JP" altLang="en-US" sz="1600" b="1" dirty="0">
                          <a:solidFill>
                            <a:schemeClr val="tx1"/>
                          </a:solidFill>
                          <a:latin typeface="BIZ UDPGothic" panose="020B0400000000000000" pitchFamily="34" charset="-128"/>
                          <a:ea typeface="BIZ UDPGothic" panose="020B0400000000000000" pitchFamily="34" charset="-128"/>
                        </a:rPr>
                        <a:t>行きたくない場合は友人にきちんと伝えましょう。</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7574184"/>
                  </a:ext>
                </a:extLst>
              </a:tr>
            </a:tbl>
          </a:graphicData>
        </a:graphic>
      </p:graphicFrame>
      <p:graphicFrame>
        <p:nvGraphicFramePr>
          <p:cNvPr id="13" name="表 12">
            <a:extLst>
              <a:ext uri="{FF2B5EF4-FFF2-40B4-BE49-F238E27FC236}">
                <a16:creationId xmlns:a16="http://schemas.microsoft.com/office/drawing/2014/main" id="{150FA604-3AD1-3FD1-FF32-8438EA88C05A}"/>
              </a:ext>
            </a:extLst>
          </p:cNvPr>
          <p:cNvGraphicFramePr>
            <a:graphicFrameLocks noGrp="1"/>
          </p:cNvGraphicFramePr>
          <p:nvPr>
            <p:extLst>
              <p:ext uri="{D42A27DB-BD31-4B8C-83A1-F6EECF244321}">
                <p14:modId xmlns:p14="http://schemas.microsoft.com/office/powerpoint/2010/main" val="395504334"/>
              </p:ext>
            </p:extLst>
          </p:nvPr>
        </p:nvGraphicFramePr>
        <p:xfrm>
          <a:off x="563211" y="4653418"/>
          <a:ext cx="2868438" cy="822960"/>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484030">
                  <a:extLst>
                    <a:ext uri="{9D8B030D-6E8A-4147-A177-3AD203B41FA5}">
                      <a16:colId xmlns:a16="http://schemas.microsoft.com/office/drawing/2014/main" val="1480663480"/>
                    </a:ext>
                  </a:extLst>
                </a:gridCol>
              </a:tblGrid>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rgbClr val="155DAA"/>
                          </a:solidFill>
                        </a:rPr>
                        <a:t>Ⓑ</a:t>
                      </a:r>
                      <a:endParaRPr lang="en-US" altLang="ja-JP" sz="2000" b="1" dirty="0">
                        <a:solidFill>
                          <a:srgbClr val="155DAA"/>
                        </a:solidFill>
                        <a:latin typeface="+mn-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BIZ UDPGothic" panose="020B0400000000000000" pitchFamily="34" charset="-128"/>
                          <a:ea typeface="BIZ UDPGothic" panose="020B0400000000000000" pitchFamily="34" charset="-128"/>
                        </a:rPr>
                        <a:t>チラシをよく見てみる</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15" name="表 14">
            <a:extLst>
              <a:ext uri="{FF2B5EF4-FFF2-40B4-BE49-F238E27FC236}">
                <a16:creationId xmlns:a16="http://schemas.microsoft.com/office/drawing/2014/main" id="{E74AE46C-8F4B-BBEF-E630-A103C40DD5E8}"/>
              </a:ext>
            </a:extLst>
          </p:cNvPr>
          <p:cNvGraphicFramePr>
            <a:graphicFrameLocks noGrp="1"/>
          </p:cNvGraphicFramePr>
          <p:nvPr>
            <p:extLst>
              <p:ext uri="{D42A27DB-BD31-4B8C-83A1-F6EECF244321}">
                <p14:modId xmlns:p14="http://schemas.microsoft.com/office/powerpoint/2010/main" val="2336288313"/>
              </p:ext>
            </p:extLst>
          </p:nvPr>
        </p:nvGraphicFramePr>
        <p:xfrm>
          <a:off x="563211" y="5594633"/>
          <a:ext cx="2868438" cy="829417"/>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484030">
                  <a:extLst>
                    <a:ext uri="{9D8B030D-6E8A-4147-A177-3AD203B41FA5}">
                      <a16:colId xmlns:a16="http://schemas.microsoft.com/office/drawing/2014/main" val="1480663480"/>
                    </a:ext>
                  </a:extLst>
                </a:gridCol>
              </a:tblGrid>
              <a:tr h="829417">
                <a:tc>
                  <a:txBody>
                    <a:bodyPr/>
                    <a:lstStyle/>
                    <a:p>
                      <a:pPr algn="ctr"/>
                      <a:r>
                        <a:rPr kumimoji="1" lang="ja-JP" altLang="en-US" sz="2000" b="1">
                          <a:solidFill>
                            <a:srgbClr val="155DAA"/>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800" b="1" dirty="0">
                          <a:latin typeface="BIZ UDPGothic" panose="020B0400000000000000" pitchFamily="34" charset="-128"/>
                          <a:ea typeface="BIZ UDPGothic" panose="020B0400000000000000" pitchFamily="34" charset="-128"/>
                        </a:rPr>
                        <a:t>誘われても行かない</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spTree>
    <p:extLst>
      <p:ext uri="{BB962C8B-B14F-4D97-AF65-F5344CB8AC3E}">
        <p14:creationId xmlns:p14="http://schemas.microsoft.com/office/powerpoint/2010/main" val="253683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a:extLst>
              <a:ext uri="{FF2B5EF4-FFF2-40B4-BE49-F238E27FC236}">
                <a16:creationId xmlns:a16="http://schemas.microsoft.com/office/drawing/2014/main" id="{6D67EA89-AF86-9621-6A04-DCC5320D45E8}"/>
              </a:ext>
            </a:extLst>
          </p:cNvPr>
          <p:cNvGraphicFramePr>
            <a:graphicFrameLocks noGrp="1"/>
          </p:cNvGraphicFramePr>
          <p:nvPr>
            <p:extLst>
              <p:ext uri="{D42A27DB-BD31-4B8C-83A1-F6EECF244321}">
                <p14:modId xmlns:p14="http://schemas.microsoft.com/office/powerpoint/2010/main" val="4174727571"/>
              </p:ext>
            </p:extLst>
          </p:nvPr>
        </p:nvGraphicFramePr>
        <p:xfrm>
          <a:off x="375068" y="-12466"/>
          <a:ext cx="8731531" cy="432000"/>
        </p:xfrm>
        <a:graphic>
          <a:graphicData uri="http://schemas.openxmlformats.org/drawingml/2006/table">
            <a:tbl>
              <a:tblPr firstRow="1" bandRow="1">
                <a:tableStyleId>{5C22544A-7EE6-4342-B048-85BDC9FD1C3A}</a:tableStyleId>
              </a:tblPr>
              <a:tblGrid>
                <a:gridCol w="2981378">
                  <a:extLst>
                    <a:ext uri="{9D8B030D-6E8A-4147-A177-3AD203B41FA5}">
                      <a16:colId xmlns:a16="http://schemas.microsoft.com/office/drawing/2014/main" val="20000"/>
                    </a:ext>
                  </a:extLst>
                </a:gridCol>
                <a:gridCol w="1541287">
                  <a:extLst>
                    <a:ext uri="{9D8B030D-6E8A-4147-A177-3AD203B41FA5}">
                      <a16:colId xmlns:a16="http://schemas.microsoft.com/office/drawing/2014/main" val="1678337219"/>
                    </a:ext>
                  </a:extLst>
                </a:gridCol>
                <a:gridCol w="3679290">
                  <a:extLst>
                    <a:ext uri="{9D8B030D-6E8A-4147-A177-3AD203B41FA5}">
                      <a16:colId xmlns:a16="http://schemas.microsoft.com/office/drawing/2014/main" val="3116882824"/>
                    </a:ext>
                  </a:extLst>
                </a:gridCol>
                <a:gridCol w="529576">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1" baseline="0" dirty="0">
                          <a:solidFill>
                            <a:schemeClr val="bg1"/>
                          </a:solidFill>
                          <a:latin typeface="BIZ UDPゴシック" panose="020B0400000000000000" pitchFamily="50" charset="-128"/>
                          <a:ea typeface="BIZ UDPゴシック" panose="020B0400000000000000" pitchFamily="50" charset="-128"/>
                        </a:rPr>
                        <a:t>催眠商法</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テキスト ボックス 1">
            <a:extLst>
              <a:ext uri="{FF2B5EF4-FFF2-40B4-BE49-F238E27FC236}">
                <a16:creationId xmlns:a16="http://schemas.microsoft.com/office/drawing/2014/main" id="{12B9C721-7BB4-4880-8ABA-4C427219F903}"/>
              </a:ext>
            </a:extLst>
          </p:cNvPr>
          <p:cNvSpPr txBox="1"/>
          <p:nvPr/>
        </p:nvSpPr>
        <p:spPr>
          <a:xfrm>
            <a:off x="2096110" y="796517"/>
            <a:ext cx="6382883" cy="398177"/>
          </a:xfrm>
          <a:prstGeom prst="rect">
            <a:avLst/>
          </a:prstGeom>
          <a:noFill/>
        </p:spPr>
        <p:txBody>
          <a:bodyPr wrap="square" lIns="36000" tIns="36000" rIns="36000" bIns="36000" anchor="t" anchorCtr="0">
            <a:spAutoFit/>
          </a:bodyPr>
          <a:lstStyle/>
          <a:p>
            <a:pPr algn="just">
              <a:lnSpc>
                <a:spcPts val="3000"/>
              </a:lnSpc>
            </a:pPr>
            <a:r>
              <a:rPr lang="ja-JP" altLang="en-US" sz="2000" b="1">
                <a:latin typeface="BIZ UDPゴシック" panose="020B0400000000000000" pitchFamily="50" charset="-128"/>
                <a:ea typeface="BIZ UDPゴシック" panose="020B0400000000000000" pitchFamily="50" charset="-128"/>
              </a:rPr>
              <a:t>商品の購入を迫られたとき、どうしましたか？</a:t>
            </a:r>
          </a:p>
        </p:txBody>
      </p:sp>
      <p:sp>
        <p:nvSpPr>
          <p:cNvPr id="3" name="四角形: 角を丸くする 34">
            <a:extLst>
              <a:ext uri="{FF2B5EF4-FFF2-40B4-BE49-F238E27FC236}">
                <a16:creationId xmlns:a16="http://schemas.microsoft.com/office/drawing/2014/main" id="{E3031EE3-719A-414E-28A0-3227D76C69F3}"/>
              </a:ext>
            </a:extLst>
          </p:cNvPr>
          <p:cNvSpPr/>
          <p:nvPr/>
        </p:nvSpPr>
        <p:spPr>
          <a:xfrm>
            <a:off x="375069" y="728803"/>
            <a:ext cx="1554092" cy="533606"/>
          </a:xfrm>
          <a:prstGeom prst="roundRect">
            <a:avLst>
              <a:gd name="adj" fmla="val 32616"/>
            </a:avLst>
          </a:prstGeom>
          <a:solidFill>
            <a:srgbClr val="155DAA"/>
          </a:solidFill>
          <a:ln w="5715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bg1"/>
                </a:solidFill>
                <a:latin typeface="BIZ UDPゴシック" panose="020B0400000000000000" pitchFamily="50" charset="-128"/>
                <a:ea typeface="BIZ UDPゴシック" panose="020B0400000000000000" pitchFamily="50" charset="-128"/>
              </a:rPr>
              <a:t>選択場面 </a:t>
            </a:r>
            <a:r>
              <a:rPr lang="en-US" altLang="ja-JP" sz="1600" b="1" dirty="0">
                <a:solidFill>
                  <a:schemeClr val="bg1"/>
                </a:solidFill>
                <a:latin typeface="BIZ UDPゴシック" panose="020B0400000000000000" pitchFamily="50" charset="-128"/>
                <a:ea typeface="BIZ UDPゴシック" panose="020B0400000000000000" pitchFamily="50" charset="-128"/>
              </a:rPr>
              <a:t>②</a:t>
            </a:r>
            <a:endParaRPr lang="ja-JP" altLang="en-US" sz="1600" b="1">
              <a:solidFill>
                <a:schemeClr val="bg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2F54947F-38CB-2E9C-9C6A-D2F8E010CCC7}"/>
              </a:ext>
            </a:extLst>
          </p:cNvPr>
          <p:cNvPicPr>
            <a:picLocks noChangeAspect="1"/>
          </p:cNvPicPr>
          <p:nvPr/>
        </p:nvPicPr>
        <p:blipFill>
          <a:blip r:embed="rId3">
            <a:extLst>
              <a:ext uri="{28A0092B-C50C-407E-A947-70E740481C1C}">
                <a14:useLocalDpi xmlns:a14="http://schemas.microsoft.com/office/drawing/2010/main" val="0"/>
              </a:ext>
            </a:extLst>
          </a:blip>
          <a:srcRect t="-1"/>
          <a:stretch>
            <a:fillRect/>
          </a:stretch>
        </p:blipFill>
        <p:spPr>
          <a:xfrm>
            <a:off x="2630466" y="1458781"/>
            <a:ext cx="3737383" cy="2260603"/>
          </a:xfrm>
          <a:prstGeom prst="rect">
            <a:avLst/>
          </a:prstGeom>
        </p:spPr>
      </p:pic>
      <p:graphicFrame>
        <p:nvGraphicFramePr>
          <p:cNvPr id="13" name="表 12">
            <a:extLst>
              <a:ext uri="{FF2B5EF4-FFF2-40B4-BE49-F238E27FC236}">
                <a16:creationId xmlns:a16="http://schemas.microsoft.com/office/drawing/2014/main" id="{3800C4D8-AD13-D90D-ED41-6701E63FD997}"/>
              </a:ext>
            </a:extLst>
          </p:cNvPr>
          <p:cNvGraphicFramePr>
            <a:graphicFrameLocks noGrp="1"/>
          </p:cNvGraphicFramePr>
          <p:nvPr>
            <p:extLst>
              <p:ext uri="{D42A27DB-BD31-4B8C-83A1-F6EECF244321}">
                <p14:modId xmlns:p14="http://schemas.microsoft.com/office/powerpoint/2010/main" val="1831338868"/>
              </p:ext>
            </p:extLst>
          </p:nvPr>
        </p:nvGraphicFramePr>
        <p:xfrm>
          <a:off x="563211" y="3883208"/>
          <a:ext cx="2868438" cy="821699"/>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484030">
                  <a:extLst>
                    <a:ext uri="{9D8B030D-6E8A-4147-A177-3AD203B41FA5}">
                      <a16:colId xmlns:a16="http://schemas.microsoft.com/office/drawing/2014/main" val="1480663480"/>
                    </a:ext>
                  </a:extLst>
                </a:gridCol>
              </a:tblGrid>
              <a:tr h="821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rgbClr val="155DAA"/>
                          </a:solidFill>
                        </a:rPr>
                        <a:t>Ⓐ</a:t>
                      </a:r>
                      <a:endParaRPr lang="en-US" altLang="ja-JP" sz="2000" b="1" dirty="0">
                        <a:solidFill>
                          <a:srgbClr val="155DAA"/>
                        </a:solidFill>
                        <a:latin typeface="+mn-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spc="-150" dirty="0">
                          <a:latin typeface="BIZ UDPGothic" panose="020B0400000000000000" pitchFamily="34" charset="-128"/>
                          <a:ea typeface="BIZ UDPGothic" panose="020B0400000000000000" pitchFamily="34" charset="-128"/>
                        </a:rPr>
                        <a:t>そこまでしてくれるなら</a:t>
                      </a:r>
                      <a:r>
                        <a:rPr lang="ja-JP" altLang="en-US" sz="1800" b="1" spc="0" dirty="0">
                          <a:latin typeface="BIZ UDPGothic" panose="020B0400000000000000" pitchFamily="34" charset="-128"/>
                          <a:ea typeface="BIZ UDPGothic" panose="020B0400000000000000" pitchFamily="34" charset="-128"/>
                        </a:rPr>
                        <a:t>買う</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14" name="表 13">
            <a:extLst>
              <a:ext uri="{FF2B5EF4-FFF2-40B4-BE49-F238E27FC236}">
                <a16:creationId xmlns:a16="http://schemas.microsoft.com/office/drawing/2014/main" id="{66954D0F-6A9D-C2A4-52CD-DC79AC847DEB}"/>
              </a:ext>
            </a:extLst>
          </p:cNvPr>
          <p:cNvGraphicFramePr>
            <a:graphicFrameLocks noGrp="1"/>
          </p:cNvGraphicFramePr>
          <p:nvPr>
            <p:extLst>
              <p:ext uri="{D42A27DB-BD31-4B8C-83A1-F6EECF244321}">
                <p14:modId xmlns:p14="http://schemas.microsoft.com/office/powerpoint/2010/main" val="2846376423"/>
              </p:ext>
            </p:extLst>
          </p:nvPr>
        </p:nvGraphicFramePr>
        <p:xfrm>
          <a:off x="3523345" y="3883207"/>
          <a:ext cx="5119915" cy="82296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443526486"/>
                    </a:ext>
                  </a:extLst>
                </a:gridCol>
                <a:gridCol w="4205515">
                  <a:extLst>
                    <a:ext uri="{9D8B030D-6E8A-4147-A177-3AD203B41FA5}">
                      <a16:colId xmlns:a16="http://schemas.microsoft.com/office/drawing/2014/main" val="3939780294"/>
                    </a:ext>
                  </a:extLst>
                </a:gridCol>
              </a:tblGrid>
              <a:tr h="692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solidFill>
                            <a:srgbClr val="FF0000"/>
                          </a:solidFill>
                          <a:latin typeface="BIZ UDPGothic" panose="020B0400000000000000" pitchFamily="34" charset="-128"/>
                          <a:ea typeface="BIZ UDPGothic" panose="020B0400000000000000" pitchFamily="34" charset="-128"/>
                        </a:rPr>
                        <a:t>危険！</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相手の親切や好意に同情すると付け込まれてしまう危険があります。</a:t>
                      </a:r>
                      <a:endParaRPr kumimoji="1" lang="en-US" altLang="ja-JP" sz="1600" b="1" dirty="0">
                        <a:solidFill>
                          <a:schemeClr val="tx1"/>
                        </a:solidFill>
                        <a:latin typeface="BIZ UDPGothic" panose="020B0400000000000000" pitchFamily="34" charset="-128"/>
                        <a:ea typeface="BIZ UDP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必要がなければ断る勇気も必要です。</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15" name="表 14">
            <a:extLst>
              <a:ext uri="{FF2B5EF4-FFF2-40B4-BE49-F238E27FC236}">
                <a16:creationId xmlns:a16="http://schemas.microsoft.com/office/drawing/2014/main" id="{554761B2-8840-8DF1-4802-2D0C2E3CB8DA}"/>
              </a:ext>
            </a:extLst>
          </p:cNvPr>
          <p:cNvGraphicFramePr>
            <a:graphicFrameLocks noGrp="1"/>
          </p:cNvGraphicFramePr>
          <p:nvPr>
            <p:extLst>
              <p:ext uri="{D42A27DB-BD31-4B8C-83A1-F6EECF244321}">
                <p14:modId xmlns:p14="http://schemas.microsoft.com/office/powerpoint/2010/main" val="1127486520"/>
              </p:ext>
            </p:extLst>
          </p:nvPr>
        </p:nvGraphicFramePr>
        <p:xfrm>
          <a:off x="3523345" y="4873680"/>
          <a:ext cx="5119915" cy="82078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443526486"/>
                    </a:ext>
                  </a:extLst>
                </a:gridCol>
                <a:gridCol w="4205515">
                  <a:extLst>
                    <a:ext uri="{9D8B030D-6E8A-4147-A177-3AD203B41FA5}">
                      <a16:colId xmlns:a16="http://schemas.microsoft.com/office/drawing/2014/main" val="3939780294"/>
                    </a:ext>
                  </a:extLst>
                </a:gridCol>
              </a:tblGrid>
              <a:tr h="820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spc="-150" dirty="0">
                          <a:solidFill>
                            <a:srgbClr val="03ADEC"/>
                          </a:solidFill>
                          <a:latin typeface="BIZ UDPGothic" panose="020B0400000000000000" pitchFamily="34" charset="-128"/>
                          <a:ea typeface="BIZ UDPGothic" panose="020B0400000000000000" pitchFamily="34" charset="-128"/>
                        </a:rPr>
                        <a:t>Good</a:t>
                      </a:r>
                      <a:r>
                        <a:rPr lang="ja-JP" altLang="en-US" sz="1600" b="1" spc="-150">
                          <a:solidFill>
                            <a:srgbClr val="03ADEC"/>
                          </a:solidFill>
                          <a:latin typeface="BIZ UDPGothic" panose="020B0400000000000000" pitchFamily="34" charset="-128"/>
                          <a:ea typeface="BIZ UDPGothic" panose="020B0400000000000000" pitchFamily="34" charset="-128"/>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相談をすることで、</a:t>
                      </a:r>
                      <a:endParaRPr kumimoji="1" lang="en-US" altLang="ja-JP" sz="1600" b="1" dirty="0">
                        <a:solidFill>
                          <a:schemeClr val="tx1"/>
                        </a:solidFill>
                        <a:latin typeface="BIZ UDPGothic" panose="020B0400000000000000" pitchFamily="34" charset="-128"/>
                        <a:ea typeface="BIZ UDP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冷静に判断ができることもあります。</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7971071"/>
                  </a:ext>
                </a:extLst>
              </a:tr>
            </a:tbl>
          </a:graphicData>
        </a:graphic>
      </p:graphicFrame>
      <p:graphicFrame>
        <p:nvGraphicFramePr>
          <p:cNvPr id="16" name="表 15">
            <a:extLst>
              <a:ext uri="{FF2B5EF4-FFF2-40B4-BE49-F238E27FC236}">
                <a16:creationId xmlns:a16="http://schemas.microsoft.com/office/drawing/2014/main" id="{F732F6D6-F967-495C-BD20-2DE87B22A6A7}"/>
              </a:ext>
            </a:extLst>
          </p:cNvPr>
          <p:cNvGraphicFramePr>
            <a:graphicFrameLocks noGrp="1"/>
          </p:cNvGraphicFramePr>
          <p:nvPr>
            <p:extLst>
              <p:ext uri="{D42A27DB-BD31-4B8C-83A1-F6EECF244321}">
                <p14:modId xmlns:p14="http://schemas.microsoft.com/office/powerpoint/2010/main" val="193660388"/>
              </p:ext>
            </p:extLst>
          </p:nvPr>
        </p:nvGraphicFramePr>
        <p:xfrm>
          <a:off x="3523345" y="5601090"/>
          <a:ext cx="5130014" cy="820780"/>
        </p:xfrm>
        <a:graphic>
          <a:graphicData uri="http://schemas.openxmlformats.org/drawingml/2006/table">
            <a:tbl>
              <a:tblPr firstRow="1" bandRow="1">
                <a:tableStyleId>{5940675A-B579-460E-94D1-54222C63F5DA}</a:tableStyleId>
              </a:tblPr>
              <a:tblGrid>
                <a:gridCol w="969904">
                  <a:extLst>
                    <a:ext uri="{9D8B030D-6E8A-4147-A177-3AD203B41FA5}">
                      <a16:colId xmlns:a16="http://schemas.microsoft.com/office/drawing/2014/main" val="2443526486"/>
                    </a:ext>
                  </a:extLst>
                </a:gridCol>
                <a:gridCol w="4160110">
                  <a:extLst>
                    <a:ext uri="{9D8B030D-6E8A-4147-A177-3AD203B41FA5}">
                      <a16:colId xmlns:a16="http://schemas.microsoft.com/office/drawing/2014/main" val="3939780294"/>
                    </a:ext>
                  </a:extLst>
                </a:gridCol>
              </a:tblGrid>
              <a:tr h="820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spc="-150" dirty="0">
                          <a:solidFill>
                            <a:srgbClr val="03ADEC"/>
                          </a:solidFill>
                          <a:latin typeface="BIZ UDPGothic" panose="020B0400000000000000" pitchFamily="34" charset="-128"/>
                          <a:ea typeface="BIZ UDPGothic" panose="020B0400000000000000" pitchFamily="34" charset="-128"/>
                        </a:rPr>
                        <a:t>Good</a:t>
                      </a:r>
                      <a:r>
                        <a:rPr lang="ja-JP" altLang="en-US" sz="1600" b="1" spc="-150" dirty="0">
                          <a:solidFill>
                            <a:srgbClr val="03ADEC"/>
                          </a:solidFill>
                          <a:latin typeface="BIZ UDPGothic" panose="020B0400000000000000" pitchFamily="34" charset="-128"/>
                          <a:ea typeface="BIZ UDPGothic" panose="020B0400000000000000" pitchFamily="34" charset="-128"/>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600" b="1" dirty="0">
                          <a:solidFill>
                            <a:schemeClr val="tx1"/>
                          </a:solidFill>
                          <a:latin typeface="BIZ UDPGothic" panose="020B0400000000000000" pitchFamily="34" charset="-128"/>
                          <a:ea typeface="BIZ UDPGothic" panose="020B0400000000000000" pitchFamily="34" charset="-128"/>
                        </a:rPr>
                        <a:t>必要ないものを無理に契約する必要は</a:t>
                      </a:r>
                      <a:br>
                        <a:rPr kumimoji="1" lang="en-US" altLang="ja-JP" sz="1600" b="1" dirty="0">
                          <a:solidFill>
                            <a:schemeClr val="tx1"/>
                          </a:solidFill>
                          <a:latin typeface="BIZ UDPGothic" panose="020B0400000000000000" pitchFamily="34" charset="-128"/>
                          <a:ea typeface="BIZ UDPGothic" panose="020B0400000000000000" pitchFamily="34" charset="-128"/>
                        </a:rPr>
                      </a:br>
                      <a:r>
                        <a:rPr kumimoji="1" lang="ja-JP" altLang="en-US" sz="1600" b="1" dirty="0">
                          <a:solidFill>
                            <a:schemeClr val="tx1"/>
                          </a:solidFill>
                          <a:latin typeface="BIZ UDPGothic" panose="020B0400000000000000" pitchFamily="34" charset="-128"/>
                          <a:ea typeface="BIZ UDPGothic" panose="020B0400000000000000" pitchFamily="34" charset="-128"/>
                        </a:rPr>
                        <a:t>ありません。</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7574184"/>
                  </a:ext>
                </a:extLst>
              </a:tr>
            </a:tbl>
          </a:graphicData>
        </a:graphic>
      </p:graphicFrame>
      <p:graphicFrame>
        <p:nvGraphicFramePr>
          <p:cNvPr id="17" name="表 16">
            <a:extLst>
              <a:ext uri="{FF2B5EF4-FFF2-40B4-BE49-F238E27FC236}">
                <a16:creationId xmlns:a16="http://schemas.microsoft.com/office/drawing/2014/main" id="{284F8185-5360-A121-B8F8-050BFA74A5C3}"/>
              </a:ext>
            </a:extLst>
          </p:cNvPr>
          <p:cNvGraphicFramePr>
            <a:graphicFrameLocks noGrp="1"/>
          </p:cNvGraphicFramePr>
          <p:nvPr>
            <p:extLst>
              <p:ext uri="{D42A27DB-BD31-4B8C-83A1-F6EECF244321}">
                <p14:modId xmlns:p14="http://schemas.microsoft.com/office/powerpoint/2010/main" val="1149414924"/>
              </p:ext>
            </p:extLst>
          </p:nvPr>
        </p:nvGraphicFramePr>
        <p:xfrm>
          <a:off x="563211" y="4868731"/>
          <a:ext cx="2868438" cy="822960"/>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484030">
                  <a:extLst>
                    <a:ext uri="{9D8B030D-6E8A-4147-A177-3AD203B41FA5}">
                      <a16:colId xmlns:a16="http://schemas.microsoft.com/office/drawing/2014/main" val="1480663480"/>
                    </a:ext>
                  </a:extLst>
                </a:gridCol>
              </a:tblGrid>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rgbClr val="155DAA"/>
                          </a:solidFill>
                        </a:rPr>
                        <a:t>Ⓑ</a:t>
                      </a:r>
                      <a:endParaRPr lang="en-US" altLang="ja-JP" sz="2000" b="1" dirty="0">
                        <a:solidFill>
                          <a:srgbClr val="155DAA"/>
                        </a:solidFill>
                        <a:latin typeface="+mn-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spc="0" dirty="0">
                          <a:latin typeface="BIZ UDPGothic" panose="020B0400000000000000" pitchFamily="34" charset="-128"/>
                          <a:ea typeface="BIZ UDPGothic" panose="020B0400000000000000" pitchFamily="34" charset="-128"/>
                        </a:rPr>
                        <a:t>家族と相談する</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18" name="表 17">
            <a:extLst>
              <a:ext uri="{FF2B5EF4-FFF2-40B4-BE49-F238E27FC236}">
                <a16:creationId xmlns:a16="http://schemas.microsoft.com/office/drawing/2014/main" id="{8298FCE7-C9A0-BA11-3D22-A4DE5413BACE}"/>
              </a:ext>
            </a:extLst>
          </p:cNvPr>
          <p:cNvGraphicFramePr>
            <a:graphicFrameLocks noGrp="1"/>
          </p:cNvGraphicFramePr>
          <p:nvPr>
            <p:extLst>
              <p:ext uri="{D42A27DB-BD31-4B8C-83A1-F6EECF244321}">
                <p14:modId xmlns:p14="http://schemas.microsoft.com/office/powerpoint/2010/main" val="3777069790"/>
              </p:ext>
            </p:extLst>
          </p:nvPr>
        </p:nvGraphicFramePr>
        <p:xfrm>
          <a:off x="563211" y="5594633"/>
          <a:ext cx="2868438" cy="829417"/>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484030">
                  <a:extLst>
                    <a:ext uri="{9D8B030D-6E8A-4147-A177-3AD203B41FA5}">
                      <a16:colId xmlns:a16="http://schemas.microsoft.com/office/drawing/2014/main" val="1480663480"/>
                    </a:ext>
                  </a:extLst>
                </a:gridCol>
              </a:tblGrid>
              <a:tr h="829417">
                <a:tc>
                  <a:txBody>
                    <a:bodyPr/>
                    <a:lstStyle/>
                    <a:p>
                      <a:pPr algn="ctr"/>
                      <a:r>
                        <a:rPr kumimoji="1" lang="ja-JP" altLang="en-US" sz="2000" b="1">
                          <a:solidFill>
                            <a:srgbClr val="155DAA"/>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800" b="1" spc="0" dirty="0">
                          <a:latin typeface="BIZ UDPGothic" panose="020B0400000000000000" pitchFamily="34" charset="-128"/>
                          <a:ea typeface="BIZ UDPGothic" panose="020B0400000000000000" pitchFamily="34" charset="-128"/>
                        </a:rPr>
                        <a:t>買わない</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spTree>
    <p:extLst>
      <p:ext uri="{BB962C8B-B14F-4D97-AF65-F5344CB8AC3E}">
        <p14:creationId xmlns:p14="http://schemas.microsoft.com/office/powerpoint/2010/main" val="846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9ACBE1-BF68-DFC7-BE6B-0E69F8BA9555}"/>
              </a:ext>
            </a:extLst>
          </p:cNvPr>
          <p:cNvSpPr txBox="1"/>
          <p:nvPr/>
        </p:nvSpPr>
        <p:spPr>
          <a:xfrm>
            <a:off x="393702" y="1753316"/>
            <a:ext cx="8369295" cy="651063"/>
          </a:xfrm>
          <a:prstGeom prst="rect">
            <a:avLst/>
          </a:prstGeom>
          <a:noFill/>
        </p:spPr>
        <p:txBody>
          <a:bodyPr wrap="square" lIns="0" tIns="108000" rIns="0" bIns="0" anchor="t" anchorCtr="0">
            <a:spAutoFit/>
          </a:bodyPr>
          <a:lstStyle/>
          <a:p>
            <a:pPr indent="180000">
              <a:lnSpc>
                <a:spcPts val="2300"/>
              </a:lnSpc>
            </a:pPr>
            <a:r>
              <a:rPr lang="ja-JP" altLang="en-US" sz="1400" dirty="0">
                <a:latin typeface="BIZ UDPゴシック" panose="020B0400000000000000" pitchFamily="50" charset="-128"/>
                <a:ea typeface="BIZ UDPゴシック" panose="020B0400000000000000" pitchFamily="50" charset="-128"/>
              </a:rPr>
              <a:t>閉め切った会場に人を集め、日用品などをただ同然で配って雰囲気を盛り上げた後、</a:t>
            </a:r>
            <a:r>
              <a:rPr lang="ja-JP" altLang="en-US" sz="1400" dirty="0">
                <a:solidFill>
                  <a:srgbClr val="FF0000"/>
                </a:solidFill>
                <a:latin typeface="BIZ UDPゴシック" panose="020B0400000000000000" pitchFamily="50" charset="-128"/>
                <a:ea typeface="BIZ UDPゴシック" panose="020B0400000000000000" pitchFamily="50" charset="-128"/>
              </a:rPr>
              <a:t>冷静な判断ができなくなった来場者に高額な商品を契約させる</a:t>
            </a:r>
            <a:r>
              <a:rPr lang="ja-JP" altLang="en-US" sz="1400" dirty="0">
                <a:latin typeface="BIZ UDPゴシック" panose="020B0400000000000000" pitchFamily="50" charset="-128"/>
                <a:ea typeface="BIZ UDPゴシック" panose="020B0400000000000000" pitchFamily="50" charset="-128"/>
              </a:rPr>
              <a:t>悪質商法の手口です。</a:t>
            </a:r>
          </a:p>
        </p:txBody>
      </p:sp>
      <p:graphicFrame>
        <p:nvGraphicFramePr>
          <p:cNvPr id="3" name="表 2">
            <a:extLst>
              <a:ext uri="{FF2B5EF4-FFF2-40B4-BE49-F238E27FC236}">
                <a16:creationId xmlns:a16="http://schemas.microsoft.com/office/drawing/2014/main" id="{B9A3D1D2-1556-5ED8-1944-BD9E2B7FB7FC}"/>
              </a:ext>
            </a:extLst>
          </p:cNvPr>
          <p:cNvGraphicFramePr>
            <a:graphicFrameLocks noGrp="1"/>
          </p:cNvGraphicFramePr>
          <p:nvPr>
            <p:extLst>
              <p:ext uri="{D42A27DB-BD31-4B8C-83A1-F6EECF244321}">
                <p14:modId xmlns:p14="http://schemas.microsoft.com/office/powerpoint/2010/main" val="2259962922"/>
              </p:ext>
            </p:extLst>
          </p:nvPr>
        </p:nvGraphicFramePr>
        <p:xfrm>
          <a:off x="381002" y="1332083"/>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chemeClr val="bg1"/>
                          </a:solidFill>
                          <a:latin typeface="ＭＳ Ｐゴシック" panose="020B0600070205080204" pitchFamily="50" charset="-128"/>
                          <a:ea typeface="ＭＳ Ｐゴシック" panose="020B0600070205080204" pitchFamily="50" charset="-128"/>
                        </a:rPr>
                        <a:t>➊</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格安で配布される粗品を目的に、安易に会場に行かない</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
        <p:nvSpPr>
          <p:cNvPr id="4" name="テキスト ボックス 3">
            <a:extLst>
              <a:ext uri="{FF2B5EF4-FFF2-40B4-BE49-F238E27FC236}">
                <a16:creationId xmlns:a16="http://schemas.microsoft.com/office/drawing/2014/main" id="{9120352B-F91E-A837-42D9-6EB282D404D4}"/>
              </a:ext>
            </a:extLst>
          </p:cNvPr>
          <p:cNvSpPr txBox="1"/>
          <p:nvPr/>
        </p:nvSpPr>
        <p:spPr>
          <a:xfrm>
            <a:off x="393701" y="3122733"/>
            <a:ext cx="8387999" cy="946015"/>
          </a:xfrm>
          <a:prstGeom prst="rect">
            <a:avLst/>
          </a:prstGeom>
          <a:noFill/>
        </p:spPr>
        <p:txBody>
          <a:bodyPr wrap="square" lIns="0" tIns="108000" rIns="0" bIns="0" anchor="t" anchorCtr="0">
            <a:spAutoFit/>
          </a:bodyPr>
          <a:lstStyle/>
          <a:p>
            <a:pPr indent="180000">
              <a:lnSpc>
                <a:spcPts val="2300"/>
              </a:lnSpc>
            </a:pPr>
            <a:r>
              <a:rPr lang="ja-JP" altLang="en-US" sz="1400" dirty="0">
                <a:latin typeface="BIZ UDPゴシック" panose="020B0400000000000000" pitchFamily="50" charset="-128"/>
                <a:ea typeface="BIZ UDPゴシック" panose="020B0400000000000000" pitchFamily="50" charset="-128"/>
              </a:rPr>
              <a:t>健康への不安、経済的な不安、日常的な寂しさなど、</a:t>
            </a:r>
            <a:r>
              <a:rPr lang="ja-JP" altLang="en-US" sz="1400" dirty="0">
                <a:solidFill>
                  <a:srgbClr val="FF0000"/>
                </a:solidFill>
                <a:latin typeface="BIZ UDPゴシック" panose="020B0400000000000000" pitchFamily="50" charset="-128"/>
                <a:ea typeface="BIZ UDPゴシック" panose="020B0400000000000000" pitchFamily="50" charset="-128"/>
              </a:rPr>
              <a:t>高齢者の心理を巧みに利用し、親身な対応や、話相手になることで信用させ、老後の生活のための資金が狙われます。</a:t>
            </a:r>
            <a:r>
              <a:rPr lang="ja-JP" altLang="en-US" sz="1400" dirty="0">
                <a:latin typeface="BIZ UDPゴシック" panose="020B0400000000000000" pitchFamily="50" charset="-128"/>
                <a:ea typeface="BIZ UDPゴシック" panose="020B0400000000000000" pitchFamily="50" charset="-128"/>
              </a:rPr>
              <a:t>多くの場合、被害者はだまされていると思わず、家族が相談にくることも少なくありません。</a:t>
            </a:r>
          </a:p>
        </p:txBody>
      </p:sp>
      <p:graphicFrame>
        <p:nvGraphicFramePr>
          <p:cNvPr id="5" name="表 4">
            <a:extLst>
              <a:ext uri="{FF2B5EF4-FFF2-40B4-BE49-F238E27FC236}">
                <a16:creationId xmlns:a16="http://schemas.microsoft.com/office/drawing/2014/main" id="{0CCDB5D6-63A0-7EF2-28A9-18118D5288BE}"/>
              </a:ext>
            </a:extLst>
          </p:cNvPr>
          <p:cNvGraphicFramePr>
            <a:graphicFrameLocks noGrp="1"/>
          </p:cNvGraphicFramePr>
          <p:nvPr>
            <p:extLst>
              <p:ext uri="{D42A27DB-BD31-4B8C-83A1-F6EECF244321}">
                <p14:modId xmlns:p14="http://schemas.microsoft.com/office/powerpoint/2010/main" val="1575199767"/>
              </p:ext>
            </p:extLst>
          </p:nvPr>
        </p:nvGraphicFramePr>
        <p:xfrm>
          <a:off x="381002" y="2701500"/>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a:solidFill>
                            <a:schemeClr val="bg1"/>
                          </a:solidFill>
                          <a:latin typeface="ＭＳ Ｐゴシック" panose="020B0600070205080204" pitchFamily="50" charset="-128"/>
                          <a:ea typeface="ＭＳ Ｐゴシック" panose="020B0600070205080204" pitchFamily="50" charset="-128"/>
                        </a:rPr>
                        <a:t>➋</a:t>
                      </a:r>
                      <a:endParaRPr kumimoji="1" lang="ja-JP" altLang="en-US" sz="2000" b="0" dirty="0">
                        <a:solidFill>
                          <a:schemeClr val="bg1"/>
                        </a:solidFill>
                        <a:latin typeface="ＭＳ Ｐゴシック" panose="020B0600070205080204" pitchFamily="50" charset="-128"/>
                        <a:ea typeface="ＭＳ Ｐゴシック" panose="020B0600070205080204" pitchFamily="50" charset="-128"/>
                      </a:endParaRP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老後の資金を取り崩してまで購入・契約しない</a:t>
                      </a:r>
                      <a:endParaRPr kumimoji="1" lang="en-US" altLang="ja-JP"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
        <p:nvSpPr>
          <p:cNvPr id="6" name="テキスト ボックス 5">
            <a:extLst>
              <a:ext uri="{FF2B5EF4-FFF2-40B4-BE49-F238E27FC236}">
                <a16:creationId xmlns:a16="http://schemas.microsoft.com/office/drawing/2014/main" id="{E4AEFE08-3267-B7B5-B47D-0206EB473759}"/>
              </a:ext>
            </a:extLst>
          </p:cNvPr>
          <p:cNvSpPr txBox="1"/>
          <p:nvPr/>
        </p:nvSpPr>
        <p:spPr>
          <a:xfrm>
            <a:off x="393701" y="4806914"/>
            <a:ext cx="8388000" cy="1240968"/>
          </a:xfrm>
          <a:prstGeom prst="rect">
            <a:avLst/>
          </a:prstGeom>
          <a:noFill/>
        </p:spPr>
        <p:txBody>
          <a:bodyPr wrap="square" lIns="0" tIns="108000" rIns="0" bIns="0" anchor="t" anchorCtr="0">
            <a:spAutoFit/>
          </a:bodyPr>
          <a:lstStyle/>
          <a:p>
            <a:pPr indent="180000">
              <a:lnSpc>
                <a:spcPts val="2300"/>
              </a:lnSpc>
            </a:pPr>
            <a:r>
              <a:rPr lang="ja-JP" altLang="en-US" sz="1400" kern="800" spc="50" dirty="0">
                <a:latin typeface="BIZ UDPゴシック" panose="020B0400000000000000" pitchFamily="50" charset="-128"/>
                <a:ea typeface="BIZ UDPゴシック" panose="020B0400000000000000" pitchFamily="50" charset="-128"/>
              </a:rPr>
              <a:t>高齢の家族や介護に関わる周囲の方が、トラブルにあっていないか日常的な見守りの意識を持ち、トラブルに気付いた際の声かけや、サポートが重要となります。</a:t>
            </a:r>
            <a:r>
              <a:rPr lang="ja-JP" altLang="en-US" sz="1400" kern="800" spc="50" dirty="0">
                <a:solidFill>
                  <a:srgbClr val="FF0000"/>
                </a:solidFill>
                <a:latin typeface="BIZ UDPゴシック" panose="020B0400000000000000" pitchFamily="50" charset="-128"/>
                <a:ea typeface="BIZ UDPゴシック" panose="020B0400000000000000" pitchFamily="50" charset="-128"/>
              </a:rPr>
              <a:t>契約後８日以内であればクーリング・オフができる場合もあります。</a:t>
            </a:r>
            <a:r>
              <a:rPr lang="ja-JP" altLang="en-US" sz="1400" kern="800" spc="50" dirty="0">
                <a:latin typeface="BIZ UDPゴシック" panose="020B0400000000000000" pitchFamily="50" charset="-128"/>
                <a:ea typeface="BIZ UDPゴシック" panose="020B0400000000000000" pitchFamily="50" charset="-128"/>
              </a:rPr>
              <a:t>クーリング・オフができる期間を過ぎていても、</a:t>
            </a:r>
            <a:r>
              <a:rPr lang="ja-JP" altLang="en-US" sz="1400" kern="800" spc="50" dirty="0">
                <a:solidFill>
                  <a:srgbClr val="FF0000"/>
                </a:solidFill>
                <a:latin typeface="BIZ UDPゴシック" panose="020B0400000000000000" pitchFamily="50" charset="-128"/>
                <a:ea typeface="BIZ UDPゴシック" panose="020B0400000000000000" pitchFamily="50" charset="-128"/>
              </a:rPr>
              <a:t>契約時の販売勧誘に問題がある場合は契約を取消しできる場合もある</a:t>
            </a:r>
            <a:r>
              <a:rPr lang="ja-JP" altLang="en-US" sz="1400" kern="800" spc="50" dirty="0">
                <a:latin typeface="BIZ UDPゴシック" panose="020B0400000000000000" pitchFamily="50" charset="-128"/>
                <a:ea typeface="BIZ UDPゴシック" panose="020B0400000000000000" pitchFamily="50" charset="-128"/>
              </a:rPr>
              <a:t>ので、身近な消費生活センターに相談をしましょう。</a:t>
            </a:r>
          </a:p>
        </p:txBody>
      </p:sp>
      <p:graphicFrame>
        <p:nvGraphicFramePr>
          <p:cNvPr id="7" name="表 6">
            <a:extLst>
              <a:ext uri="{FF2B5EF4-FFF2-40B4-BE49-F238E27FC236}">
                <a16:creationId xmlns:a16="http://schemas.microsoft.com/office/drawing/2014/main" id="{732613A1-B001-0B58-1B82-EF10F59FB6D2}"/>
              </a:ext>
            </a:extLst>
          </p:cNvPr>
          <p:cNvGraphicFramePr>
            <a:graphicFrameLocks noGrp="1"/>
          </p:cNvGraphicFramePr>
          <p:nvPr>
            <p:extLst>
              <p:ext uri="{D42A27DB-BD31-4B8C-83A1-F6EECF244321}">
                <p14:modId xmlns:p14="http://schemas.microsoft.com/office/powerpoint/2010/main" val="489292990"/>
              </p:ext>
            </p:extLst>
          </p:nvPr>
        </p:nvGraphicFramePr>
        <p:xfrm>
          <a:off x="393701" y="4374914"/>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a:solidFill>
                            <a:schemeClr val="bg1"/>
                          </a:solidFill>
                          <a:latin typeface="ＭＳ Ｐゴシック" panose="020B0600070205080204" pitchFamily="50" charset="-128"/>
                          <a:ea typeface="ＭＳ Ｐゴシック" panose="020B0600070205080204" pitchFamily="50" charset="-128"/>
                        </a:rPr>
                        <a:t>➌</a:t>
                      </a:r>
                      <a:endParaRPr kumimoji="1" lang="ja-JP" altLang="en-US" sz="2000" b="0" dirty="0">
                        <a:solidFill>
                          <a:schemeClr val="bg1"/>
                        </a:solidFill>
                        <a:latin typeface="ＭＳ Ｐゴシック" panose="020B0600070205080204" pitchFamily="50" charset="-128"/>
                        <a:ea typeface="ＭＳ Ｐゴシック" panose="020B0600070205080204" pitchFamily="50" charset="-128"/>
                      </a:endParaRP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ja-JP" altLang="en-US" sz="1550" b="1" spc="-15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クーリング・オフができる場合もあるので、早めに</a:t>
                      </a:r>
                      <a:r>
                        <a:rPr kumimoji="1" lang="ja-JP" altLang="en-US" sz="1550" b="1" spc="-150" dirty="0">
                          <a:solidFill>
                            <a:srgbClr val="FFFF00"/>
                          </a:solidFill>
                          <a:latin typeface="BIZ UDPゴシック" panose="020B0400000000000000" pitchFamily="50" charset="-128"/>
                          <a:ea typeface="BIZ UDPゴシック" panose="020B0400000000000000" pitchFamily="50" charset="-128"/>
                          <a:cs typeface="メイリオ" panose="020B0604030504040204" pitchFamily="50" charset="-128"/>
                        </a:rPr>
                        <a:t>消費生活センター（消費者ホットライン１８８）</a:t>
                      </a:r>
                      <a:r>
                        <a:rPr kumimoji="1" lang="ja-JP" altLang="en-US" sz="1550" b="1" spc="-15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に相談</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
        <p:nvSpPr>
          <p:cNvPr id="9" name="テキスト ボックス 8">
            <a:extLst>
              <a:ext uri="{FF2B5EF4-FFF2-40B4-BE49-F238E27FC236}">
                <a16:creationId xmlns:a16="http://schemas.microsoft.com/office/drawing/2014/main" id="{13FC1C16-A0A8-880C-AD68-2677C046DAC9}"/>
              </a:ext>
            </a:extLst>
          </p:cNvPr>
          <p:cNvSpPr txBox="1"/>
          <p:nvPr/>
        </p:nvSpPr>
        <p:spPr>
          <a:xfrm>
            <a:off x="2683669" y="724787"/>
            <a:ext cx="3776661" cy="361637"/>
          </a:xfrm>
          <a:prstGeom prst="rect">
            <a:avLst/>
          </a:prstGeom>
          <a:noFill/>
        </p:spPr>
        <p:txBody>
          <a:bodyPr wrap="square">
            <a:spAutoFit/>
          </a:bodyPr>
          <a:lstStyle/>
          <a:p>
            <a:pPr algn="ctr">
              <a:lnSpc>
                <a:spcPts val="2100"/>
              </a:lnSpc>
            </a:pPr>
            <a:r>
              <a:rPr lang="ja-JP" altLang="en-US" sz="2400" b="1" spc="300" dirty="0">
                <a:solidFill>
                  <a:srgbClr val="155DAA"/>
                </a:solidFill>
                <a:latin typeface="BIZ UDPゴシック" panose="020B0400000000000000" pitchFamily="50" charset="-128"/>
                <a:ea typeface="BIZ UDPゴシック" panose="020B0400000000000000" pitchFamily="50" charset="-128"/>
              </a:rPr>
              <a:t>アドバイス</a:t>
            </a:r>
          </a:p>
        </p:txBody>
      </p:sp>
      <p:graphicFrame>
        <p:nvGraphicFramePr>
          <p:cNvPr id="10" name="表 9">
            <a:extLst>
              <a:ext uri="{FF2B5EF4-FFF2-40B4-BE49-F238E27FC236}">
                <a16:creationId xmlns:a16="http://schemas.microsoft.com/office/drawing/2014/main" id="{02EB43C0-C1D3-1CBB-0179-D762175CBBDA}"/>
              </a:ext>
            </a:extLst>
          </p:cNvPr>
          <p:cNvGraphicFramePr>
            <a:graphicFrameLocks noGrp="1"/>
          </p:cNvGraphicFramePr>
          <p:nvPr>
            <p:extLst>
              <p:ext uri="{D42A27DB-BD31-4B8C-83A1-F6EECF244321}">
                <p14:modId xmlns:p14="http://schemas.microsoft.com/office/powerpoint/2010/main" val="3016907332"/>
              </p:ext>
            </p:extLst>
          </p:nvPr>
        </p:nvGraphicFramePr>
        <p:xfrm>
          <a:off x="381002" y="-12466"/>
          <a:ext cx="8725598" cy="432000"/>
        </p:xfrm>
        <a:graphic>
          <a:graphicData uri="http://schemas.openxmlformats.org/drawingml/2006/table">
            <a:tbl>
              <a:tblPr firstRow="1" bandRow="1">
                <a:tableStyleId>{5C22544A-7EE6-4342-B048-85BDC9FD1C3A}</a:tableStyleId>
              </a:tblPr>
              <a:tblGrid>
                <a:gridCol w="2979353">
                  <a:extLst>
                    <a:ext uri="{9D8B030D-6E8A-4147-A177-3AD203B41FA5}">
                      <a16:colId xmlns:a16="http://schemas.microsoft.com/office/drawing/2014/main" val="20000"/>
                    </a:ext>
                  </a:extLst>
                </a:gridCol>
                <a:gridCol w="1540239">
                  <a:extLst>
                    <a:ext uri="{9D8B030D-6E8A-4147-A177-3AD203B41FA5}">
                      <a16:colId xmlns:a16="http://schemas.microsoft.com/office/drawing/2014/main" val="1678337219"/>
                    </a:ext>
                  </a:extLst>
                </a:gridCol>
                <a:gridCol w="3676790">
                  <a:extLst>
                    <a:ext uri="{9D8B030D-6E8A-4147-A177-3AD203B41FA5}">
                      <a16:colId xmlns:a16="http://schemas.microsoft.com/office/drawing/2014/main" val="3116882824"/>
                    </a:ext>
                  </a:extLst>
                </a:gridCol>
                <a:gridCol w="529216">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1" baseline="0" dirty="0">
                          <a:solidFill>
                            <a:schemeClr val="bg1"/>
                          </a:solidFill>
                          <a:latin typeface="BIZ UDPゴシック" panose="020B0400000000000000" pitchFamily="50" charset="-128"/>
                          <a:ea typeface="BIZ UDPゴシック" panose="020B0400000000000000" pitchFamily="50" charset="-128"/>
                        </a:rPr>
                        <a:t>催眠商法</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9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412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CD3B8-FBCE-17C4-BEB9-3A70D9092A60}"/>
            </a:ext>
          </a:extLst>
        </p:cNvPr>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A9AACD89-CB4C-A9D5-DCD5-F36C2B4E04E1}"/>
              </a:ext>
            </a:extLst>
          </p:cNvPr>
          <p:cNvGraphicFramePr>
            <a:graphicFrameLocks noGrp="1"/>
          </p:cNvGraphicFramePr>
          <p:nvPr>
            <p:extLst>
              <p:ext uri="{D42A27DB-BD31-4B8C-83A1-F6EECF244321}">
                <p14:modId xmlns:p14="http://schemas.microsoft.com/office/powerpoint/2010/main" val="3116136083"/>
              </p:ext>
            </p:extLst>
          </p:nvPr>
        </p:nvGraphicFramePr>
        <p:xfrm>
          <a:off x="381002" y="1332083"/>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chemeClr val="bg1"/>
                          </a:solidFill>
                          <a:latin typeface="ＭＳ Ｐゴシック" panose="020B0600070205080204" pitchFamily="50" charset="-128"/>
                          <a:ea typeface="ＭＳ Ｐゴシック" panose="020B0600070205080204" pitchFamily="50" charset="-128"/>
                        </a:rPr>
                        <a:t>➊</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ja-JP" altLang="en-US" sz="1600" b="1" spc="-30" baseline="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異変に気づいたり、本人から相談を受けたら、頭ごなしに否定せず、</a:t>
                      </a:r>
                      <a:r>
                        <a:rPr kumimoji="1" lang="ja-JP" altLang="en-US" sz="1600" b="1" u="sng" spc="-30" baseline="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話に耳を傾ける</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graphicFrame>
        <p:nvGraphicFramePr>
          <p:cNvPr id="5" name="表 4">
            <a:extLst>
              <a:ext uri="{FF2B5EF4-FFF2-40B4-BE49-F238E27FC236}">
                <a16:creationId xmlns:a16="http://schemas.microsoft.com/office/drawing/2014/main" id="{B137FA14-F659-9E5D-1EBC-D7ADCF3A625A}"/>
              </a:ext>
            </a:extLst>
          </p:cNvPr>
          <p:cNvGraphicFramePr>
            <a:graphicFrameLocks noGrp="1"/>
          </p:cNvGraphicFramePr>
          <p:nvPr>
            <p:extLst>
              <p:ext uri="{D42A27DB-BD31-4B8C-83A1-F6EECF244321}">
                <p14:modId xmlns:p14="http://schemas.microsoft.com/office/powerpoint/2010/main" val="3503211513"/>
              </p:ext>
            </p:extLst>
          </p:nvPr>
        </p:nvGraphicFramePr>
        <p:xfrm>
          <a:off x="377999" y="2854359"/>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a:solidFill>
                            <a:schemeClr val="bg1"/>
                          </a:solidFill>
                          <a:latin typeface="ＭＳ Ｐゴシック" panose="020B0600070205080204" pitchFamily="50" charset="-128"/>
                          <a:ea typeface="ＭＳ Ｐゴシック" panose="020B0600070205080204" pitchFamily="50" charset="-128"/>
                        </a:rPr>
                        <a:t>➋</a:t>
                      </a:r>
                      <a:endParaRPr kumimoji="1" lang="ja-JP" altLang="en-US" sz="2000" b="0" dirty="0">
                        <a:solidFill>
                          <a:schemeClr val="bg1"/>
                        </a:solidFill>
                        <a:latin typeface="ＭＳ Ｐゴシック" panose="020B0600070205080204" pitchFamily="50" charset="-128"/>
                        <a:ea typeface="ＭＳ Ｐゴシック" panose="020B0600070205080204" pitchFamily="50" charset="-128"/>
                      </a:endParaRP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契約をした本人の</a:t>
                      </a:r>
                      <a:r>
                        <a:rPr kumimoji="1" lang="ja-JP" altLang="en-US" sz="1600" b="1" u="sng"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家族や周囲の人が、</a:t>
                      </a:r>
                      <a:r>
                        <a:rPr kumimoji="1" lang="ja-JP" altLang="en-US" sz="1600" b="1" u="sng" dirty="0">
                          <a:solidFill>
                            <a:srgbClr val="FFFF00"/>
                          </a:solidFill>
                          <a:latin typeface="BIZ UDPゴシック" panose="020B0400000000000000" pitchFamily="50" charset="-128"/>
                          <a:ea typeface="BIZ UDPゴシック" panose="020B0400000000000000" pitchFamily="50" charset="-128"/>
                          <a:cs typeface="メイリオ" panose="020B0604030504040204" pitchFamily="50" charset="-128"/>
                        </a:rPr>
                        <a:t>消費生活センターに相談</a:t>
                      </a: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することは可能</a:t>
                      </a:r>
                      <a:endParaRPr kumimoji="1" lang="en-US" altLang="ja-JP"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
        <p:nvSpPr>
          <p:cNvPr id="6" name="テキスト ボックス 5">
            <a:extLst>
              <a:ext uri="{FF2B5EF4-FFF2-40B4-BE49-F238E27FC236}">
                <a16:creationId xmlns:a16="http://schemas.microsoft.com/office/drawing/2014/main" id="{35C22B07-425E-E26F-EB7F-E66F7E677926}"/>
              </a:ext>
            </a:extLst>
          </p:cNvPr>
          <p:cNvSpPr txBox="1"/>
          <p:nvPr/>
        </p:nvSpPr>
        <p:spPr>
          <a:xfrm>
            <a:off x="393701" y="4874854"/>
            <a:ext cx="8388000" cy="1535920"/>
          </a:xfrm>
          <a:prstGeom prst="rect">
            <a:avLst/>
          </a:prstGeom>
          <a:noFill/>
        </p:spPr>
        <p:txBody>
          <a:bodyPr wrap="square" lIns="0" tIns="108000" rIns="0" bIns="0" anchor="t" anchorCtr="0">
            <a:spAutoFit/>
          </a:bodyPr>
          <a:lstStyle/>
          <a:p>
            <a:pPr indent="180000">
              <a:lnSpc>
                <a:spcPts val="2300"/>
              </a:lnSpc>
            </a:pPr>
            <a:r>
              <a:rPr lang="ja-JP" altLang="en-US" sz="1400" kern="800" spc="50" dirty="0">
                <a:latin typeface="BIZ UDPゴシック" panose="020B0400000000000000" pitchFamily="50" charset="-128"/>
                <a:ea typeface="BIZ UDPゴシック" panose="020B0400000000000000" pitchFamily="50" charset="-128"/>
              </a:rPr>
              <a:t>高齢者の消費者トラブル防止のために、地域の見守り活動に取り組んでいる自治体もあります。トラブルや被害の未然防止のために、</a:t>
            </a:r>
            <a:r>
              <a:rPr lang="ja-JP" altLang="en-US" sz="1400" kern="800" spc="50" dirty="0">
                <a:solidFill>
                  <a:srgbClr val="FF0000"/>
                </a:solidFill>
                <a:latin typeface="BIZ UDPゴシック" panose="020B0400000000000000" pitchFamily="50" charset="-128"/>
                <a:ea typeface="BIZ UDPゴシック" panose="020B0400000000000000" pitchFamily="50" charset="-128"/>
              </a:rPr>
              <a:t>成年後見制度</a:t>
            </a:r>
            <a:r>
              <a:rPr lang="ja-JP" altLang="en-US" sz="1400" kern="800" spc="50" dirty="0">
                <a:latin typeface="BIZ UDPゴシック" panose="020B0400000000000000" pitchFamily="50" charset="-128"/>
                <a:ea typeface="BIZ UDPゴシック" panose="020B0400000000000000" pitchFamily="50" charset="-128"/>
              </a:rPr>
              <a:t>（</a:t>
            </a:r>
            <a:r>
              <a:rPr lang="en-US" altLang="ja-JP" sz="1400" kern="800" spc="50" dirty="0">
                <a:latin typeface="BIZ UDPゴシック" panose="020B0400000000000000" pitchFamily="50" charset="-128"/>
                <a:ea typeface="BIZ UDPゴシック" panose="020B0400000000000000" pitchFamily="50" charset="-128"/>
              </a:rPr>
              <a:t>※</a:t>
            </a:r>
            <a:r>
              <a:rPr lang="ja-JP" altLang="en-US" sz="1400" kern="800" spc="50" dirty="0">
                <a:latin typeface="BIZ UDPゴシック" panose="020B0400000000000000" pitchFamily="50" charset="-128"/>
                <a:ea typeface="BIZ UDPゴシック" panose="020B0400000000000000" pitchFamily="50" charset="-128"/>
              </a:rPr>
              <a:t>）の利用も検討しましょう。</a:t>
            </a:r>
            <a:br>
              <a:rPr lang="en-US" altLang="ja-JP" sz="1400" kern="800" spc="50" dirty="0">
                <a:latin typeface="BIZ UDPゴシック" panose="020B0400000000000000" pitchFamily="50" charset="-128"/>
                <a:ea typeface="BIZ UDPゴシック" panose="020B0400000000000000" pitchFamily="50" charset="-128"/>
              </a:rPr>
            </a:br>
            <a:endParaRPr lang="en-US" altLang="ja-JP" sz="1400" kern="800" spc="50" dirty="0">
              <a:latin typeface="BIZ UDPゴシック" panose="020B0400000000000000" pitchFamily="50" charset="-128"/>
              <a:ea typeface="BIZ UDPゴシック" panose="020B0400000000000000" pitchFamily="50" charset="-128"/>
            </a:endParaRPr>
          </a:p>
          <a:p>
            <a:pPr indent="180000">
              <a:lnSpc>
                <a:spcPts val="2300"/>
              </a:lnSpc>
            </a:pPr>
            <a:r>
              <a:rPr lang="ja-JP" altLang="en-US" sz="1400" kern="800" spc="50" dirty="0">
                <a:latin typeface="BIZ UDPゴシック" panose="020B0400000000000000" pitchFamily="50" charset="-128"/>
                <a:ea typeface="BIZ UDPゴシック" panose="020B0400000000000000" pitchFamily="50" charset="-128"/>
              </a:rPr>
              <a:t>（</a:t>
            </a:r>
            <a:r>
              <a:rPr lang="en-US" altLang="ja-JP" sz="1400" kern="800" spc="50" dirty="0">
                <a:latin typeface="BIZ UDPゴシック" panose="020B0400000000000000" pitchFamily="50" charset="-128"/>
                <a:ea typeface="BIZ UDPゴシック" panose="020B0400000000000000" pitchFamily="50" charset="-128"/>
              </a:rPr>
              <a:t>※</a:t>
            </a:r>
            <a:r>
              <a:rPr lang="ja-JP" altLang="en-US" sz="1400" kern="800" spc="50" dirty="0">
                <a:latin typeface="BIZ UDPゴシック" panose="020B0400000000000000" pitchFamily="50" charset="-128"/>
                <a:ea typeface="BIZ UDPゴシック" panose="020B0400000000000000" pitchFamily="50" charset="-128"/>
              </a:rPr>
              <a:t>）認知症、知的障害、精神障害等によって物事を判断する能力が十分でない者（「本人」）について、本人の権利を守る援助者（「成年後見人」等）を選ぶことで、本人を法律に支援する制度。</a:t>
            </a:r>
          </a:p>
        </p:txBody>
      </p:sp>
      <p:graphicFrame>
        <p:nvGraphicFramePr>
          <p:cNvPr id="7" name="表 6">
            <a:extLst>
              <a:ext uri="{FF2B5EF4-FFF2-40B4-BE49-F238E27FC236}">
                <a16:creationId xmlns:a16="http://schemas.microsoft.com/office/drawing/2014/main" id="{553F4642-CDDC-8F80-C1B6-EEC9C08B31E4}"/>
              </a:ext>
            </a:extLst>
          </p:cNvPr>
          <p:cNvGraphicFramePr>
            <a:graphicFrameLocks noGrp="1"/>
          </p:cNvGraphicFramePr>
          <p:nvPr>
            <p:extLst>
              <p:ext uri="{D42A27DB-BD31-4B8C-83A1-F6EECF244321}">
                <p14:modId xmlns:p14="http://schemas.microsoft.com/office/powerpoint/2010/main" val="2123634325"/>
              </p:ext>
            </p:extLst>
          </p:nvPr>
        </p:nvGraphicFramePr>
        <p:xfrm>
          <a:off x="393701" y="4368517"/>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a:solidFill>
                            <a:schemeClr val="bg1"/>
                          </a:solidFill>
                          <a:latin typeface="ＭＳ Ｐゴシック" panose="020B0600070205080204" pitchFamily="50" charset="-128"/>
                          <a:ea typeface="ＭＳ Ｐゴシック" panose="020B0600070205080204" pitchFamily="50" charset="-128"/>
                        </a:rPr>
                        <a:t>➌</a:t>
                      </a:r>
                      <a:endParaRPr kumimoji="1" lang="ja-JP" altLang="en-US" sz="2000" b="0" dirty="0">
                        <a:solidFill>
                          <a:schemeClr val="bg1"/>
                        </a:solidFill>
                        <a:latin typeface="ＭＳ Ｐゴシック" panose="020B0600070205080204" pitchFamily="50" charset="-128"/>
                        <a:ea typeface="ＭＳ Ｐゴシック" panose="020B0600070205080204" pitchFamily="50" charset="-128"/>
                      </a:endParaRP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認知症の場合には、</a:t>
                      </a:r>
                      <a:r>
                        <a:rPr kumimoji="1" lang="ja-JP" altLang="en-US" sz="1600" b="1" u="sng"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成年後見制度の利用</a:t>
                      </a: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も検討</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
        <p:nvSpPr>
          <p:cNvPr id="9" name="テキスト ボックス 8">
            <a:extLst>
              <a:ext uri="{FF2B5EF4-FFF2-40B4-BE49-F238E27FC236}">
                <a16:creationId xmlns:a16="http://schemas.microsoft.com/office/drawing/2014/main" id="{65383E53-21BD-CC89-A23B-E3EF1E82BC26}"/>
              </a:ext>
            </a:extLst>
          </p:cNvPr>
          <p:cNvSpPr txBox="1"/>
          <p:nvPr/>
        </p:nvSpPr>
        <p:spPr>
          <a:xfrm>
            <a:off x="2683669" y="724787"/>
            <a:ext cx="3776661" cy="361637"/>
          </a:xfrm>
          <a:prstGeom prst="rect">
            <a:avLst/>
          </a:prstGeom>
          <a:noFill/>
        </p:spPr>
        <p:txBody>
          <a:bodyPr wrap="square">
            <a:spAutoFit/>
          </a:bodyPr>
          <a:lstStyle/>
          <a:p>
            <a:pPr algn="ctr">
              <a:lnSpc>
                <a:spcPts val="2100"/>
              </a:lnSpc>
            </a:pPr>
            <a:r>
              <a:rPr lang="ja-JP" altLang="en-US" sz="2400" b="1" spc="300" dirty="0">
                <a:solidFill>
                  <a:srgbClr val="FF6600"/>
                </a:solidFill>
                <a:latin typeface="BIZ UDPゴシック" panose="020B0400000000000000" pitchFamily="50" charset="-128"/>
                <a:ea typeface="BIZ UDPゴシック" panose="020B0400000000000000" pitchFamily="50" charset="-128"/>
              </a:rPr>
              <a:t>見守りの方へ</a:t>
            </a:r>
          </a:p>
        </p:txBody>
      </p:sp>
      <p:graphicFrame>
        <p:nvGraphicFramePr>
          <p:cNvPr id="10" name="表 9">
            <a:extLst>
              <a:ext uri="{FF2B5EF4-FFF2-40B4-BE49-F238E27FC236}">
                <a16:creationId xmlns:a16="http://schemas.microsoft.com/office/drawing/2014/main" id="{F57B6FFC-4293-8857-54D8-EFE17DD77320}"/>
              </a:ext>
            </a:extLst>
          </p:cNvPr>
          <p:cNvGraphicFramePr>
            <a:graphicFrameLocks noGrp="1"/>
          </p:cNvGraphicFramePr>
          <p:nvPr/>
        </p:nvGraphicFramePr>
        <p:xfrm>
          <a:off x="381002" y="-12466"/>
          <a:ext cx="8725598" cy="432000"/>
        </p:xfrm>
        <a:graphic>
          <a:graphicData uri="http://schemas.openxmlformats.org/drawingml/2006/table">
            <a:tbl>
              <a:tblPr firstRow="1" bandRow="1">
                <a:tableStyleId>{5C22544A-7EE6-4342-B048-85BDC9FD1C3A}</a:tableStyleId>
              </a:tblPr>
              <a:tblGrid>
                <a:gridCol w="2979353">
                  <a:extLst>
                    <a:ext uri="{9D8B030D-6E8A-4147-A177-3AD203B41FA5}">
                      <a16:colId xmlns:a16="http://schemas.microsoft.com/office/drawing/2014/main" val="20000"/>
                    </a:ext>
                  </a:extLst>
                </a:gridCol>
                <a:gridCol w="1540239">
                  <a:extLst>
                    <a:ext uri="{9D8B030D-6E8A-4147-A177-3AD203B41FA5}">
                      <a16:colId xmlns:a16="http://schemas.microsoft.com/office/drawing/2014/main" val="1678337219"/>
                    </a:ext>
                  </a:extLst>
                </a:gridCol>
                <a:gridCol w="3676790">
                  <a:extLst>
                    <a:ext uri="{9D8B030D-6E8A-4147-A177-3AD203B41FA5}">
                      <a16:colId xmlns:a16="http://schemas.microsoft.com/office/drawing/2014/main" val="3116882824"/>
                    </a:ext>
                  </a:extLst>
                </a:gridCol>
                <a:gridCol w="529216">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1" baseline="0" dirty="0">
                          <a:solidFill>
                            <a:schemeClr val="bg1"/>
                          </a:solidFill>
                          <a:latin typeface="BIZ UDPゴシック" panose="020B0400000000000000" pitchFamily="50" charset="-128"/>
                          <a:ea typeface="BIZ UDPゴシック" panose="020B0400000000000000" pitchFamily="50" charset="-128"/>
                        </a:rPr>
                        <a:t>催眠商法</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9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テキスト ボックス 7">
            <a:extLst>
              <a:ext uri="{FF2B5EF4-FFF2-40B4-BE49-F238E27FC236}">
                <a16:creationId xmlns:a16="http://schemas.microsoft.com/office/drawing/2014/main" id="{4D2A28E4-B567-11E8-15B3-67E608E0F63D}"/>
              </a:ext>
            </a:extLst>
          </p:cNvPr>
          <p:cNvSpPr txBox="1"/>
          <p:nvPr/>
        </p:nvSpPr>
        <p:spPr>
          <a:xfrm>
            <a:off x="393701" y="3239968"/>
            <a:ext cx="8388000" cy="946015"/>
          </a:xfrm>
          <a:prstGeom prst="rect">
            <a:avLst/>
          </a:prstGeom>
          <a:noFill/>
        </p:spPr>
        <p:txBody>
          <a:bodyPr wrap="square" lIns="0" tIns="108000" rIns="0" bIns="0" anchor="t" anchorCtr="0">
            <a:spAutoFit/>
          </a:bodyPr>
          <a:lstStyle/>
          <a:p>
            <a:pPr indent="180000">
              <a:lnSpc>
                <a:spcPts val="2300"/>
              </a:lnSpc>
            </a:pPr>
            <a:r>
              <a:rPr lang="ja-JP" altLang="en-US" sz="1400" kern="800" spc="50" dirty="0">
                <a:latin typeface="BIZ UDPゴシック" panose="020B0400000000000000" pitchFamily="50" charset="-128"/>
                <a:ea typeface="BIZ UDPゴシック" panose="020B0400000000000000" pitchFamily="50" charset="-128"/>
              </a:rPr>
              <a:t>高齢者の家族や介護に関わる周囲の方が、トラブルにあっていないか日常的な見守りの意識を持ち、トラブルに気付いた際、最寄りの消費生活センターに相談することは可能です。トラブル解決後も、他の消費生活上のトラブルに遭わないように</a:t>
            </a:r>
            <a:r>
              <a:rPr lang="ja-JP" altLang="en-US" sz="1400" kern="800" spc="50" dirty="0">
                <a:solidFill>
                  <a:srgbClr val="FF0000"/>
                </a:solidFill>
                <a:latin typeface="BIZ UDPゴシック" panose="020B0400000000000000" pitchFamily="50" charset="-128"/>
                <a:ea typeface="BIZ UDPゴシック" panose="020B0400000000000000" pitchFamily="50" charset="-128"/>
              </a:rPr>
              <a:t>継続的に見守っていくこと</a:t>
            </a:r>
            <a:r>
              <a:rPr lang="ja-JP" altLang="en-US" sz="1400" kern="800" spc="50" dirty="0">
                <a:latin typeface="BIZ UDPゴシック" panose="020B0400000000000000" pitchFamily="50" charset="-128"/>
                <a:ea typeface="BIZ UDPゴシック" panose="020B0400000000000000" pitchFamily="50" charset="-128"/>
              </a:rPr>
              <a:t>も大切です。</a:t>
            </a:r>
          </a:p>
        </p:txBody>
      </p:sp>
      <p:sp>
        <p:nvSpPr>
          <p:cNvPr id="11" name="テキスト ボックス 10">
            <a:extLst>
              <a:ext uri="{FF2B5EF4-FFF2-40B4-BE49-F238E27FC236}">
                <a16:creationId xmlns:a16="http://schemas.microsoft.com/office/drawing/2014/main" id="{D7BCE4D1-A73B-FE59-2684-DECF3B0BC7B2}"/>
              </a:ext>
            </a:extLst>
          </p:cNvPr>
          <p:cNvSpPr txBox="1"/>
          <p:nvPr/>
        </p:nvSpPr>
        <p:spPr>
          <a:xfrm>
            <a:off x="377999" y="1703692"/>
            <a:ext cx="8388000" cy="946015"/>
          </a:xfrm>
          <a:prstGeom prst="rect">
            <a:avLst/>
          </a:prstGeom>
          <a:noFill/>
        </p:spPr>
        <p:txBody>
          <a:bodyPr wrap="square" lIns="0" tIns="108000" rIns="0" bIns="0" anchor="t" anchorCtr="0">
            <a:spAutoFit/>
          </a:bodyPr>
          <a:lstStyle/>
          <a:p>
            <a:pPr indent="180000">
              <a:lnSpc>
                <a:spcPts val="2300"/>
              </a:lnSpc>
            </a:pPr>
            <a:r>
              <a:rPr lang="ja-JP" altLang="en-US" sz="1400" kern="800" spc="50" dirty="0">
                <a:latin typeface="BIZ UDPゴシック" panose="020B0400000000000000" pitchFamily="50" charset="-128"/>
                <a:ea typeface="BIZ UDPゴシック" panose="020B0400000000000000" pitchFamily="50" charset="-128"/>
              </a:rPr>
              <a:t>高齢者のトラブルの背景には、日常的な寂しさ、健康不安、経済不安等があるといわれています。高齢者に催眠商法でのトラブルの注意を促す場合には、会場に出向いた事情を察し、同様のトラブル事例を伝えるなど、</a:t>
            </a:r>
            <a:r>
              <a:rPr lang="ja-JP" altLang="en-US" sz="1400" kern="800" spc="50" dirty="0">
                <a:solidFill>
                  <a:srgbClr val="FF0000"/>
                </a:solidFill>
                <a:latin typeface="BIZ UDPゴシック" panose="020B0400000000000000" pitchFamily="50" charset="-128"/>
                <a:ea typeface="BIZ UDPゴシック" panose="020B0400000000000000" pitchFamily="50" charset="-128"/>
              </a:rPr>
              <a:t>寄り添った話し合いを心掛けて</a:t>
            </a:r>
            <a:r>
              <a:rPr lang="ja-JP" altLang="en-US" sz="1400" kern="800" spc="50" dirty="0">
                <a:latin typeface="BIZ UDPゴシック" panose="020B0400000000000000" pitchFamily="50" charset="-128"/>
                <a:ea typeface="BIZ UDPゴシック" panose="020B0400000000000000" pitchFamily="50" charset="-128"/>
              </a:rPr>
              <a:t>ください。</a:t>
            </a:r>
          </a:p>
        </p:txBody>
      </p:sp>
    </p:spTree>
    <p:extLst>
      <p:ext uri="{BB962C8B-B14F-4D97-AF65-F5344CB8AC3E}">
        <p14:creationId xmlns:p14="http://schemas.microsoft.com/office/powerpoint/2010/main" val="44846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theme/theme1.xml><?xml version="1.0" encoding="utf-8"?>
<a:theme xmlns:a="http://schemas.openxmlformats.org/drawingml/2006/main" name="デザインの設定">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4011AD742051247A467C195A3383738" ma:contentTypeVersion="11" ma:contentTypeDescription="新しいドキュメントを作成します。" ma:contentTypeScope="" ma:versionID="36599dddc8a14cc94eecd40850a234b1">
  <xsd:schema xmlns:xsd="http://www.w3.org/2001/XMLSchema" xmlns:xs="http://www.w3.org/2001/XMLSchema" xmlns:p="http://schemas.microsoft.com/office/2006/metadata/properties" xmlns:ns2="7a332b01-d7ec-45bc-8996-aa2902fc9686" xmlns:ns3="8b193db2-91d2-4669-906a-3c3ab282e6b8" targetNamespace="http://schemas.microsoft.com/office/2006/metadata/properties" ma:root="true" ma:fieldsID="0fcc6018b8a01208aec05b0810c1900a" ns2:_="" ns3:_="">
    <xsd:import namespace="7a332b01-d7ec-45bc-8996-aa2902fc9686"/>
    <xsd:import namespace="8b193db2-91d2-4669-906a-3c3ab282e6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32b01-d7ec-45bc-8996-aa2902fc9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93db2-91d2-4669-906a-3c3ab282e6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a8db961-4090-45fb-bd03-8b70cf98b680}" ma:internalName="TaxCatchAll" ma:showField="CatchAllData" ma:web="8b193db2-91d2-4669-906a-3c3ab282e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193db2-91d2-4669-906a-3c3ab282e6b8" xsi:nil="true"/>
    <lcf76f155ced4ddcb4097134ff3c332f xmlns="7a332b01-d7ec-45bc-8996-aa2902fc96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265B25-517E-40F1-8F5C-B346E4FFE4A0}"/>
</file>

<file path=customXml/itemProps2.xml><?xml version="1.0" encoding="utf-8"?>
<ds:datastoreItem xmlns:ds="http://schemas.openxmlformats.org/officeDocument/2006/customXml" ds:itemID="{532C8052-3D9F-4837-8AA0-B09A0BD86600}"/>
</file>

<file path=customXml/itemProps3.xml><?xml version="1.0" encoding="utf-8"?>
<ds:datastoreItem xmlns:ds="http://schemas.openxmlformats.org/officeDocument/2006/customXml" ds:itemID="{C0BEDDD5-BB49-4CD6-8110-363F74A6D1FE}"/>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画面に合わせる (4:3)</PresentationFormat>
  <Paragraphs>58</Paragraphs>
  <Slides>4</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vt:i4>
      </vt:variant>
    </vt:vector>
  </HeadingPairs>
  <TitlesOfParts>
    <vt:vector size="11" baseType="lpstr">
      <vt:lpstr>BIZ UDPゴシック</vt:lpstr>
      <vt:lpstr>游ゴシック</vt:lpstr>
      <vt:lpstr>BIZ UDPゴシック</vt:lpstr>
      <vt:lpstr>Arial</vt:lpstr>
      <vt:lpstr>ＭＳ Ｐゴシック</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
  <cp:keywords/>
  <dc:description/>
  <cp:lastModifiedBy/>
  <cp:revision>1</cp:revision>
  <dcterms:created xsi:type="dcterms:W3CDTF">2026-05-15T00:44:41Z</dcterms:created>
  <dcterms:modified xsi:type="dcterms:W3CDTF">2026-05-15T00:44:51Z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0x010100F4011AD742051247A467C195A3383738</vt:lpwstr>
  </property>
</Properties>
</file>