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4" r:id="rId4"/>
    <p:sldMasterId id="2147483740" r:id="rId5"/>
  </p:sldMasterIdLst>
  <p:notesMasterIdLst>
    <p:notesMasterId r:id="rId10"/>
  </p:notesMasterIdLst>
  <p:sldIdLst>
    <p:sldId id="287" r:id="rId6"/>
    <p:sldId id="336" r:id="rId7"/>
    <p:sldId id="344" r:id="rId8"/>
    <p:sldId id="343" r:id="rId9"/>
  </p:sldIdLst>
  <p:sldSz cx="9144000" cy="6858000" type="screen4x3"/>
  <p:notesSz cx="7099300" cy="10234613"/>
  <p:embeddedFontLst>
    <p:embeddedFont>
      <p:font typeface="BIZ UDPゴシック" panose="020B0400000000000000" pitchFamily="34" charset="-128"/>
      <p:regular r:id="rId11"/>
      <p:bold r:id="rId12"/>
    </p:embeddedFont>
    <p:embeddedFont>
      <p:font typeface="BIZ UDPゴシック" panose="020B0400000000000000" pitchFamily="34" charset="-128"/>
      <p:regular r:id="rId11"/>
      <p:bold r:id="rId12"/>
    </p:embeddedFont>
    <p:embeddedFont>
      <p:font typeface="ＭＳ Ｐゴシック" panose="020B0600070205080204" pitchFamily="34" charset="-128"/>
      <p:regular r:id="rId13"/>
    </p:embeddedFont>
    <p:embeddedFont>
      <p:font typeface="游ゴシック" panose="020B0400000000000000" pitchFamily="34" charset="-128"/>
      <p:regular r:id="rId14"/>
      <p:bold r:id="rId15"/>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225"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ADEC"/>
    <a:srgbClr val="155DAA"/>
    <a:srgbClr val="FF9C00"/>
    <a:srgbClr val="48C9FF"/>
    <a:srgbClr val="48BDFF"/>
    <a:srgbClr val="FFA700"/>
    <a:srgbClr val="6FD6FE"/>
    <a:srgbClr val="5ED4FF"/>
    <a:srgbClr val="EBFF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35A0ED-BBB6-4573-97E7-8385F0BB5517}" v="5" dt="2026-03-14T11:41:37.55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71" autoAdjust="0"/>
    <p:restoredTop sz="91768" autoAdjust="0"/>
  </p:normalViewPr>
  <p:slideViewPr>
    <p:cSldViewPr snapToGrid="0" showGuides="1">
      <p:cViewPr varScale="1">
        <p:scale>
          <a:sx n="99" d="100"/>
          <a:sy n="99" d="100"/>
        </p:scale>
        <p:origin x="1600" y="18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100" d="100"/>
          <a:sy n="100" d="100"/>
        </p:scale>
        <p:origin x="3792" y="160"/>
      </p:cViewPr>
      <p:guideLst>
        <p:guide orient="horz" pos="3225"/>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font" Target="fonts/font3.fntdata"/><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font" Target="fonts/font2.fntdata"/><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font" Target="fonts/font1.fntdata"/><Relationship Id="rId5" Type="http://schemas.openxmlformats.org/officeDocument/2006/relationships/slideMaster" Target="slideMasters/slideMaster2.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中川 壮一(NAKAGAWA Soichi)" userId="0eb52c30-faa1-4d0f-9b30-95b1ae42cf04" providerId="ADAL" clId="{A9D8A263-F53F-40F1-B01B-1ABEFD010516}"/>
    <pc:docChg chg="custSel modSld">
      <pc:chgData name="中川 壮一(NAKAGAWA Soichi)" userId="0eb52c30-faa1-4d0f-9b30-95b1ae42cf04" providerId="ADAL" clId="{A9D8A263-F53F-40F1-B01B-1ABEFD010516}" dt="2026-03-14T11:41:37.553" v="7"/>
      <pc:docMkLst>
        <pc:docMk/>
      </pc:docMkLst>
      <pc:sldChg chg="delSp mod">
        <pc:chgData name="中川 壮一(NAKAGAWA Soichi)" userId="0eb52c30-faa1-4d0f-9b30-95b1ae42cf04" providerId="ADAL" clId="{A9D8A263-F53F-40F1-B01B-1ABEFD010516}" dt="2026-03-14T11:31:07.131" v="0" actId="478"/>
        <pc:sldMkLst>
          <pc:docMk/>
          <pc:sldMk cId="2536831816" sldId="287"/>
        </pc:sldMkLst>
        <pc:picChg chg="del">
          <ac:chgData name="中川 壮一(NAKAGAWA Soichi)" userId="0eb52c30-faa1-4d0f-9b30-95b1ae42cf04" providerId="ADAL" clId="{A9D8A263-F53F-40F1-B01B-1ABEFD010516}" dt="2026-03-14T11:31:07.131" v="0" actId="478"/>
          <ac:picMkLst>
            <pc:docMk/>
            <pc:sldMk cId="2536831816" sldId="287"/>
            <ac:picMk id="6" creationId="{5F4A50FE-A5A1-04AC-677B-15408265C012}"/>
          </ac:picMkLst>
        </pc:picChg>
      </pc:sldChg>
      <pc:sldChg chg="delSp mod">
        <pc:chgData name="中川 壮一(NAKAGAWA Soichi)" userId="0eb52c30-faa1-4d0f-9b30-95b1ae42cf04" providerId="ADAL" clId="{A9D8A263-F53F-40F1-B01B-1ABEFD010516}" dt="2026-03-14T11:31:11.458" v="1" actId="478"/>
        <pc:sldMkLst>
          <pc:docMk/>
          <pc:sldMk cId="84683226" sldId="336"/>
        </pc:sldMkLst>
        <pc:picChg chg="del">
          <ac:chgData name="中川 壮一(NAKAGAWA Soichi)" userId="0eb52c30-faa1-4d0f-9b30-95b1ae42cf04" providerId="ADAL" clId="{A9D8A263-F53F-40F1-B01B-1ABEFD010516}" dt="2026-03-14T11:31:11.458" v="1" actId="478"/>
          <ac:picMkLst>
            <pc:docMk/>
            <pc:sldMk cId="84683226" sldId="336"/>
            <ac:picMk id="4" creationId="{2F54947F-38CB-2E9C-9C6A-D2F8E010CCC7}"/>
          </ac:picMkLst>
        </pc:picChg>
      </pc:sldChg>
      <pc:sldChg chg="modAnim">
        <pc:chgData name="中川 壮一(NAKAGAWA Soichi)" userId="0eb52c30-faa1-4d0f-9b30-95b1ae42cf04" providerId="ADAL" clId="{A9D8A263-F53F-40F1-B01B-1ABEFD010516}" dt="2026-03-14T11:41:37.553" v="7"/>
        <pc:sldMkLst>
          <pc:docMk/>
          <pc:sldMk cId="3041205408" sldId="343"/>
        </pc:sldMkLst>
      </pc:sldChg>
      <pc:sldChg chg="delSp mod">
        <pc:chgData name="中川 壮一(NAKAGAWA Soichi)" userId="0eb52c30-faa1-4d0f-9b30-95b1ae42cf04" providerId="ADAL" clId="{A9D8A263-F53F-40F1-B01B-1ABEFD010516}" dt="2026-03-14T11:31:16.714" v="2" actId="478"/>
        <pc:sldMkLst>
          <pc:docMk/>
          <pc:sldMk cId="3767894133" sldId="344"/>
        </pc:sldMkLst>
        <pc:picChg chg="del">
          <ac:chgData name="中川 壮一(NAKAGAWA Soichi)" userId="0eb52c30-faa1-4d0f-9b30-95b1ae42cf04" providerId="ADAL" clId="{A9D8A263-F53F-40F1-B01B-1ABEFD010516}" dt="2026-03-14T11:31:16.714" v="2" actId="478"/>
          <ac:picMkLst>
            <pc:docMk/>
            <pc:sldMk cId="3767894133" sldId="344"/>
            <ac:picMk id="4" creationId="{AA689AB0-6059-0818-3B6C-70E31A2C556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3"/>
            <a:ext cx="3076363" cy="513507"/>
          </a:xfrm>
          <a:prstGeom prst="rect">
            <a:avLst/>
          </a:prstGeom>
        </p:spPr>
        <p:txBody>
          <a:bodyPr vert="horz" lIns="99018" tIns="49510" rIns="99018" bIns="49510"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1298" y="3"/>
            <a:ext cx="3076363" cy="513507"/>
          </a:xfrm>
          <a:prstGeom prst="rect">
            <a:avLst/>
          </a:prstGeom>
        </p:spPr>
        <p:txBody>
          <a:bodyPr vert="horz" lIns="99018" tIns="49510" rIns="99018" bIns="49510" rtlCol="0"/>
          <a:lstStyle>
            <a:lvl1pPr algn="r">
              <a:defRPr sz="1200"/>
            </a:lvl1pPr>
          </a:lstStyle>
          <a:p>
            <a:fld id="{0F4F8169-28DE-4F09-A6CA-E213F46047D9}" type="datetimeFigureOut">
              <a:rPr kumimoji="1" lang="ja-JP" altLang="en-US" smtClean="0"/>
              <a:t>2026/4/1</a:t>
            </a:fld>
            <a:endParaRPr kumimoji="1" lang="ja-JP" altLang="en-US"/>
          </a:p>
        </p:txBody>
      </p:sp>
      <p:sp>
        <p:nvSpPr>
          <p:cNvPr id="4" name="スライド イメージ プレースホルダー 3"/>
          <p:cNvSpPr>
            <a:spLocks noGrp="1" noRot="1" noChangeAspect="1"/>
          </p:cNvSpPr>
          <p:nvPr>
            <p:ph type="sldImg" idx="2"/>
          </p:nvPr>
        </p:nvSpPr>
        <p:spPr>
          <a:xfrm>
            <a:off x="1247775" y="1279525"/>
            <a:ext cx="4603750" cy="3452813"/>
          </a:xfrm>
          <a:prstGeom prst="rect">
            <a:avLst/>
          </a:prstGeom>
          <a:noFill/>
          <a:ln w="12700">
            <a:solidFill>
              <a:prstClr val="black"/>
            </a:solidFill>
          </a:ln>
        </p:spPr>
        <p:txBody>
          <a:bodyPr vert="horz" lIns="99018" tIns="49510" rIns="99018" bIns="49510" rtlCol="0" anchor="ctr"/>
          <a:lstStyle/>
          <a:p>
            <a:endParaRPr lang="ja-JP" altLang="en-US"/>
          </a:p>
        </p:txBody>
      </p:sp>
      <p:sp>
        <p:nvSpPr>
          <p:cNvPr id="5" name="ノート プレースホルダー 4"/>
          <p:cNvSpPr>
            <a:spLocks noGrp="1"/>
          </p:cNvSpPr>
          <p:nvPr>
            <p:ph type="body" sz="quarter" idx="3"/>
          </p:nvPr>
        </p:nvSpPr>
        <p:spPr>
          <a:xfrm>
            <a:off x="709930" y="4925412"/>
            <a:ext cx="5679440" cy="4029879"/>
          </a:xfrm>
          <a:prstGeom prst="rect">
            <a:avLst/>
          </a:prstGeom>
        </p:spPr>
        <p:txBody>
          <a:bodyPr vert="horz" lIns="99018" tIns="49510" rIns="99018" bIns="4951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721110"/>
            <a:ext cx="3076363" cy="513507"/>
          </a:xfrm>
          <a:prstGeom prst="rect">
            <a:avLst/>
          </a:prstGeom>
        </p:spPr>
        <p:txBody>
          <a:bodyPr vert="horz" lIns="99018" tIns="49510" rIns="99018" bIns="4951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1298" y="9721110"/>
            <a:ext cx="3076363" cy="513507"/>
          </a:xfrm>
          <a:prstGeom prst="rect">
            <a:avLst/>
          </a:prstGeom>
        </p:spPr>
        <p:txBody>
          <a:bodyPr vert="horz" lIns="99018" tIns="49510" rIns="99018" bIns="49510" rtlCol="0" anchor="b"/>
          <a:lstStyle>
            <a:lvl1pPr algn="r">
              <a:defRPr sz="1200"/>
            </a:lvl1pPr>
          </a:lstStyle>
          <a:p>
            <a:fld id="{A7A0DE74-9FCA-4082-8ABA-73C9EA963DF7}" type="slidenum">
              <a:rPr kumimoji="1" lang="ja-JP" altLang="en-US" smtClean="0"/>
              <a:t>‹#›</a:t>
            </a:fld>
            <a:endParaRPr kumimoji="1" lang="ja-JP" altLang="en-US"/>
          </a:p>
        </p:txBody>
      </p:sp>
    </p:spTree>
    <p:extLst>
      <p:ext uri="{BB962C8B-B14F-4D97-AF65-F5344CB8AC3E}">
        <p14:creationId xmlns:p14="http://schemas.microsoft.com/office/powerpoint/2010/main" val="295569643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225" userDrawn="1">
          <p15:clr>
            <a:srgbClr val="F26B43"/>
          </p15:clr>
        </p15:guide>
        <p15:guide id="2" pos="2236"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1</a:t>
            </a:fld>
            <a:endParaRPr kumimoji="1" lang="ja-JP" altLang="en-US"/>
          </a:p>
        </p:txBody>
      </p:sp>
    </p:spTree>
    <p:extLst>
      <p:ext uri="{BB962C8B-B14F-4D97-AF65-F5344CB8AC3E}">
        <p14:creationId xmlns:p14="http://schemas.microsoft.com/office/powerpoint/2010/main" val="1448873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2</a:t>
            </a:fld>
            <a:endParaRPr kumimoji="1" lang="ja-JP" altLang="en-US"/>
          </a:p>
        </p:txBody>
      </p:sp>
    </p:spTree>
    <p:extLst>
      <p:ext uri="{BB962C8B-B14F-4D97-AF65-F5344CB8AC3E}">
        <p14:creationId xmlns:p14="http://schemas.microsoft.com/office/powerpoint/2010/main" val="800838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3</a:t>
            </a:fld>
            <a:endParaRPr kumimoji="1" lang="ja-JP" altLang="en-US"/>
          </a:p>
        </p:txBody>
      </p:sp>
    </p:spTree>
    <p:extLst>
      <p:ext uri="{BB962C8B-B14F-4D97-AF65-F5344CB8AC3E}">
        <p14:creationId xmlns:p14="http://schemas.microsoft.com/office/powerpoint/2010/main" val="118278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4</a:t>
            </a:fld>
            <a:endParaRPr kumimoji="1" lang="ja-JP" altLang="en-US"/>
          </a:p>
        </p:txBody>
      </p:sp>
    </p:spTree>
    <p:extLst>
      <p:ext uri="{BB962C8B-B14F-4D97-AF65-F5344CB8AC3E}">
        <p14:creationId xmlns:p14="http://schemas.microsoft.com/office/powerpoint/2010/main" val="4054028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9622237C-CEFF-E5B5-F49B-44B7E9AB3D1E}"/>
              </a:ext>
            </a:extLst>
          </p:cNvPr>
          <p:cNvGraphicFramePr>
            <a:graphicFrameLocks noGrp="1"/>
          </p:cNvGraphicFramePr>
          <p:nvPr userDrawn="1">
            <p:extLst>
              <p:ext uri="{D42A27DB-BD31-4B8C-83A1-F6EECF244321}">
                <p14:modId xmlns:p14="http://schemas.microsoft.com/office/powerpoint/2010/main" val="1460968497"/>
              </p:ext>
            </p:extLst>
          </p:nvPr>
        </p:nvGraphicFramePr>
        <p:xfrm>
          <a:off x="0" y="0"/>
          <a:ext cx="9144000" cy="6467400"/>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20000"/>
                    </a:ext>
                  </a:extLst>
                </a:gridCol>
              </a:tblGrid>
              <a:tr h="64674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48BDFF">
                        <a:alpha val="35085"/>
                      </a:srgbClr>
                    </a:solidFill>
                  </a:tcPr>
                </a:tc>
                <a:extLst>
                  <a:ext uri="{0D108BD9-81ED-4DB2-BD59-A6C34878D82A}">
                    <a16:rowId xmlns:a16="http://schemas.microsoft.com/office/drawing/2014/main" val="10000"/>
                  </a:ext>
                </a:extLst>
              </a:tr>
            </a:tbl>
          </a:graphicData>
        </a:graphic>
      </p:graphicFrame>
      <p:sp>
        <p:nvSpPr>
          <p:cNvPr id="6" name="テキスト ボックス 5">
            <a:extLst>
              <a:ext uri="{FF2B5EF4-FFF2-40B4-BE49-F238E27FC236}">
                <a16:creationId xmlns:a16="http://schemas.microsoft.com/office/drawing/2014/main" id="{0DB4B848-A046-604A-8CD6-7848CDB38A78}"/>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379404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9622237C-CEFF-E5B5-F49B-44B7E9AB3D1E}"/>
              </a:ext>
            </a:extLst>
          </p:cNvPr>
          <p:cNvGraphicFramePr>
            <a:graphicFrameLocks noGrp="1"/>
          </p:cNvGraphicFramePr>
          <p:nvPr userDrawn="1">
            <p:extLst>
              <p:ext uri="{D42A27DB-BD31-4B8C-83A1-F6EECF244321}">
                <p14:modId xmlns:p14="http://schemas.microsoft.com/office/powerpoint/2010/main" val="773014648"/>
              </p:ext>
            </p:extLst>
          </p:nvPr>
        </p:nvGraphicFramePr>
        <p:xfrm>
          <a:off x="0" y="0"/>
          <a:ext cx="9144000" cy="6467400"/>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20000"/>
                    </a:ext>
                  </a:extLst>
                </a:gridCol>
              </a:tblGrid>
              <a:tr h="64674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alpha val="69804"/>
                      </a:schemeClr>
                    </a:solidFill>
                  </a:tcPr>
                </a:tc>
                <a:extLst>
                  <a:ext uri="{0D108BD9-81ED-4DB2-BD59-A6C34878D82A}">
                    <a16:rowId xmlns:a16="http://schemas.microsoft.com/office/drawing/2014/main" val="10000"/>
                  </a:ext>
                </a:extLst>
              </a:tr>
            </a:tbl>
          </a:graphicData>
        </a:graphic>
      </p:graphicFrame>
      <p:sp>
        <p:nvSpPr>
          <p:cNvPr id="3" name="テキスト ボックス 2">
            <a:extLst>
              <a:ext uri="{FF2B5EF4-FFF2-40B4-BE49-F238E27FC236}">
                <a16:creationId xmlns:a16="http://schemas.microsoft.com/office/drawing/2014/main" id="{7E7AEB27-2275-7923-5824-5A7F6D5D8E9C}"/>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2056233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9622237C-CEFF-E5B5-F49B-44B7E9AB3D1E}"/>
              </a:ext>
            </a:extLst>
          </p:cNvPr>
          <p:cNvGraphicFramePr>
            <a:graphicFrameLocks noGrp="1"/>
          </p:cNvGraphicFramePr>
          <p:nvPr userDrawn="1">
            <p:extLst>
              <p:ext uri="{D42A27DB-BD31-4B8C-83A1-F6EECF244321}">
                <p14:modId xmlns:p14="http://schemas.microsoft.com/office/powerpoint/2010/main" val="897727270"/>
              </p:ext>
            </p:extLst>
          </p:nvPr>
        </p:nvGraphicFramePr>
        <p:xfrm>
          <a:off x="0" y="0"/>
          <a:ext cx="9144000" cy="6467400"/>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20000"/>
                    </a:ext>
                  </a:extLst>
                </a:gridCol>
              </a:tblGrid>
              <a:tr h="64674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93D59B">
                        <a:alpha val="89804"/>
                      </a:srgbClr>
                    </a:solidFill>
                  </a:tcPr>
                </a:tc>
                <a:extLst>
                  <a:ext uri="{0D108BD9-81ED-4DB2-BD59-A6C34878D82A}">
                    <a16:rowId xmlns:a16="http://schemas.microsoft.com/office/drawing/2014/main" val="10000"/>
                  </a:ext>
                </a:extLst>
              </a:tr>
            </a:tbl>
          </a:graphicData>
        </a:graphic>
      </p:graphicFrame>
      <p:sp>
        <p:nvSpPr>
          <p:cNvPr id="3" name="テキスト ボックス 2">
            <a:extLst>
              <a:ext uri="{FF2B5EF4-FFF2-40B4-BE49-F238E27FC236}">
                <a16:creationId xmlns:a16="http://schemas.microsoft.com/office/drawing/2014/main" id="{EFD4C538-8272-4084-AE03-892BDDF803D2}"/>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pic>
        <p:nvPicPr>
          <p:cNvPr id="6" name="図 5" descr="時計, ボール が含まれている画像&#10;&#10;AI 生成コンテンツは誤りを含む可能性があります。">
            <a:extLst>
              <a:ext uri="{FF2B5EF4-FFF2-40B4-BE49-F238E27FC236}">
                <a16:creationId xmlns:a16="http://schemas.microsoft.com/office/drawing/2014/main" id="{049E4B42-F901-47A9-D194-7D9A5D0576B7}"/>
              </a:ext>
            </a:extLst>
          </p:cNvPr>
          <p:cNvPicPr>
            <a:picLocks noChangeAspect="1"/>
          </p:cNvPicPr>
          <p:nvPr userDrawn="1"/>
        </p:nvPicPr>
        <p:blipFill>
          <a:blip r:embed="rId2">
            <a:duotone>
              <a:schemeClr val="bg2">
                <a:shade val="45000"/>
                <a:satMod val="135000"/>
              </a:schemeClr>
              <a:prstClr val="white"/>
            </a:duotone>
            <a:alphaModFix amt="30000"/>
            <a:extLst>
              <a:ext uri="{28A0092B-C50C-407E-A947-70E740481C1C}">
                <a14:useLocalDpi xmlns:a14="http://schemas.microsoft.com/office/drawing/2010/main" val="0"/>
              </a:ext>
            </a:extLst>
          </a:blip>
          <a:srcRect l="8734" r="11736"/>
          <a:stretch>
            <a:fillRect/>
          </a:stretch>
        </p:blipFill>
        <p:spPr>
          <a:xfrm flipH="1">
            <a:off x="-3" y="0"/>
            <a:ext cx="9144001" cy="6467400"/>
          </a:xfrm>
          <a:prstGeom prst="rect">
            <a:avLst/>
          </a:prstGeom>
        </p:spPr>
      </p:pic>
    </p:spTree>
    <p:extLst>
      <p:ext uri="{BB962C8B-B14F-4D97-AF65-F5344CB8AC3E}">
        <p14:creationId xmlns:p14="http://schemas.microsoft.com/office/powerpoint/2010/main" val="1914403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graphicFrame>
        <p:nvGraphicFramePr>
          <p:cNvPr id="10" name="表 9">
            <a:extLst>
              <a:ext uri="{FF2B5EF4-FFF2-40B4-BE49-F238E27FC236}">
                <a16:creationId xmlns:a16="http://schemas.microsoft.com/office/drawing/2014/main" id="{AF51E5E3-5DAD-17DA-5C3A-374231410517}"/>
              </a:ext>
            </a:extLst>
          </p:cNvPr>
          <p:cNvGraphicFramePr>
            <a:graphicFrameLocks noGrp="1"/>
          </p:cNvGraphicFramePr>
          <p:nvPr userDrawn="1">
            <p:extLst>
              <p:ext uri="{D42A27DB-BD31-4B8C-83A1-F6EECF244321}">
                <p14:modId xmlns:p14="http://schemas.microsoft.com/office/powerpoint/2010/main" val="2830902996"/>
              </p:ext>
            </p:extLst>
          </p:nvPr>
        </p:nvGraphicFramePr>
        <p:xfrm>
          <a:off x="-18000" y="-68822"/>
          <a:ext cx="9180000" cy="504000"/>
        </p:xfrm>
        <a:graphic>
          <a:graphicData uri="http://schemas.openxmlformats.org/drawingml/2006/table">
            <a:tbl>
              <a:tblPr firstRow="1" bandRow="1">
                <a:tableStyleId>{5C22544A-7EE6-4342-B048-85BDC9FD1C3A}</a:tableStyleId>
              </a:tblPr>
              <a:tblGrid>
                <a:gridCol w="9180000">
                  <a:extLst>
                    <a:ext uri="{9D8B030D-6E8A-4147-A177-3AD203B41FA5}">
                      <a16:colId xmlns:a16="http://schemas.microsoft.com/office/drawing/2014/main" val="20000"/>
                    </a:ext>
                  </a:extLst>
                </a:gridCol>
              </a:tblGrid>
              <a:tr h="5040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48BDFF"/>
                    </a:solidFill>
                  </a:tcPr>
                </a:tc>
                <a:extLst>
                  <a:ext uri="{0D108BD9-81ED-4DB2-BD59-A6C34878D82A}">
                    <a16:rowId xmlns:a16="http://schemas.microsoft.com/office/drawing/2014/main" val="10000"/>
                  </a:ext>
                </a:extLst>
              </a:tr>
            </a:tbl>
          </a:graphicData>
        </a:graphic>
      </p:graphicFrame>
      <p:sp>
        <p:nvSpPr>
          <p:cNvPr id="3" name="テキスト ボックス 2">
            <a:extLst>
              <a:ext uri="{FF2B5EF4-FFF2-40B4-BE49-F238E27FC236}">
                <a16:creationId xmlns:a16="http://schemas.microsoft.com/office/drawing/2014/main" id="{2084E558-F6DD-EB56-CA88-25F553C09DC1}"/>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13845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3E47423B-3FD6-00ED-3E9F-F90505D12713}"/>
              </a:ext>
            </a:extLst>
          </p:cNvPr>
          <p:cNvGraphicFramePr>
            <a:graphicFrameLocks noGrp="1"/>
          </p:cNvGraphicFramePr>
          <p:nvPr userDrawn="1">
            <p:extLst>
              <p:ext uri="{D42A27DB-BD31-4B8C-83A1-F6EECF244321}">
                <p14:modId xmlns:p14="http://schemas.microsoft.com/office/powerpoint/2010/main" val="2972825284"/>
              </p:ext>
            </p:extLst>
          </p:nvPr>
        </p:nvGraphicFramePr>
        <p:xfrm>
          <a:off x="-18000" y="-68822"/>
          <a:ext cx="9180000" cy="504000"/>
        </p:xfrm>
        <a:graphic>
          <a:graphicData uri="http://schemas.openxmlformats.org/drawingml/2006/table">
            <a:tbl>
              <a:tblPr firstRow="1" bandRow="1">
                <a:tableStyleId>{5C22544A-7EE6-4342-B048-85BDC9FD1C3A}</a:tableStyleId>
              </a:tblPr>
              <a:tblGrid>
                <a:gridCol w="9180000">
                  <a:extLst>
                    <a:ext uri="{9D8B030D-6E8A-4147-A177-3AD203B41FA5}">
                      <a16:colId xmlns:a16="http://schemas.microsoft.com/office/drawing/2014/main" val="20000"/>
                    </a:ext>
                  </a:extLst>
                </a:gridCol>
              </a:tblGrid>
              <a:tr h="5040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bl>
          </a:graphicData>
        </a:graphic>
      </p:graphicFrame>
      <p:sp>
        <p:nvSpPr>
          <p:cNvPr id="3" name="テキスト ボックス 2">
            <a:extLst>
              <a:ext uri="{FF2B5EF4-FFF2-40B4-BE49-F238E27FC236}">
                <a16:creationId xmlns:a16="http://schemas.microsoft.com/office/drawing/2014/main" id="{BDB319B1-40B8-ACF7-BA19-6183DD4692E4}"/>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2846548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3E47423B-3FD6-00ED-3E9F-F90505D12713}"/>
              </a:ext>
            </a:extLst>
          </p:cNvPr>
          <p:cNvGraphicFramePr>
            <a:graphicFrameLocks noGrp="1"/>
          </p:cNvGraphicFramePr>
          <p:nvPr userDrawn="1">
            <p:extLst>
              <p:ext uri="{D42A27DB-BD31-4B8C-83A1-F6EECF244321}">
                <p14:modId xmlns:p14="http://schemas.microsoft.com/office/powerpoint/2010/main" val="3524762888"/>
              </p:ext>
            </p:extLst>
          </p:nvPr>
        </p:nvGraphicFramePr>
        <p:xfrm>
          <a:off x="-18000" y="-68822"/>
          <a:ext cx="9180000" cy="504000"/>
        </p:xfrm>
        <a:graphic>
          <a:graphicData uri="http://schemas.openxmlformats.org/drawingml/2006/table">
            <a:tbl>
              <a:tblPr firstRow="1" bandRow="1">
                <a:tableStyleId>{5C22544A-7EE6-4342-B048-85BDC9FD1C3A}</a:tableStyleId>
              </a:tblPr>
              <a:tblGrid>
                <a:gridCol w="9180000">
                  <a:extLst>
                    <a:ext uri="{9D8B030D-6E8A-4147-A177-3AD203B41FA5}">
                      <a16:colId xmlns:a16="http://schemas.microsoft.com/office/drawing/2014/main" val="20000"/>
                    </a:ext>
                  </a:extLst>
                </a:gridCol>
              </a:tblGrid>
              <a:tr h="5040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93D59B"/>
                    </a:solidFill>
                  </a:tcPr>
                </a:tc>
                <a:extLst>
                  <a:ext uri="{0D108BD9-81ED-4DB2-BD59-A6C34878D82A}">
                    <a16:rowId xmlns:a16="http://schemas.microsoft.com/office/drawing/2014/main" val="10000"/>
                  </a:ext>
                </a:extLst>
              </a:tr>
            </a:tbl>
          </a:graphicData>
        </a:graphic>
      </p:graphicFrame>
      <p:sp>
        <p:nvSpPr>
          <p:cNvPr id="3" name="テキスト ボックス 2">
            <a:extLst>
              <a:ext uri="{FF2B5EF4-FFF2-40B4-BE49-F238E27FC236}">
                <a16:creationId xmlns:a16="http://schemas.microsoft.com/office/drawing/2014/main" id="{8F0CC598-0919-4656-A6A3-87C3DCB8C2C7}"/>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9145557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178155"/>
      </p:ext>
    </p:extLst>
  </p:cSld>
  <p:clrMap bg1="lt1" tx1="dk1" bg2="lt2" tx2="dk2" accent1="accent1" accent2="accent2" accent3="accent3" accent4="accent4" accent5="accent5" accent6="accent6" hlink="hlink" folHlink="folHlink"/>
  <p:sldLayoutIdLst>
    <p:sldLayoutId id="2147483665" r:id="rId1"/>
    <p:sldLayoutId id="2147483678" r:id="rId2"/>
    <p:sldLayoutId id="2147483677" r:id="rId3"/>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94150"/>
      </p:ext>
    </p:extLst>
  </p:cSld>
  <p:clrMap bg1="lt1" tx1="dk1" bg2="lt2" tx2="dk2" accent1="accent1" accent2="accent2" accent3="accent3" accent4="accent4" accent5="accent5" accent6="accent6" hlink="hlink" folHlink="folHlink"/>
  <p:sldLayoutIdLst>
    <p:sldLayoutId id="2147483752" r:id="rId1"/>
    <p:sldLayoutId id="2147483661" r:id="rId2"/>
    <p:sldLayoutId id="2147483662" r:id="rId3"/>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fsa.go.jp/menkyo/menkyoj/kasoutuka.pdf"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a:extLst>
              <a:ext uri="{FF2B5EF4-FFF2-40B4-BE49-F238E27FC236}">
                <a16:creationId xmlns:a16="http://schemas.microsoft.com/office/drawing/2014/main" id="{5FFBBA4D-2976-AE70-1ECC-61F136C2C455}"/>
              </a:ext>
            </a:extLst>
          </p:cNvPr>
          <p:cNvSpPr txBox="1"/>
          <p:nvPr/>
        </p:nvSpPr>
        <p:spPr>
          <a:xfrm>
            <a:off x="2096110" y="747250"/>
            <a:ext cx="6678486" cy="398177"/>
          </a:xfrm>
          <a:prstGeom prst="rect">
            <a:avLst/>
          </a:prstGeom>
          <a:noFill/>
        </p:spPr>
        <p:txBody>
          <a:bodyPr wrap="square" lIns="36000" tIns="36000" rIns="36000" bIns="36000" anchor="t" anchorCtr="0">
            <a:spAutoFit/>
          </a:bodyPr>
          <a:lstStyle/>
          <a:p>
            <a:pPr algn="just">
              <a:lnSpc>
                <a:spcPts val="3000"/>
              </a:lnSpc>
            </a:pPr>
            <a:r>
              <a:rPr lang="ja-JP" altLang="en-US" sz="2000" b="1">
                <a:latin typeface="BIZ UDPゴシック" panose="020B0400000000000000" pitchFamily="50" charset="-128"/>
                <a:ea typeface="BIZ UDPゴシック" panose="020B0400000000000000" pitchFamily="50" charset="-128"/>
              </a:rPr>
              <a:t>セミナーに誘われたとき、どうしましたか？</a:t>
            </a:r>
          </a:p>
        </p:txBody>
      </p:sp>
      <p:sp>
        <p:nvSpPr>
          <p:cNvPr id="87" name="四角形: 角を丸くする 34">
            <a:extLst>
              <a:ext uri="{FF2B5EF4-FFF2-40B4-BE49-F238E27FC236}">
                <a16:creationId xmlns:a16="http://schemas.microsoft.com/office/drawing/2014/main" id="{98DCE0D8-C9E8-5E25-3CBB-BE6DB39863E4}"/>
              </a:ext>
            </a:extLst>
          </p:cNvPr>
          <p:cNvSpPr/>
          <p:nvPr/>
        </p:nvSpPr>
        <p:spPr>
          <a:xfrm>
            <a:off x="375069" y="728803"/>
            <a:ext cx="1554092" cy="533606"/>
          </a:xfrm>
          <a:prstGeom prst="roundRect">
            <a:avLst>
              <a:gd name="adj" fmla="val 32616"/>
            </a:avLst>
          </a:prstGeom>
          <a:solidFill>
            <a:srgbClr val="155DAA"/>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latin typeface="BIZ UDPゴシック" panose="020B0400000000000000" pitchFamily="50" charset="-128"/>
                <a:ea typeface="BIZ UDPゴシック" panose="020B0400000000000000" pitchFamily="50" charset="-128"/>
              </a:rPr>
              <a:t>選択場面 </a:t>
            </a:r>
            <a:r>
              <a:rPr lang="en-US" altLang="ja-JP" sz="1600" b="1" dirty="0">
                <a:solidFill>
                  <a:schemeClr val="bg1"/>
                </a:solidFill>
                <a:latin typeface="BIZ UDPゴシック" panose="020B0400000000000000" pitchFamily="50" charset="-128"/>
                <a:ea typeface="BIZ UDPゴシック" panose="020B0400000000000000" pitchFamily="50" charset="-128"/>
              </a:rPr>
              <a:t>①</a:t>
            </a:r>
            <a:endParaRPr lang="ja-JP" altLang="en-US" sz="1600" b="1">
              <a:solidFill>
                <a:schemeClr val="bg1"/>
              </a:solidFill>
              <a:latin typeface="BIZ UDPゴシック" panose="020B0400000000000000" pitchFamily="50" charset="-128"/>
              <a:ea typeface="BIZ UDPゴシック" panose="020B0400000000000000" pitchFamily="50" charset="-128"/>
            </a:endParaRPr>
          </a:p>
        </p:txBody>
      </p:sp>
      <p:graphicFrame>
        <p:nvGraphicFramePr>
          <p:cNvPr id="92" name="表 91">
            <a:extLst>
              <a:ext uri="{FF2B5EF4-FFF2-40B4-BE49-F238E27FC236}">
                <a16:creationId xmlns:a16="http://schemas.microsoft.com/office/drawing/2014/main" id="{F32A91EF-3E9B-B28C-845D-9B8204BE9802}"/>
              </a:ext>
            </a:extLst>
          </p:cNvPr>
          <p:cNvGraphicFramePr>
            <a:graphicFrameLocks noGrp="1"/>
          </p:cNvGraphicFramePr>
          <p:nvPr>
            <p:extLst>
              <p:ext uri="{D42A27DB-BD31-4B8C-83A1-F6EECF244321}">
                <p14:modId xmlns:p14="http://schemas.microsoft.com/office/powerpoint/2010/main" val="4192612824"/>
              </p:ext>
            </p:extLst>
          </p:nvPr>
        </p:nvGraphicFramePr>
        <p:xfrm>
          <a:off x="375068" y="-12466"/>
          <a:ext cx="8731531" cy="432000"/>
        </p:xfrm>
        <a:graphic>
          <a:graphicData uri="http://schemas.openxmlformats.org/drawingml/2006/table">
            <a:tbl>
              <a:tblPr firstRow="1" bandRow="1">
                <a:tableStyleId>{5C22544A-7EE6-4342-B048-85BDC9FD1C3A}</a:tableStyleId>
              </a:tblPr>
              <a:tblGrid>
                <a:gridCol w="2981378">
                  <a:extLst>
                    <a:ext uri="{9D8B030D-6E8A-4147-A177-3AD203B41FA5}">
                      <a16:colId xmlns:a16="http://schemas.microsoft.com/office/drawing/2014/main" val="20000"/>
                    </a:ext>
                  </a:extLst>
                </a:gridCol>
                <a:gridCol w="1541287">
                  <a:extLst>
                    <a:ext uri="{9D8B030D-6E8A-4147-A177-3AD203B41FA5}">
                      <a16:colId xmlns:a16="http://schemas.microsoft.com/office/drawing/2014/main" val="1678337219"/>
                    </a:ext>
                  </a:extLst>
                </a:gridCol>
                <a:gridCol w="3679290">
                  <a:extLst>
                    <a:ext uri="{9D8B030D-6E8A-4147-A177-3AD203B41FA5}">
                      <a16:colId xmlns:a16="http://schemas.microsoft.com/office/drawing/2014/main" val="3116882824"/>
                    </a:ext>
                  </a:extLst>
                </a:gridCol>
                <a:gridCol w="529576">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1" baseline="0" dirty="0">
                          <a:solidFill>
                            <a:schemeClr val="bg1"/>
                          </a:solidFill>
                          <a:latin typeface="BIZ UDPゴシック" panose="020B0400000000000000" pitchFamily="50" charset="-128"/>
                          <a:ea typeface="BIZ UDPゴシック" panose="020B0400000000000000" pitchFamily="50" charset="-128"/>
                        </a:rPr>
                        <a:t>暗号資産</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6" name="図 5" descr="人, 屋内, テーブル, 女性 が含まれている画像&#10;&#10;AI 生成コンテンツは誤りを含む可能性があります。">
            <a:extLst>
              <a:ext uri="{FF2B5EF4-FFF2-40B4-BE49-F238E27FC236}">
                <a16:creationId xmlns:a16="http://schemas.microsoft.com/office/drawing/2014/main" id="{E3901096-2D12-A59A-1A78-3BF550E7CB98}"/>
              </a:ext>
            </a:extLst>
          </p:cNvPr>
          <p:cNvPicPr>
            <a:picLocks noChangeAspect="1"/>
          </p:cNvPicPr>
          <p:nvPr/>
        </p:nvPicPr>
        <p:blipFill>
          <a:blip r:embed="rId3">
            <a:extLst>
              <a:ext uri="{28A0092B-C50C-407E-A947-70E740481C1C}">
                <a14:useLocalDpi xmlns:a14="http://schemas.microsoft.com/office/drawing/2010/main" val="0"/>
              </a:ext>
            </a:extLst>
          </a:blip>
          <a:srcRect l="7319" t="7888" r="11866" b="1618"/>
          <a:stretch>
            <a:fillRect/>
          </a:stretch>
        </p:blipFill>
        <p:spPr>
          <a:xfrm>
            <a:off x="2630466" y="1521026"/>
            <a:ext cx="3883068" cy="2198358"/>
          </a:xfrm>
          <a:prstGeom prst="rect">
            <a:avLst/>
          </a:prstGeom>
        </p:spPr>
      </p:pic>
      <p:graphicFrame>
        <p:nvGraphicFramePr>
          <p:cNvPr id="8" name="表 7">
            <a:extLst>
              <a:ext uri="{FF2B5EF4-FFF2-40B4-BE49-F238E27FC236}">
                <a16:creationId xmlns:a16="http://schemas.microsoft.com/office/drawing/2014/main" id="{B2AC5568-6B84-4C21-DEC3-2CEBC85745A7}"/>
              </a:ext>
            </a:extLst>
          </p:cNvPr>
          <p:cNvGraphicFramePr>
            <a:graphicFrameLocks noGrp="1"/>
          </p:cNvGraphicFramePr>
          <p:nvPr>
            <p:extLst>
              <p:ext uri="{D42A27DB-BD31-4B8C-83A1-F6EECF244321}">
                <p14:modId xmlns:p14="http://schemas.microsoft.com/office/powerpoint/2010/main" val="282926647"/>
              </p:ext>
            </p:extLst>
          </p:nvPr>
        </p:nvGraphicFramePr>
        <p:xfrm>
          <a:off x="810852" y="3883208"/>
          <a:ext cx="2464997" cy="821699"/>
        </p:xfrm>
        <a:graphic>
          <a:graphicData uri="http://schemas.openxmlformats.org/drawingml/2006/table">
            <a:tbl>
              <a:tblPr firstRow="1" bandRow="1">
                <a:tableStyleId>{5940675A-B579-460E-94D1-54222C63F5DA}</a:tableStyleId>
              </a:tblPr>
              <a:tblGrid>
                <a:gridCol w="384408">
                  <a:extLst>
                    <a:ext uri="{9D8B030D-6E8A-4147-A177-3AD203B41FA5}">
                      <a16:colId xmlns:a16="http://schemas.microsoft.com/office/drawing/2014/main" val="2462096926"/>
                    </a:ext>
                  </a:extLst>
                </a:gridCol>
                <a:gridCol w="2080589">
                  <a:extLst>
                    <a:ext uri="{9D8B030D-6E8A-4147-A177-3AD203B41FA5}">
                      <a16:colId xmlns:a16="http://schemas.microsoft.com/office/drawing/2014/main" val="1480663480"/>
                    </a:ext>
                  </a:extLst>
                </a:gridCol>
              </a:tblGrid>
              <a:tr h="8216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1">
                          <a:solidFill>
                            <a:srgbClr val="155DAA"/>
                          </a:solidFill>
                        </a:rPr>
                        <a:t>Ⓐ</a:t>
                      </a:r>
                      <a:endParaRPr lang="en-US" altLang="ja-JP" sz="2000" b="1" dirty="0">
                        <a:solidFill>
                          <a:srgbClr val="155DAA"/>
                        </a:solidFill>
                        <a:latin typeface="+mn-ea"/>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spc="0">
                          <a:latin typeface="BIZ UDPGothic" panose="020B0400000000000000" pitchFamily="34" charset="-128"/>
                          <a:ea typeface="BIZ UDPGothic" panose="020B0400000000000000" pitchFamily="34" charset="-128"/>
                        </a:rPr>
                        <a:t>興味があるので</a:t>
                      </a:r>
                      <a:endParaRPr lang="en-US" altLang="ja-JP" sz="1800" b="1" spc="0" dirty="0">
                        <a:latin typeface="BIZ UDPGothic" panose="020B0400000000000000" pitchFamily="34" charset="-128"/>
                        <a:ea typeface="BIZ UDPGothic"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spc="0">
                          <a:latin typeface="BIZ UDPGothic" panose="020B0400000000000000" pitchFamily="34" charset="-128"/>
                          <a:ea typeface="BIZ UDPGothic" panose="020B0400000000000000" pitchFamily="34" charset="-128"/>
                        </a:rPr>
                        <a:t>紹介してもらう</a:t>
                      </a:r>
                      <a:endParaRPr lang="ja-JP" altLang="en-US" sz="1800" b="1" spc="0" dirty="0">
                        <a:latin typeface="BIZ UDPGothic" panose="020B0400000000000000" pitchFamily="34" charset="-128"/>
                        <a:ea typeface="BIZ UDPGothic" panose="020B04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7850454"/>
                  </a:ext>
                </a:extLst>
              </a:tr>
            </a:tbl>
          </a:graphicData>
        </a:graphic>
      </p:graphicFrame>
      <p:graphicFrame>
        <p:nvGraphicFramePr>
          <p:cNvPr id="9" name="表 8">
            <a:extLst>
              <a:ext uri="{FF2B5EF4-FFF2-40B4-BE49-F238E27FC236}">
                <a16:creationId xmlns:a16="http://schemas.microsoft.com/office/drawing/2014/main" id="{94B4BA38-5E49-1F87-511E-96EB2149B4C9}"/>
              </a:ext>
            </a:extLst>
          </p:cNvPr>
          <p:cNvGraphicFramePr>
            <a:graphicFrameLocks noGrp="1"/>
          </p:cNvGraphicFramePr>
          <p:nvPr>
            <p:extLst>
              <p:ext uri="{D42A27DB-BD31-4B8C-83A1-F6EECF244321}">
                <p14:modId xmlns:p14="http://schemas.microsoft.com/office/powerpoint/2010/main" val="3149707208"/>
              </p:ext>
            </p:extLst>
          </p:nvPr>
        </p:nvGraphicFramePr>
        <p:xfrm>
          <a:off x="3442103" y="3883207"/>
          <a:ext cx="5119915" cy="692391"/>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443526486"/>
                    </a:ext>
                  </a:extLst>
                </a:gridCol>
                <a:gridCol w="4205515">
                  <a:extLst>
                    <a:ext uri="{9D8B030D-6E8A-4147-A177-3AD203B41FA5}">
                      <a16:colId xmlns:a16="http://schemas.microsoft.com/office/drawing/2014/main" val="3939780294"/>
                    </a:ext>
                  </a:extLst>
                </a:gridCol>
              </a:tblGrid>
              <a:tr h="6923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b="1" dirty="0">
                          <a:solidFill>
                            <a:srgbClr val="FF0000"/>
                          </a:solidFill>
                          <a:latin typeface="BIZ UDPGothic" panose="020B0400000000000000" pitchFamily="34" charset="-128"/>
                          <a:ea typeface="BIZ UDPGothic" panose="020B0400000000000000" pitchFamily="34" charset="-128"/>
                        </a:rPr>
                        <a:t>危険！</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BIZ UDPGothic" panose="020B0400000000000000" pitchFamily="34" charset="-128"/>
                          <a:ea typeface="BIZ UDPGothic" panose="020B0400000000000000" pitchFamily="34" charset="-128"/>
                        </a:rPr>
                        <a:t>セミナーで販売</a:t>
                      </a:r>
                      <a:r>
                        <a:rPr kumimoji="1" lang="ja-JP" altLang="en-US" sz="1600" b="1">
                          <a:solidFill>
                            <a:schemeClr val="tx1"/>
                          </a:solidFill>
                          <a:latin typeface="BIZ UDPGothic" panose="020B0400000000000000" pitchFamily="34" charset="-128"/>
                          <a:ea typeface="BIZ UDPGothic" panose="020B0400000000000000" pitchFamily="34" charset="-128"/>
                        </a:rPr>
                        <a:t>勧誘されるおそれが</a:t>
                      </a:r>
                      <a:endParaRPr kumimoji="1" lang="en-US" altLang="ja-JP" sz="1600" b="1" dirty="0">
                        <a:solidFill>
                          <a:schemeClr val="tx1"/>
                        </a:solidFill>
                        <a:latin typeface="BIZ UDPGothic" panose="020B0400000000000000" pitchFamily="34" charset="-128"/>
                        <a:ea typeface="BIZ UDPGothic"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a:solidFill>
                            <a:schemeClr val="tx1"/>
                          </a:solidFill>
                          <a:latin typeface="BIZ UDPGothic" panose="020B0400000000000000" pitchFamily="34" charset="-128"/>
                          <a:ea typeface="BIZ UDPGothic" panose="020B0400000000000000" pitchFamily="34" charset="-128"/>
                        </a:rPr>
                        <a:t>あります！</a:t>
                      </a:r>
                      <a:endParaRPr kumimoji="1" lang="ja-JP" altLang="en-US" sz="1600" b="1" dirty="0">
                        <a:solidFill>
                          <a:schemeClr val="tx1"/>
                        </a:solidFill>
                        <a:latin typeface="BIZ UDPGothic" panose="020B0400000000000000" pitchFamily="34" charset="-128"/>
                        <a:ea typeface="BIZ UDPGothic" panose="020B04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7850454"/>
                  </a:ext>
                </a:extLst>
              </a:tr>
            </a:tbl>
          </a:graphicData>
        </a:graphic>
      </p:graphicFrame>
      <p:graphicFrame>
        <p:nvGraphicFramePr>
          <p:cNvPr id="10" name="表 9">
            <a:extLst>
              <a:ext uri="{FF2B5EF4-FFF2-40B4-BE49-F238E27FC236}">
                <a16:creationId xmlns:a16="http://schemas.microsoft.com/office/drawing/2014/main" id="{1E18C125-794C-042A-9097-77A961D8D579}"/>
              </a:ext>
            </a:extLst>
          </p:cNvPr>
          <p:cNvGraphicFramePr>
            <a:graphicFrameLocks noGrp="1"/>
          </p:cNvGraphicFramePr>
          <p:nvPr>
            <p:extLst>
              <p:ext uri="{D42A27DB-BD31-4B8C-83A1-F6EECF244321}">
                <p14:modId xmlns:p14="http://schemas.microsoft.com/office/powerpoint/2010/main" val="1921342565"/>
              </p:ext>
            </p:extLst>
          </p:nvPr>
        </p:nvGraphicFramePr>
        <p:xfrm>
          <a:off x="3442103" y="4743239"/>
          <a:ext cx="5320618" cy="82078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443526486"/>
                    </a:ext>
                  </a:extLst>
                </a:gridCol>
                <a:gridCol w="4406218">
                  <a:extLst>
                    <a:ext uri="{9D8B030D-6E8A-4147-A177-3AD203B41FA5}">
                      <a16:colId xmlns:a16="http://schemas.microsoft.com/office/drawing/2014/main" val="3939780294"/>
                    </a:ext>
                  </a:extLst>
                </a:gridCol>
              </a:tblGrid>
              <a:tr h="820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b="1" dirty="0">
                          <a:solidFill>
                            <a:srgbClr val="FF9C00"/>
                          </a:solidFill>
                          <a:latin typeface="BIZ UDPGothic" panose="020B0400000000000000" pitchFamily="34" charset="-128"/>
                          <a:ea typeface="BIZ UDPGothic" panose="020B0400000000000000" pitchFamily="34" charset="-128"/>
                        </a:rPr>
                        <a:t>注意！</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BIZ UDPGothic" panose="020B0400000000000000" pitchFamily="34" charset="-128"/>
                          <a:ea typeface="BIZ UDPGothic" panose="020B0400000000000000" pitchFamily="34" charset="-128"/>
                        </a:rPr>
                        <a:t>確認をするのはよいことですが、</a:t>
                      </a:r>
                      <a:endParaRPr kumimoji="1" lang="en-US" altLang="ja-JP" sz="1600" b="1" dirty="0">
                        <a:solidFill>
                          <a:schemeClr val="tx1"/>
                        </a:solidFill>
                        <a:latin typeface="BIZ UDPGothic" panose="020B0400000000000000" pitchFamily="34" charset="-128"/>
                        <a:ea typeface="BIZ UDPGothic"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BIZ UDPGothic" panose="020B0400000000000000" pitchFamily="34" charset="-128"/>
                          <a:ea typeface="BIZ UDPGothic" panose="020B0400000000000000" pitchFamily="34" charset="-128"/>
                        </a:rPr>
                        <a:t>相手のペースで勧誘される</a:t>
                      </a:r>
                      <a:r>
                        <a:rPr kumimoji="1" lang="ja-JP" altLang="en-US" sz="1600" b="1">
                          <a:solidFill>
                            <a:schemeClr val="tx1"/>
                          </a:solidFill>
                          <a:latin typeface="BIZ UDPGothic" panose="020B0400000000000000" pitchFamily="34" charset="-128"/>
                          <a:ea typeface="BIZ UDPGothic" panose="020B0400000000000000" pitchFamily="34" charset="-128"/>
                        </a:rPr>
                        <a:t>おそれがあります</a:t>
                      </a:r>
                      <a:r>
                        <a:rPr kumimoji="1" lang="ja-JP" altLang="en-US" sz="1600" b="1" dirty="0">
                          <a:solidFill>
                            <a:schemeClr val="tx1"/>
                          </a:solidFill>
                          <a:latin typeface="BIZ UDPGothic" panose="020B0400000000000000" pitchFamily="34" charset="-128"/>
                          <a:ea typeface="BIZ UDPGothic" panose="020B0400000000000000" pitchFamily="34" charset="-128"/>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17971071"/>
                  </a:ext>
                </a:extLst>
              </a:tr>
            </a:tbl>
          </a:graphicData>
        </a:graphic>
      </p:graphicFrame>
      <p:graphicFrame>
        <p:nvGraphicFramePr>
          <p:cNvPr id="11" name="表 10">
            <a:extLst>
              <a:ext uri="{FF2B5EF4-FFF2-40B4-BE49-F238E27FC236}">
                <a16:creationId xmlns:a16="http://schemas.microsoft.com/office/drawing/2014/main" id="{7B98F5EA-FF81-4C66-04F1-89815A44DB8D}"/>
              </a:ext>
            </a:extLst>
          </p:cNvPr>
          <p:cNvGraphicFramePr>
            <a:graphicFrameLocks noGrp="1"/>
          </p:cNvGraphicFramePr>
          <p:nvPr>
            <p:extLst>
              <p:ext uri="{D42A27DB-BD31-4B8C-83A1-F6EECF244321}">
                <p14:modId xmlns:p14="http://schemas.microsoft.com/office/powerpoint/2010/main" val="1154457492"/>
              </p:ext>
            </p:extLst>
          </p:nvPr>
        </p:nvGraphicFramePr>
        <p:xfrm>
          <a:off x="3442103" y="5601090"/>
          <a:ext cx="5130014" cy="820780"/>
        </p:xfrm>
        <a:graphic>
          <a:graphicData uri="http://schemas.openxmlformats.org/drawingml/2006/table">
            <a:tbl>
              <a:tblPr firstRow="1" bandRow="1">
                <a:tableStyleId>{5940675A-B579-460E-94D1-54222C63F5DA}</a:tableStyleId>
              </a:tblPr>
              <a:tblGrid>
                <a:gridCol w="969904">
                  <a:extLst>
                    <a:ext uri="{9D8B030D-6E8A-4147-A177-3AD203B41FA5}">
                      <a16:colId xmlns:a16="http://schemas.microsoft.com/office/drawing/2014/main" val="2443526486"/>
                    </a:ext>
                  </a:extLst>
                </a:gridCol>
                <a:gridCol w="4160110">
                  <a:extLst>
                    <a:ext uri="{9D8B030D-6E8A-4147-A177-3AD203B41FA5}">
                      <a16:colId xmlns:a16="http://schemas.microsoft.com/office/drawing/2014/main" val="3939780294"/>
                    </a:ext>
                  </a:extLst>
                </a:gridCol>
              </a:tblGrid>
              <a:tr h="820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1" spc="-150" dirty="0">
                          <a:solidFill>
                            <a:srgbClr val="03ADEC"/>
                          </a:solidFill>
                          <a:latin typeface="BIZ UDPGothic" panose="020B0400000000000000" pitchFamily="34" charset="-128"/>
                          <a:ea typeface="BIZ UDPGothic" panose="020B0400000000000000" pitchFamily="34" charset="-128"/>
                        </a:rPr>
                        <a:t>Good</a:t>
                      </a:r>
                      <a:r>
                        <a:rPr lang="ja-JP" altLang="en-US" sz="1600" b="1" spc="-150" dirty="0">
                          <a:solidFill>
                            <a:srgbClr val="03ADEC"/>
                          </a:solidFill>
                          <a:latin typeface="BIZ UDPGothic" panose="020B0400000000000000" pitchFamily="34" charset="-128"/>
                          <a:ea typeface="BIZ UDPGothic" panose="020B0400000000000000" pitchFamily="34" charset="-128"/>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1600" b="1" dirty="0">
                          <a:solidFill>
                            <a:schemeClr val="tx1"/>
                          </a:solidFill>
                          <a:latin typeface="BIZ UDPGothic" panose="020B0400000000000000" pitchFamily="34" charset="-128"/>
                          <a:ea typeface="BIZ UDPGothic" panose="020B0400000000000000" pitchFamily="34" charset="-128"/>
                        </a:rPr>
                        <a:t>友人・知人からの「もうけ話」は</a:t>
                      </a:r>
                      <a:endParaRPr kumimoji="1" lang="en-US" altLang="ja-JP" sz="1600" b="1" dirty="0">
                        <a:solidFill>
                          <a:schemeClr val="tx1"/>
                        </a:solidFill>
                        <a:latin typeface="BIZ UDPGothic" panose="020B0400000000000000" pitchFamily="34" charset="-128"/>
                        <a:ea typeface="BIZ UDPGothic" panose="020B0400000000000000" pitchFamily="34" charset="-128"/>
                      </a:endParaRPr>
                    </a:p>
                    <a:p>
                      <a:r>
                        <a:rPr kumimoji="1" lang="ja-JP" altLang="en-US" sz="1600" b="1" dirty="0">
                          <a:solidFill>
                            <a:schemeClr val="tx1"/>
                          </a:solidFill>
                          <a:latin typeface="BIZ UDPGothic" panose="020B0400000000000000" pitchFamily="34" charset="-128"/>
                          <a:ea typeface="BIZ UDPGothic" panose="020B0400000000000000" pitchFamily="34" charset="-128"/>
                        </a:rPr>
                        <a:t>断るのが賢明です。</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77574184"/>
                  </a:ext>
                </a:extLst>
              </a:tr>
            </a:tbl>
          </a:graphicData>
        </a:graphic>
      </p:graphicFrame>
      <p:graphicFrame>
        <p:nvGraphicFramePr>
          <p:cNvPr id="12" name="表 11">
            <a:extLst>
              <a:ext uri="{FF2B5EF4-FFF2-40B4-BE49-F238E27FC236}">
                <a16:creationId xmlns:a16="http://schemas.microsoft.com/office/drawing/2014/main" id="{5C5DB0FF-C02F-9FE2-7397-12A242A1C471}"/>
              </a:ext>
            </a:extLst>
          </p:cNvPr>
          <p:cNvGraphicFramePr>
            <a:graphicFrameLocks noGrp="1"/>
          </p:cNvGraphicFramePr>
          <p:nvPr>
            <p:extLst>
              <p:ext uri="{D42A27DB-BD31-4B8C-83A1-F6EECF244321}">
                <p14:modId xmlns:p14="http://schemas.microsoft.com/office/powerpoint/2010/main" val="743428210"/>
              </p:ext>
            </p:extLst>
          </p:nvPr>
        </p:nvGraphicFramePr>
        <p:xfrm>
          <a:off x="810852" y="4738290"/>
          <a:ext cx="2476872" cy="822960"/>
        </p:xfrm>
        <a:graphic>
          <a:graphicData uri="http://schemas.openxmlformats.org/drawingml/2006/table">
            <a:tbl>
              <a:tblPr firstRow="1" bandRow="1">
                <a:tableStyleId>{5940675A-B579-460E-94D1-54222C63F5DA}</a:tableStyleId>
              </a:tblPr>
              <a:tblGrid>
                <a:gridCol w="384408">
                  <a:extLst>
                    <a:ext uri="{9D8B030D-6E8A-4147-A177-3AD203B41FA5}">
                      <a16:colId xmlns:a16="http://schemas.microsoft.com/office/drawing/2014/main" val="2462096926"/>
                    </a:ext>
                  </a:extLst>
                </a:gridCol>
                <a:gridCol w="2092464">
                  <a:extLst>
                    <a:ext uri="{9D8B030D-6E8A-4147-A177-3AD203B41FA5}">
                      <a16:colId xmlns:a16="http://schemas.microsoft.com/office/drawing/2014/main" val="1480663480"/>
                    </a:ext>
                  </a:extLst>
                </a:gridCol>
              </a:tblGrid>
              <a:tr h="822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1">
                          <a:solidFill>
                            <a:srgbClr val="155DAA"/>
                          </a:solidFill>
                        </a:rPr>
                        <a:t>Ⓑ</a:t>
                      </a:r>
                      <a:endParaRPr lang="en-US" altLang="ja-JP" sz="2000" b="1" dirty="0">
                        <a:solidFill>
                          <a:srgbClr val="155DAA"/>
                        </a:solidFill>
                        <a:latin typeface="+mn-ea"/>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a:latin typeface="BIZ UDPGothic" panose="020B0400000000000000" pitchFamily="34" charset="-128"/>
                          <a:ea typeface="BIZ UDPGothic" panose="020B0400000000000000" pitchFamily="34" charset="-128"/>
                        </a:rPr>
                        <a:t>どんなセミナーか</a:t>
                      </a:r>
                      <a:endParaRPr lang="en-US" altLang="ja-JP" sz="1800" b="1" dirty="0">
                        <a:latin typeface="BIZ UDPGothic" panose="020B0400000000000000" pitchFamily="34" charset="-128"/>
                        <a:ea typeface="BIZ UDPGothic"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a:latin typeface="BIZ UDPGothic" panose="020B0400000000000000" pitchFamily="34" charset="-128"/>
                          <a:ea typeface="BIZ UDPGothic" panose="020B0400000000000000" pitchFamily="34" charset="-128"/>
                        </a:rPr>
                        <a:t>聞いてみる</a:t>
                      </a:r>
                      <a:endParaRPr lang="ja-JP" altLang="en-US" sz="1800" b="1" dirty="0">
                        <a:latin typeface="BIZ UDPGothic" panose="020B0400000000000000" pitchFamily="34" charset="-128"/>
                        <a:ea typeface="BIZ UDPGothic" panose="020B04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7850454"/>
                  </a:ext>
                </a:extLst>
              </a:tr>
            </a:tbl>
          </a:graphicData>
        </a:graphic>
      </p:graphicFrame>
      <p:graphicFrame>
        <p:nvGraphicFramePr>
          <p:cNvPr id="13" name="表 12">
            <a:extLst>
              <a:ext uri="{FF2B5EF4-FFF2-40B4-BE49-F238E27FC236}">
                <a16:creationId xmlns:a16="http://schemas.microsoft.com/office/drawing/2014/main" id="{A3B99BFC-E278-1D73-AFB3-D644484AF80C}"/>
              </a:ext>
            </a:extLst>
          </p:cNvPr>
          <p:cNvGraphicFramePr>
            <a:graphicFrameLocks noGrp="1"/>
          </p:cNvGraphicFramePr>
          <p:nvPr>
            <p:extLst>
              <p:ext uri="{D42A27DB-BD31-4B8C-83A1-F6EECF244321}">
                <p14:modId xmlns:p14="http://schemas.microsoft.com/office/powerpoint/2010/main" val="3051004904"/>
              </p:ext>
            </p:extLst>
          </p:nvPr>
        </p:nvGraphicFramePr>
        <p:xfrm>
          <a:off x="810852" y="5594633"/>
          <a:ext cx="2631251" cy="829417"/>
        </p:xfrm>
        <a:graphic>
          <a:graphicData uri="http://schemas.openxmlformats.org/drawingml/2006/table">
            <a:tbl>
              <a:tblPr firstRow="1" bandRow="1">
                <a:tableStyleId>{5940675A-B579-460E-94D1-54222C63F5DA}</a:tableStyleId>
              </a:tblPr>
              <a:tblGrid>
                <a:gridCol w="384408">
                  <a:extLst>
                    <a:ext uri="{9D8B030D-6E8A-4147-A177-3AD203B41FA5}">
                      <a16:colId xmlns:a16="http://schemas.microsoft.com/office/drawing/2014/main" val="2462096926"/>
                    </a:ext>
                  </a:extLst>
                </a:gridCol>
                <a:gridCol w="2246843">
                  <a:extLst>
                    <a:ext uri="{9D8B030D-6E8A-4147-A177-3AD203B41FA5}">
                      <a16:colId xmlns:a16="http://schemas.microsoft.com/office/drawing/2014/main" val="1480663480"/>
                    </a:ext>
                  </a:extLst>
                </a:gridCol>
              </a:tblGrid>
              <a:tr h="829417">
                <a:tc>
                  <a:txBody>
                    <a:bodyPr/>
                    <a:lstStyle/>
                    <a:p>
                      <a:pPr algn="ctr"/>
                      <a:r>
                        <a:rPr kumimoji="1" lang="ja-JP" altLang="en-US" sz="2000" b="1">
                          <a:solidFill>
                            <a:srgbClr val="155DAA"/>
                          </a:solidFill>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1800" b="1">
                          <a:latin typeface="BIZ UDPGothic" panose="020B0400000000000000" pitchFamily="34" charset="-128"/>
                          <a:ea typeface="BIZ UDPGothic" panose="020B0400000000000000" pitchFamily="34" charset="-128"/>
                        </a:rPr>
                        <a:t>紹介してもらわない</a:t>
                      </a:r>
                      <a:endParaRPr kumimoji="1" lang="ja-JP" altLang="en-US" sz="1800" b="1" dirty="0">
                        <a:latin typeface="BIZ UDPGothic" panose="020B0400000000000000" pitchFamily="34" charset="-128"/>
                        <a:ea typeface="BIZ UDPGothic" panose="020B04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7850454"/>
                  </a:ext>
                </a:extLst>
              </a:tr>
            </a:tbl>
          </a:graphicData>
        </a:graphic>
      </p:graphicFrame>
    </p:spTree>
    <p:extLst>
      <p:ext uri="{BB962C8B-B14F-4D97-AF65-F5344CB8AC3E}">
        <p14:creationId xmlns:p14="http://schemas.microsoft.com/office/powerpoint/2010/main" val="253683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表 29">
            <a:extLst>
              <a:ext uri="{FF2B5EF4-FFF2-40B4-BE49-F238E27FC236}">
                <a16:creationId xmlns:a16="http://schemas.microsoft.com/office/drawing/2014/main" id="{6D67EA89-AF86-9621-6A04-DCC5320D45E8}"/>
              </a:ext>
            </a:extLst>
          </p:cNvPr>
          <p:cNvGraphicFramePr>
            <a:graphicFrameLocks noGrp="1"/>
          </p:cNvGraphicFramePr>
          <p:nvPr>
            <p:extLst>
              <p:ext uri="{D42A27DB-BD31-4B8C-83A1-F6EECF244321}">
                <p14:modId xmlns:p14="http://schemas.microsoft.com/office/powerpoint/2010/main" val="3255294471"/>
              </p:ext>
            </p:extLst>
          </p:nvPr>
        </p:nvGraphicFramePr>
        <p:xfrm>
          <a:off x="375068" y="-12466"/>
          <a:ext cx="8731531" cy="432000"/>
        </p:xfrm>
        <a:graphic>
          <a:graphicData uri="http://schemas.openxmlformats.org/drawingml/2006/table">
            <a:tbl>
              <a:tblPr firstRow="1" bandRow="1">
                <a:tableStyleId>{5C22544A-7EE6-4342-B048-85BDC9FD1C3A}</a:tableStyleId>
              </a:tblPr>
              <a:tblGrid>
                <a:gridCol w="2981378">
                  <a:extLst>
                    <a:ext uri="{9D8B030D-6E8A-4147-A177-3AD203B41FA5}">
                      <a16:colId xmlns:a16="http://schemas.microsoft.com/office/drawing/2014/main" val="20000"/>
                    </a:ext>
                  </a:extLst>
                </a:gridCol>
                <a:gridCol w="1541287">
                  <a:extLst>
                    <a:ext uri="{9D8B030D-6E8A-4147-A177-3AD203B41FA5}">
                      <a16:colId xmlns:a16="http://schemas.microsoft.com/office/drawing/2014/main" val="1678337219"/>
                    </a:ext>
                  </a:extLst>
                </a:gridCol>
                <a:gridCol w="3679290">
                  <a:extLst>
                    <a:ext uri="{9D8B030D-6E8A-4147-A177-3AD203B41FA5}">
                      <a16:colId xmlns:a16="http://schemas.microsoft.com/office/drawing/2014/main" val="3116882824"/>
                    </a:ext>
                  </a:extLst>
                </a:gridCol>
                <a:gridCol w="529576">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1" baseline="0" dirty="0">
                          <a:solidFill>
                            <a:schemeClr val="bg1"/>
                          </a:solidFill>
                          <a:latin typeface="BIZ UDPゴシック" panose="020B0400000000000000" pitchFamily="50" charset="-128"/>
                          <a:ea typeface="BIZ UDPゴシック" panose="020B0400000000000000" pitchFamily="50" charset="-128"/>
                        </a:rPr>
                        <a:t>暗号資産</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テキスト ボックス 1">
            <a:extLst>
              <a:ext uri="{FF2B5EF4-FFF2-40B4-BE49-F238E27FC236}">
                <a16:creationId xmlns:a16="http://schemas.microsoft.com/office/drawing/2014/main" id="{12B9C721-7BB4-4880-8ABA-4C427219F903}"/>
              </a:ext>
            </a:extLst>
          </p:cNvPr>
          <p:cNvSpPr txBox="1"/>
          <p:nvPr/>
        </p:nvSpPr>
        <p:spPr>
          <a:xfrm>
            <a:off x="2096110" y="796517"/>
            <a:ext cx="6382883" cy="398177"/>
          </a:xfrm>
          <a:prstGeom prst="rect">
            <a:avLst/>
          </a:prstGeom>
          <a:noFill/>
        </p:spPr>
        <p:txBody>
          <a:bodyPr wrap="square" lIns="36000" tIns="36000" rIns="36000" bIns="36000" anchor="t" anchorCtr="0">
            <a:spAutoFit/>
          </a:bodyPr>
          <a:lstStyle/>
          <a:p>
            <a:pPr algn="just">
              <a:lnSpc>
                <a:spcPts val="3000"/>
              </a:lnSpc>
            </a:pPr>
            <a:r>
              <a:rPr lang="ja-JP" altLang="en-US" sz="2000" b="1">
                <a:latin typeface="BIZ UDPゴシック" panose="020B0400000000000000" pitchFamily="50" charset="-128"/>
                <a:ea typeface="BIZ UDPゴシック" panose="020B0400000000000000" pitchFamily="50" charset="-128"/>
              </a:rPr>
              <a:t>セミナーを聞き終わったあと、どうしましたか？</a:t>
            </a:r>
          </a:p>
        </p:txBody>
      </p:sp>
      <p:sp>
        <p:nvSpPr>
          <p:cNvPr id="3" name="四角形: 角を丸くする 34">
            <a:extLst>
              <a:ext uri="{FF2B5EF4-FFF2-40B4-BE49-F238E27FC236}">
                <a16:creationId xmlns:a16="http://schemas.microsoft.com/office/drawing/2014/main" id="{E3031EE3-719A-414E-28A0-3227D76C69F3}"/>
              </a:ext>
            </a:extLst>
          </p:cNvPr>
          <p:cNvSpPr/>
          <p:nvPr/>
        </p:nvSpPr>
        <p:spPr>
          <a:xfrm>
            <a:off x="375069" y="728803"/>
            <a:ext cx="1554092" cy="533606"/>
          </a:xfrm>
          <a:prstGeom prst="roundRect">
            <a:avLst>
              <a:gd name="adj" fmla="val 32616"/>
            </a:avLst>
          </a:prstGeom>
          <a:solidFill>
            <a:srgbClr val="155DAA"/>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latin typeface="BIZ UDPゴシック" panose="020B0400000000000000" pitchFamily="50" charset="-128"/>
                <a:ea typeface="BIZ UDPゴシック" panose="020B0400000000000000" pitchFamily="50" charset="-128"/>
              </a:rPr>
              <a:t>選択場面 </a:t>
            </a:r>
            <a:r>
              <a:rPr lang="en-US" altLang="ja-JP" sz="1600" b="1" dirty="0">
                <a:solidFill>
                  <a:schemeClr val="bg1"/>
                </a:solidFill>
                <a:latin typeface="BIZ UDPゴシック" panose="020B0400000000000000" pitchFamily="50" charset="-128"/>
                <a:ea typeface="BIZ UDPゴシック" panose="020B0400000000000000" pitchFamily="50" charset="-128"/>
              </a:rPr>
              <a:t>②</a:t>
            </a:r>
            <a:endParaRPr lang="ja-JP" altLang="en-US" sz="1600" b="1">
              <a:solidFill>
                <a:schemeClr val="bg1"/>
              </a:solidFill>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A66C4F15-3B1E-FF7A-B96D-208FAED5ADE6}"/>
              </a:ext>
            </a:extLst>
          </p:cNvPr>
          <p:cNvPicPr>
            <a:picLocks noChangeAspect="1"/>
          </p:cNvPicPr>
          <p:nvPr/>
        </p:nvPicPr>
        <p:blipFill>
          <a:blip r:embed="rId3">
            <a:extLst>
              <a:ext uri="{28A0092B-C50C-407E-A947-70E740481C1C}">
                <a14:useLocalDpi xmlns:a14="http://schemas.microsoft.com/office/drawing/2010/main" val="0"/>
              </a:ext>
            </a:extLst>
          </a:blip>
          <a:srcRect l="9567" r="9567" b="9506"/>
          <a:stretch>
            <a:fillRect/>
          </a:stretch>
        </p:blipFill>
        <p:spPr>
          <a:xfrm>
            <a:off x="2630466" y="1521026"/>
            <a:ext cx="3883068" cy="2198358"/>
          </a:xfrm>
          <a:prstGeom prst="rect">
            <a:avLst/>
          </a:prstGeom>
        </p:spPr>
      </p:pic>
      <p:graphicFrame>
        <p:nvGraphicFramePr>
          <p:cNvPr id="10" name="表 9">
            <a:extLst>
              <a:ext uri="{FF2B5EF4-FFF2-40B4-BE49-F238E27FC236}">
                <a16:creationId xmlns:a16="http://schemas.microsoft.com/office/drawing/2014/main" id="{4EA80A9D-B45A-2C51-D576-DBC5083ADA1B}"/>
              </a:ext>
            </a:extLst>
          </p:cNvPr>
          <p:cNvGraphicFramePr>
            <a:graphicFrameLocks noGrp="1"/>
          </p:cNvGraphicFramePr>
          <p:nvPr>
            <p:extLst>
              <p:ext uri="{D42A27DB-BD31-4B8C-83A1-F6EECF244321}">
                <p14:modId xmlns:p14="http://schemas.microsoft.com/office/powerpoint/2010/main" val="2138810969"/>
              </p:ext>
            </p:extLst>
          </p:nvPr>
        </p:nvGraphicFramePr>
        <p:xfrm>
          <a:off x="994486" y="3883208"/>
          <a:ext cx="2559999" cy="821699"/>
        </p:xfrm>
        <a:graphic>
          <a:graphicData uri="http://schemas.openxmlformats.org/drawingml/2006/table">
            <a:tbl>
              <a:tblPr firstRow="1" bandRow="1">
                <a:tableStyleId>{5940675A-B579-460E-94D1-54222C63F5DA}</a:tableStyleId>
              </a:tblPr>
              <a:tblGrid>
                <a:gridCol w="384408">
                  <a:extLst>
                    <a:ext uri="{9D8B030D-6E8A-4147-A177-3AD203B41FA5}">
                      <a16:colId xmlns:a16="http://schemas.microsoft.com/office/drawing/2014/main" val="2462096926"/>
                    </a:ext>
                  </a:extLst>
                </a:gridCol>
                <a:gridCol w="2175591">
                  <a:extLst>
                    <a:ext uri="{9D8B030D-6E8A-4147-A177-3AD203B41FA5}">
                      <a16:colId xmlns:a16="http://schemas.microsoft.com/office/drawing/2014/main" val="1480663480"/>
                    </a:ext>
                  </a:extLst>
                </a:gridCol>
              </a:tblGrid>
              <a:tr h="8216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1">
                          <a:solidFill>
                            <a:srgbClr val="155DAA"/>
                          </a:solidFill>
                        </a:rPr>
                        <a:t>Ⓐ</a:t>
                      </a:r>
                      <a:endParaRPr lang="en-US" altLang="ja-JP" sz="2000" b="1" dirty="0">
                        <a:solidFill>
                          <a:srgbClr val="155DAA"/>
                        </a:solidFill>
                        <a:latin typeface="+mn-ea"/>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a:latin typeface="BIZ UDPGothic" panose="020B0400000000000000" pitchFamily="34" charset="-128"/>
                          <a:ea typeface="BIZ UDPGothic" panose="020B0400000000000000" pitchFamily="34" charset="-128"/>
                        </a:rPr>
                        <a:t>安心できるので</a:t>
                      </a:r>
                      <a:endParaRPr lang="en-US" altLang="ja-JP" sz="1800" b="1" dirty="0">
                        <a:latin typeface="BIZ UDPGothic" panose="020B0400000000000000" pitchFamily="34" charset="-128"/>
                        <a:ea typeface="BIZ UDPGothic"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a:latin typeface="BIZ UDPGothic" panose="020B0400000000000000" pitchFamily="34" charset="-128"/>
                          <a:ea typeface="BIZ UDPGothic" panose="020B0400000000000000" pitchFamily="34" charset="-128"/>
                        </a:rPr>
                        <a:t>投資を始める</a:t>
                      </a:r>
                      <a:endParaRPr lang="ja-JP" altLang="en-US" sz="1800" b="1" dirty="0">
                        <a:latin typeface="BIZ UDPGothic" panose="020B0400000000000000" pitchFamily="34" charset="-128"/>
                        <a:ea typeface="BIZ UDPGothic" panose="020B04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7850454"/>
                  </a:ext>
                </a:extLst>
              </a:tr>
            </a:tbl>
          </a:graphicData>
        </a:graphic>
      </p:graphicFrame>
      <p:graphicFrame>
        <p:nvGraphicFramePr>
          <p:cNvPr id="11" name="表 10">
            <a:extLst>
              <a:ext uri="{FF2B5EF4-FFF2-40B4-BE49-F238E27FC236}">
                <a16:creationId xmlns:a16="http://schemas.microsoft.com/office/drawing/2014/main" id="{CB6AD21E-5203-C312-A3E6-C3ED83735969}"/>
              </a:ext>
            </a:extLst>
          </p:cNvPr>
          <p:cNvGraphicFramePr>
            <a:graphicFrameLocks noGrp="1"/>
          </p:cNvGraphicFramePr>
          <p:nvPr>
            <p:extLst>
              <p:ext uri="{D42A27DB-BD31-4B8C-83A1-F6EECF244321}">
                <p14:modId xmlns:p14="http://schemas.microsoft.com/office/powerpoint/2010/main" val="340547861"/>
              </p:ext>
            </p:extLst>
          </p:nvPr>
        </p:nvGraphicFramePr>
        <p:xfrm>
          <a:off x="3348979" y="3883207"/>
          <a:ext cx="5119915" cy="692391"/>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443526486"/>
                    </a:ext>
                  </a:extLst>
                </a:gridCol>
                <a:gridCol w="4205515">
                  <a:extLst>
                    <a:ext uri="{9D8B030D-6E8A-4147-A177-3AD203B41FA5}">
                      <a16:colId xmlns:a16="http://schemas.microsoft.com/office/drawing/2014/main" val="3939780294"/>
                    </a:ext>
                  </a:extLst>
                </a:gridCol>
              </a:tblGrid>
              <a:tr h="6923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b="1" dirty="0">
                          <a:solidFill>
                            <a:srgbClr val="FF0000"/>
                          </a:solidFill>
                          <a:latin typeface="BIZ UDPGothic" panose="020B0400000000000000" pitchFamily="34" charset="-128"/>
                          <a:ea typeface="BIZ UDPGothic" panose="020B0400000000000000" pitchFamily="34" charset="-128"/>
                        </a:rPr>
                        <a:t>危険！</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BIZ UDPGothic" panose="020B0400000000000000" pitchFamily="34" charset="-128"/>
                          <a:ea typeface="BIZ UDPGothic" panose="020B0400000000000000" pitchFamily="34" charset="-128"/>
                        </a:rPr>
                        <a:t>セミナーの話を聞いただけで</a:t>
                      </a:r>
                      <a:endParaRPr kumimoji="1" lang="en-US" altLang="ja-JP" sz="1600" b="1" dirty="0">
                        <a:solidFill>
                          <a:schemeClr val="tx1"/>
                        </a:solidFill>
                        <a:latin typeface="BIZ UDPGothic" panose="020B0400000000000000" pitchFamily="34" charset="-128"/>
                        <a:ea typeface="BIZ UDPGothic"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BIZ UDPGothic" panose="020B0400000000000000" pitchFamily="34" charset="-128"/>
                          <a:ea typeface="BIZ UDPGothic" panose="020B0400000000000000" pitchFamily="34" charset="-128"/>
                        </a:rPr>
                        <a:t>安心するのは危険です！</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7850454"/>
                  </a:ext>
                </a:extLst>
              </a:tr>
            </a:tbl>
          </a:graphicData>
        </a:graphic>
      </p:graphicFrame>
      <p:graphicFrame>
        <p:nvGraphicFramePr>
          <p:cNvPr id="12" name="表 11">
            <a:extLst>
              <a:ext uri="{FF2B5EF4-FFF2-40B4-BE49-F238E27FC236}">
                <a16:creationId xmlns:a16="http://schemas.microsoft.com/office/drawing/2014/main" id="{7F78BB0B-F00F-051B-F0C9-D95356488D9D}"/>
              </a:ext>
            </a:extLst>
          </p:cNvPr>
          <p:cNvGraphicFramePr>
            <a:graphicFrameLocks noGrp="1"/>
          </p:cNvGraphicFramePr>
          <p:nvPr>
            <p:extLst>
              <p:ext uri="{D42A27DB-BD31-4B8C-83A1-F6EECF244321}">
                <p14:modId xmlns:p14="http://schemas.microsoft.com/office/powerpoint/2010/main" val="2325732250"/>
              </p:ext>
            </p:extLst>
          </p:nvPr>
        </p:nvGraphicFramePr>
        <p:xfrm>
          <a:off x="3348979" y="4743239"/>
          <a:ext cx="5320618" cy="82078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443526486"/>
                    </a:ext>
                  </a:extLst>
                </a:gridCol>
                <a:gridCol w="4406218">
                  <a:extLst>
                    <a:ext uri="{9D8B030D-6E8A-4147-A177-3AD203B41FA5}">
                      <a16:colId xmlns:a16="http://schemas.microsoft.com/office/drawing/2014/main" val="3939780294"/>
                    </a:ext>
                  </a:extLst>
                </a:gridCol>
              </a:tblGrid>
              <a:tr h="820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1" spc="-150" dirty="0">
                          <a:solidFill>
                            <a:srgbClr val="03ADEC"/>
                          </a:solidFill>
                          <a:latin typeface="BIZ UDPGothic" panose="020B0400000000000000" pitchFamily="34" charset="-128"/>
                          <a:ea typeface="BIZ UDPGothic" panose="020B0400000000000000" pitchFamily="34" charset="-128"/>
                        </a:rPr>
                        <a:t>Good</a:t>
                      </a:r>
                      <a:r>
                        <a:rPr lang="ja-JP" altLang="en-US" sz="1600" b="1" spc="-150">
                          <a:solidFill>
                            <a:srgbClr val="03ADEC"/>
                          </a:solidFill>
                          <a:latin typeface="BIZ UDPGothic" panose="020B0400000000000000" pitchFamily="34" charset="-128"/>
                          <a:ea typeface="BIZ UDPGothic" panose="020B0400000000000000" pitchFamily="34" charset="-128"/>
                        </a:rPr>
                        <a:t>！</a:t>
                      </a:r>
                      <a:endParaRPr lang="ja-JP" altLang="en-US" sz="1600" b="1" spc="-150" dirty="0">
                        <a:solidFill>
                          <a:srgbClr val="03ADEC"/>
                        </a:solidFill>
                        <a:latin typeface="BIZ UDPGothic" panose="020B0400000000000000" pitchFamily="34" charset="-128"/>
                        <a:ea typeface="BIZ UDPGothic" panose="020B04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BIZ UDPGothic" panose="020B0400000000000000" pitchFamily="34" charset="-128"/>
                          <a:ea typeface="BIZ UDPGothic" panose="020B0400000000000000" pitchFamily="34" charset="-128"/>
                        </a:rPr>
                        <a:t>セミナーの情報だけでなく、</a:t>
                      </a:r>
                      <a:endParaRPr kumimoji="1" lang="en-US" altLang="ja-JP" sz="1600" b="1" dirty="0">
                        <a:solidFill>
                          <a:schemeClr val="tx1"/>
                        </a:solidFill>
                        <a:latin typeface="BIZ UDPGothic" panose="020B0400000000000000" pitchFamily="34" charset="-128"/>
                        <a:ea typeface="BIZ UDPGothic"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BIZ UDPGothic" panose="020B0400000000000000" pitchFamily="34" charset="-128"/>
                          <a:ea typeface="BIZ UDPGothic" panose="020B0400000000000000" pitchFamily="34" charset="-128"/>
                        </a:rPr>
                        <a:t>ウェブの情報などを確認してみましょう。</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17971071"/>
                  </a:ext>
                </a:extLst>
              </a:tr>
            </a:tbl>
          </a:graphicData>
        </a:graphic>
      </p:graphicFrame>
      <p:graphicFrame>
        <p:nvGraphicFramePr>
          <p:cNvPr id="13" name="表 12">
            <a:extLst>
              <a:ext uri="{FF2B5EF4-FFF2-40B4-BE49-F238E27FC236}">
                <a16:creationId xmlns:a16="http://schemas.microsoft.com/office/drawing/2014/main" id="{2E8F9AC7-2555-C6B0-2E36-CE233275EA15}"/>
              </a:ext>
            </a:extLst>
          </p:cNvPr>
          <p:cNvGraphicFramePr>
            <a:graphicFrameLocks noGrp="1"/>
          </p:cNvGraphicFramePr>
          <p:nvPr>
            <p:extLst>
              <p:ext uri="{D42A27DB-BD31-4B8C-83A1-F6EECF244321}">
                <p14:modId xmlns:p14="http://schemas.microsoft.com/office/powerpoint/2010/main" val="3956466443"/>
              </p:ext>
            </p:extLst>
          </p:nvPr>
        </p:nvGraphicFramePr>
        <p:xfrm>
          <a:off x="3348979" y="5601090"/>
          <a:ext cx="5130014" cy="820780"/>
        </p:xfrm>
        <a:graphic>
          <a:graphicData uri="http://schemas.openxmlformats.org/drawingml/2006/table">
            <a:tbl>
              <a:tblPr firstRow="1" bandRow="1">
                <a:tableStyleId>{5940675A-B579-460E-94D1-54222C63F5DA}</a:tableStyleId>
              </a:tblPr>
              <a:tblGrid>
                <a:gridCol w="969904">
                  <a:extLst>
                    <a:ext uri="{9D8B030D-6E8A-4147-A177-3AD203B41FA5}">
                      <a16:colId xmlns:a16="http://schemas.microsoft.com/office/drawing/2014/main" val="2443526486"/>
                    </a:ext>
                  </a:extLst>
                </a:gridCol>
                <a:gridCol w="4160110">
                  <a:extLst>
                    <a:ext uri="{9D8B030D-6E8A-4147-A177-3AD203B41FA5}">
                      <a16:colId xmlns:a16="http://schemas.microsoft.com/office/drawing/2014/main" val="3939780294"/>
                    </a:ext>
                  </a:extLst>
                </a:gridCol>
              </a:tblGrid>
              <a:tr h="820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1" spc="-150" dirty="0">
                          <a:solidFill>
                            <a:srgbClr val="03ADEC"/>
                          </a:solidFill>
                          <a:latin typeface="BIZ UDPGothic" panose="020B0400000000000000" pitchFamily="34" charset="-128"/>
                          <a:ea typeface="BIZ UDPGothic" panose="020B0400000000000000" pitchFamily="34" charset="-128"/>
                        </a:rPr>
                        <a:t>Good</a:t>
                      </a:r>
                      <a:r>
                        <a:rPr lang="ja-JP" altLang="en-US" sz="1600" b="1" spc="-150" dirty="0">
                          <a:solidFill>
                            <a:srgbClr val="03ADEC"/>
                          </a:solidFill>
                          <a:latin typeface="BIZ UDPGothic" panose="020B0400000000000000" pitchFamily="34" charset="-128"/>
                          <a:ea typeface="BIZ UDPGothic" panose="020B0400000000000000" pitchFamily="34" charset="-128"/>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1600" b="1" dirty="0">
                          <a:solidFill>
                            <a:schemeClr val="tx1"/>
                          </a:solidFill>
                          <a:latin typeface="BIZ UDPGothic" panose="020B0400000000000000" pitchFamily="34" charset="-128"/>
                          <a:ea typeface="BIZ UDPGothic" panose="020B0400000000000000" pitchFamily="34" charset="-128"/>
                        </a:rPr>
                        <a:t>簡単にもうかる投資はありません。</a:t>
                      </a:r>
                      <a:endParaRPr kumimoji="1" lang="en-US" altLang="ja-JP" sz="1600" b="1" dirty="0">
                        <a:solidFill>
                          <a:schemeClr val="tx1"/>
                        </a:solidFill>
                        <a:latin typeface="BIZ UDPGothic" panose="020B0400000000000000" pitchFamily="34" charset="-128"/>
                        <a:ea typeface="BIZ UDPGothic" panose="020B0400000000000000" pitchFamily="34" charset="-128"/>
                      </a:endParaRPr>
                    </a:p>
                    <a:p>
                      <a:r>
                        <a:rPr kumimoji="1" lang="ja-JP" altLang="en-US" sz="1600" b="1" dirty="0">
                          <a:solidFill>
                            <a:schemeClr val="tx1"/>
                          </a:solidFill>
                          <a:latin typeface="BIZ UDPGothic" panose="020B0400000000000000" pitchFamily="34" charset="-128"/>
                          <a:ea typeface="BIZ UDPGothic" panose="020B0400000000000000" pitchFamily="34" charset="-128"/>
                        </a:rPr>
                        <a:t>リスクがあることを自覚しましょう！</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77574184"/>
                  </a:ext>
                </a:extLst>
              </a:tr>
            </a:tbl>
          </a:graphicData>
        </a:graphic>
      </p:graphicFrame>
      <p:graphicFrame>
        <p:nvGraphicFramePr>
          <p:cNvPr id="14" name="表 13">
            <a:extLst>
              <a:ext uri="{FF2B5EF4-FFF2-40B4-BE49-F238E27FC236}">
                <a16:creationId xmlns:a16="http://schemas.microsoft.com/office/drawing/2014/main" id="{81D4743B-BC43-5A7E-A355-32526DC30EB7}"/>
              </a:ext>
            </a:extLst>
          </p:cNvPr>
          <p:cNvGraphicFramePr>
            <a:graphicFrameLocks noGrp="1"/>
          </p:cNvGraphicFramePr>
          <p:nvPr>
            <p:extLst>
              <p:ext uri="{D42A27DB-BD31-4B8C-83A1-F6EECF244321}">
                <p14:modId xmlns:p14="http://schemas.microsoft.com/office/powerpoint/2010/main" val="1851174326"/>
              </p:ext>
            </p:extLst>
          </p:nvPr>
        </p:nvGraphicFramePr>
        <p:xfrm>
          <a:off x="994486" y="4738290"/>
          <a:ext cx="2512498" cy="822960"/>
        </p:xfrm>
        <a:graphic>
          <a:graphicData uri="http://schemas.openxmlformats.org/drawingml/2006/table">
            <a:tbl>
              <a:tblPr firstRow="1" bandRow="1">
                <a:tableStyleId>{5940675A-B579-460E-94D1-54222C63F5DA}</a:tableStyleId>
              </a:tblPr>
              <a:tblGrid>
                <a:gridCol w="384408">
                  <a:extLst>
                    <a:ext uri="{9D8B030D-6E8A-4147-A177-3AD203B41FA5}">
                      <a16:colId xmlns:a16="http://schemas.microsoft.com/office/drawing/2014/main" val="2462096926"/>
                    </a:ext>
                  </a:extLst>
                </a:gridCol>
                <a:gridCol w="2128090">
                  <a:extLst>
                    <a:ext uri="{9D8B030D-6E8A-4147-A177-3AD203B41FA5}">
                      <a16:colId xmlns:a16="http://schemas.microsoft.com/office/drawing/2014/main" val="1480663480"/>
                    </a:ext>
                  </a:extLst>
                </a:gridCol>
              </a:tblGrid>
              <a:tr h="822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1">
                          <a:solidFill>
                            <a:srgbClr val="155DAA"/>
                          </a:solidFill>
                        </a:rPr>
                        <a:t>Ⓑ</a:t>
                      </a:r>
                      <a:endParaRPr lang="en-US" altLang="ja-JP" sz="2000" b="1" dirty="0">
                        <a:solidFill>
                          <a:srgbClr val="155DAA"/>
                        </a:solidFill>
                        <a:latin typeface="+mn-ea"/>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a:latin typeface="BIZ UDPGothic" panose="020B0400000000000000" pitchFamily="34" charset="-128"/>
                          <a:ea typeface="BIZ UDPGothic" panose="020B0400000000000000" pitchFamily="34" charset="-128"/>
                        </a:rPr>
                        <a:t>もう少し情報を</a:t>
                      </a:r>
                      <a:endParaRPr lang="en-US" altLang="ja-JP" sz="1800" b="1" dirty="0">
                        <a:latin typeface="BIZ UDPGothic" panose="020B0400000000000000" pitchFamily="34" charset="-128"/>
                        <a:ea typeface="BIZ UDPGothic"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a:latin typeface="BIZ UDPGothic" panose="020B0400000000000000" pitchFamily="34" charset="-128"/>
                          <a:ea typeface="BIZ UDPGothic" panose="020B0400000000000000" pitchFamily="34" charset="-128"/>
                        </a:rPr>
                        <a:t>集めてみる</a:t>
                      </a:r>
                      <a:endParaRPr lang="ja-JP" altLang="en-US" sz="1800" b="1" dirty="0">
                        <a:latin typeface="BIZ UDPGothic" panose="020B0400000000000000" pitchFamily="34" charset="-128"/>
                        <a:ea typeface="BIZ UDPGothic" panose="020B04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7850454"/>
                  </a:ext>
                </a:extLst>
              </a:tr>
            </a:tbl>
          </a:graphicData>
        </a:graphic>
      </p:graphicFrame>
      <p:graphicFrame>
        <p:nvGraphicFramePr>
          <p:cNvPr id="15" name="表 14">
            <a:extLst>
              <a:ext uri="{FF2B5EF4-FFF2-40B4-BE49-F238E27FC236}">
                <a16:creationId xmlns:a16="http://schemas.microsoft.com/office/drawing/2014/main" id="{E12BAF84-4D62-20B4-3EB1-A7F9BC3C95B1}"/>
              </a:ext>
            </a:extLst>
          </p:cNvPr>
          <p:cNvGraphicFramePr>
            <a:graphicFrameLocks noGrp="1"/>
          </p:cNvGraphicFramePr>
          <p:nvPr>
            <p:extLst>
              <p:ext uri="{D42A27DB-BD31-4B8C-83A1-F6EECF244321}">
                <p14:modId xmlns:p14="http://schemas.microsoft.com/office/powerpoint/2010/main" val="641855424"/>
              </p:ext>
            </p:extLst>
          </p:nvPr>
        </p:nvGraphicFramePr>
        <p:xfrm>
          <a:off x="994486" y="5594633"/>
          <a:ext cx="2369994" cy="829417"/>
        </p:xfrm>
        <a:graphic>
          <a:graphicData uri="http://schemas.openxmlformats.org/drawingml/2006/table">
            <a:tbl>
              <a:tblPr firstRow="1" bandRow="1">
                <a:tableStyleId>{5940675A-B579-460E-94D1-54222C63F5DA}</a:tableStyleId>
              </a:tblPr>
              <a:tblGrid>
                <a:gridCol w="384408">
                  <a:extLst>
                    <a:ext uri="{9D8B030D-6E8A-4147-A177-3AD203B41FA5}">
                      <a16:colId xmlns:a16="http://schemas.microsoft.com/office/drawing/2014/main" val="2462096926"/>
                    </a:ext>
                  </a:extLst>
                </a:gridCol>
                <a:gridCol w="1985586">
                  <a:extLst>
                    <a:ext uri="{9D8B030D-6E8A-4147-A177-3AD203B41FA5}">
                      <a16:colId xmlns:a16="http://schemas.microsoft.com/office/drawing/2014/main" val="1480663480"/>
                    </a:ext>
                  </a:extLst>
                </a:gridCol>
              </a:tblGrid>
              <a:tr h="829417">
                <a:tc>
                  <a:txBody>
                    <a:bodyPr/>
                    <a:lstStyle/>
                    <a:p>
                      <a:pPr algn="ctr"/>
                      <a:r>
                        <a:rPr kumimoji="1" lang="ja-JP" altLang="en-US" sz="2000" b="1">
                          <a:solidFill>
                            <a:srgbClr val="155DAA"/>
                          </a:solidFill>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1800" b="1" spc="-150">
                          <a:latin typeface="BIZ UDPGothic" panose="020B0400000000000000" pitchFamily="34" charset="-128"/>
                          <a:ea typeface="BIZ UDPGothic" panose="020B0400000000000000" pitchFamily="34" charset="-128"/>
                        </a:rPr>
                        <a:t>簡単にもうかる</a:t>
                      </a:r>
                      <a:endParaRPr kumimoji="1" lang="en-US" altLang="ja-JP" sz="1800" b="1" spc="-150" dirty="0">
                        <a:latin typeface="BIZ UDPGothic" panose="020B0400000000000000" pitchFamily="34" charset="-128"/>
                        <a:ea typeface="BIZ UDPGothic" panose="020B0400000000000000" pitchFamily="34" charset="-128"/>
                      </a:endParaRPr>
                    </a:p>
                    <a:p>
                      <a:r>
                        <a:rPr kumimoji="1" lang="ja-JP" altLang="en-US" sz="1800" b="1" spc="-150">
                          <a:latin typeface="BIZ UDPGothic" panose="020B0400000000000000" pitchFamily="34" charset="-128"/>
                          <a:ea typeface="BIZ UDPGothic" panose="020B0400000000000000" pitchFamily="34" charset="-128"/>
                        </a:rPr>
                        <a:t>投資はやらない</a:t>
                      </a:r>
                      <a:endParaRPr kumimoji="1" lang="ja-JP" altLang="en-US" sz="1800" b="1" spc="-150" dirty="0">
                        <a:latin typeface="BIZ UDPGothic" panose="020B0400000000000000" pitchFamily="34" charset="-128"/>
                        <a:ea typeface="BIZ UDPGothic" panose="020B04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7850454"/>
                  </a:ext>
                </a:extLst>
              </a:tr>
            </a:tbl>
          </a:graphicData>
        </a:graphic>
      </p:graphicFrame>
    </p:spTree>
    <p:extLst>
      <p:ext uri="{BB962C8B-B14F-4D97-AF65-F5344CB8AC3E}">
        <p14:creationId xmlns:p14="http://schemas.microsoft.com/office/powerpoint/2010/main" val="8468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表 29">
            <a:extLst>
              <a:ext uri="{FF2B5EF4-FFF2-40B4-BE49-F238E27FC236}">
                <a16:creationId xmlns:a16="http://schemas.microsoft.com/office/drawing/2014/main" id="{6D67EA89-AF86-9621-6A04-DCC5320D45E8}"/>
              </a:ext>
            </a:extLst>
          </p:cNvPr>
          <p:cNvGraphicFramePr>
            <a:graphicFrameLocks noGrp="1"/>
          </p:cNvGraphicFramePr>
          <p:nvPr>
            <p:extLst>
              <p:ext uri="{D42A27DB-BD31-4B8C-83A1-F6EECF244321}">
                <p14:modId xmlns:p14="http://schemas.microsoft.com/office/powerpoint/2010/main" val="1152529777"/>
              </p:ext>
            </p:extLst>
          </p:nvPr>
        </p:nvGraphicFramePr>
        <p:xfrm>
          <a:off x="375068" y="-12466"/>
          <a:ext cx="8731531" cy="432000"/>
        </p:xfrm>
        <a:graphic>
          <a:graphicData uri="http://schemas.openxmlformats.org/drawingml/2006/table">
            <a:tbl>
              <a:tblPr firstRow="1" bandRow="1">
                <a:tableStyleId>{5C22544A-7EE6-4342-B048-85BDC9FD1C3A}</a:tableStyleId>
              </a:tblPr>
              <a:tblGrid>
                <a:gridCol w="2981378">
                  <a:extLst>
                    <a:ext uri="{9D8B030D-6E8A-4147-A177-3AD203B41FA5}">
                      <a16:colId xmlns:a16="http://schemas.microsoft.com/office/drawing/2014/main" val="20000"/>
                    </a:ext>
                  </a:extLst>
                </a:gridCol>
                <a:gridCol w="1541287">
                  <a:extLst>
                    <a:ext uri="{9D8B030D-6E8A-4147-A177-3AD203B41FA5}">
                      <a16:colId xmlns:a16="http://schemas.microsoft.com/office/drawing/2014/main" val="1678337219"/>
                    </a:ext>
                  </a:extLst>
                </a:gridCol>
                <a:gridCol w="3679290">
                  <a:extLst>
                    <a:ext uri="{9D8B030D-6E8A-4147-A177-3AD203B41FA5}">
                      <a16:colId xmlns:a16="http://schemas.microsoft.com/office/drawing/2014/main" val="3116882824"/>
                    </a:ext>
                  </a:extLst>
                </a:gridCol>
                <a:gridCol w="529576">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1" baseline="0" dirty="0">
                          <a:solidFill>
                            <a:schemeClr val="bg1"/>
                          </a:solidFill>
                          <a:latin typeface="BIZ UDPゴシック" panose="020B0400000000000000" pitchFamily="50" charset="-128"/>
                          <a:ea typeface="BIZ UDPゴシック" panose="020B0400000000000000" pitchFamily="50" charset="-128"/>
                        </a:rPr>
                        <a:t>暗号資産</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テキスト ボックス 1">
            <a:extLst>
              <a:ext uri="{FF2B5EF4-FFF2-40B4-BE49-F238E27FC236}">
                <a16:creationId xmlns:a16="http://schemas.microsoft.com/office/drawing/2014/main" id="{12B9C721-7BB4-4880-8ABA-4C427219F903}"/>
              </a:ext>
            </a:extLst>
          </p:cNvPr>
          <p:cNvSpPr txBox="1"/>
          <p:nvPr/>
        </p:nvSpPr>
        <p:spPr>
          <a:xfrm>
            <a:off x="2096110" y="796517"/>
            <a:ext cx="6382883" cy="398177"/>
          </a:xfrm>
          <a:prstGeom prst="rect">
            <a:avLst/>
          </a:prstGeom>
          <a:noFill/>
        </p:spPr>
        <p:txBody>
          <a:bodyPr wrap="square" lIns="36000" tIns="36000" rIns="36000" bIns="36000" anchor="t" anchorCtr="0">
            <a:spAutoFit/>
          </a:bodyPr>
          <a:lstStyle/>
          <a:p>
            <a:pPr algn="just">
              <a:lnSpc>
                <a:spcPts val="3000"/>
              </a:lnSpc>
            </a:pPr>
            <a:r>
              <a:rPr lang="ja-JP" altLang="en-US" sz="2000" b="1">
                <a:latin typeface="BIZ UDPゴシック" panose="020B0400000000000000" pitchFamily="50" charset="-128"/>
                <a:ea typeface="BIZ UDPゴシック" panose="020B0400000000000000" pitchFamily="50" charset="-128"/>
              </a:rPr>
              <a:t>追加投資</a:t>
            </a:r>
            <a:r>
              <a:rPr lang="ja-JP" altLang="en-US" sz="2000" b="1" dirty="0">
                <a:latin typeface="BIZ UDPゴシック" panose="020B0400000000000000" pitchFamily="50" charset="-128"/>
                <a:ea typeface="BIZ UDPゴシック" panose="020B0400000000000000" pitchFamily="50" charset="-128"/>
              </a:rPr>
              <a:t>を勧められたとき、どうしましたか？</a:t>
            </a:r>
          </a:p>
        </p:txBody>
      </p:sp>
      <p:sp>
        <p:nvSpPr>
          <p:cNvPr id="3" name="四角形: 角を丸くする 34">
            <a:extLst>
              <a:ext uri="{FF2B5EF4-FFF2-40B4-BE49-F238E27FC236}">
                <a16:creationId xmlns:a16="http://schemas.microsoft.com/office/drawing/2014/main" id="{E3031EE3-719A-414E-28A0-3227D76C69F3}"/>
              </a:ext>
            </a:extLst>
          </p:cNvPr>
          <p:cNvSpPr/>
          <p:nvPr/>
        </p:nvSpPr>
        <p:spPr>
          <a:xfrm>
            <a:off x="375069" y="728803"/>
            <a:ext cx="1554092" cy="533606"/>
          </a:xfrm>
          <a:prstGeom prst="roundRect">
            <a:avLst>
              <a:gd name="adj" fmla="val 32616"/>
            </a:avLst>
          </a:prstGeom>
          <a:solidFill>
            <a:srgbClr val="155DAA"/>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latin typeface="BIZ UDPゴシック" panose="020B0400000000000000" pitchFamily="50" charset="-128"/>
                <a:ea typeface="BIZ UDPゴシック" panose="020B0400000000000000" pitchFamily="50" charset="-128"/>
              </a:rPr>
              <a:t>選択場面 </a:t>
            </a:r>
            <a:r>
              <a:rPr lang="en-US" altLang="ja-JP" sz="1600" b="1" dirty="0">
                <a:solidFill>
                  <a:schemeClr val="bg1"/>
                </a:solidFill>
                <a:latin typeface="BIZ UDPゴシック" panose="020B0400000000000000" pitchFamily="50" charset="-128"/>
                <a:ea typeface="BIZ UDPゴシック" panose="020B0400000000000000" pitchFamily="50" charset="-128"/>
              </a:rPr>
              <a:t>③</a:t>
            </a:r>
            <a:endParaRPr lang="ja-JP" altLang="en-US" sz="1600" b="1">
              <a:solidFill>
                <a:schemeClr val="bg1"/>
              </a:solidFill>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1C43FA89-86B8-8CD5-FEF2-0661307ED447}"/>
              </a:ext>
            </a:extLst>
          </p:cNvPr>
          <p:cNvPicPr>
            <a:picLocks noChangeAspect="1"/>
          </p:cNvPicPr>
          <p:nvPr/>
        </p:nvPicPr>
        <p:blipFill>
          <a:blip r:embed="rId3">
            <a:extLst>
              <a:ext uri="{28A0092B-C50C-407E-A947-70E740481C1C}">
                <a14:useLocalDpi xmlns:a14="http://schemas.microsoft.com/office/drawing/2010/main" val="0"/>
              </a:ext>
            </a:extLst>
          </a:blip>
          <a:srcRect l="9650" t="8532" r="9650" b="974"/>
          <a:stretch>
            <a:fillRect/>
          </a:stretch>
        </p:blipFill>
        <p:spPr>
          <a:xfrm>
            <a:off x="2630466" y="1521026"/>
            <a:ext cx="3883068" cy="2198358"/>
          </a:xfrm>
          <a:prstGeom prst="rect">
            <a:avLst/>
          </a:prstGeom>
        </p:spPr>
      </p:pic>
      <p:graphicFrame>
        <p:nvGraphicFramePr>
          <p:cNvPr id="9" name="表 8">
            <a:extLst>
              <a:ext uri="{FF2B5EF4-FFF2-40B4-BE49-F238E27FC236}">
                <a16:creationId xmlns:a16="http://schemas.microsoft.com/office/drawing/2014/main" id="{7A0173E8-9968-31C7-5A46-F06E6D84E291}"/>
              </a:ext>
            </a:extLst>
          </p:cNvPr>
          <p:cNvGraphicFramePr>
            <a:graphicFrameLocks noGrp="1"/>
          </p:cNvGraphicFramePr>
          <p:nvPr>
            <p:extLst>
              <p:ext uri="{D42A27DB-BD31-4B8C-83A1-F6EECF244321}">
                <p14:modId xmlns:p14="http://schemas.microsoft.com/office/powerpoint/2010/main" val="1021739668"/>
              </p:ext>
            </p:extLst>
          </p:nvPr>
        </p:nvGraphicFramePr>
        <p:xfrm>
          <a:off x="1026347" y="4227592"/>
          <a:ext cx="2441246" cy="821699"/>
        </p:xfrm>
        <a:graphic>
          <a:graphicData uri="http://schemas.openxmlformats.org/drawingml/2006/table">
            <a:tbl>
              <a:tblPr firstRow="1" bandRow="1">
                <a:tableStyleId>{5940675A-B579-460E-94D1-54222C63F5DA}</a:tableStyleId>
              </a:tblPr>
              <a:tblGrid>
                <a:gridCol w="384408">
                  <a:extLst>
                    <a:ext uri="{9D8B030D-6E8A-4147-A177-3AD203B41FA5}">
                      <a16:colId xmlns:a16="http://schemas.microsoft.com/office/drawing/2014/main" val="2462096926"/>
                    </a:ext>
                  </a:extLst>
                </a:gridCol>
                <a:gridCol w="2056838">
                  <a:extLst>
                    <a:ext uri="{9D8B030D-6E8A-4147-A177-3AD203B41FA5}">
                      <a16:colId xmlns:a16="http://schemas.microsoft.com/office/drawing/2014/main" val="1480663480"/>
                    </a:ext>
                  </a:extLst>
                </a:gridCol>
              </a:tblGrid>
              <a:tr h="8216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1">
                          <a:solidFill>
                            <a:srgbClr val="155DAA"/>
                          </a:solidFill>
                        </a:rPr>
                        <a:t>Ⓐ</a:t>
                      </a:r>
                      <a:endParaRPr lang="en-US" altLang="ja-JP" sz="2000" b="1" dirty="0">
                        <a:solidFill>
                          <a:srgbClr val="155DAA"/>
                        </a:solidFill>
                        <a:latin typeface="+mn-ea"/>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a:latin typeface="BIZ UDPGothic" panose="020B0400000000000000" pitchFamily="34" charset="-128"/>
                          <a:ea typeface="BIZ UDPGothic" panose="020B0400000000000000" pitchFamily="34" charset="-128"/>
                        </a:rPr>
                        <a:t>借金して投資する</a:t>
                      </a:r>
                      <a:endParaRPr lang="ja-JP" altLang="en-US" sz="1800" b="1" dirty="0">
                        <a:latin typeface="BIZ UDPGothic" panose="020B0400000000000000" pitchFamily="34" charset="-128"/>
                        <a:ea typeface="BIZ UDPGothic" panose="020B04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7850454"/>
                  </a:ext>
                </a:extLst>
              </a:tr>
            </a:tbl>
          </a:graphicData>
        </a:graphic>
      </p:graphicFrame>
      <p:graphicFrame>
        <p:nvGraphicFramePr>
          <p:cNvPr id="10" name="表 9">
            <a:extLst>
              <a:ext uri="{FF2B5EF4-FFF2-40B4-BE49-F238E27FC236}">
                <a16:creationId xmlns:a16="http://schemas.microsoft.com/office/drawing/2014/main" id="{4B200F95-2CC8-6400-564C-88F4E59CAEA4}"/>
              </a:ext>
            </a:extLst>
          </p:cNvPr>
          <p:cNvGraphicFramePr>
            <a:graphicFrameLocks noGrp="1"/>
          </p:cNvGraphicFramePr>
          <p:nvPr>
            <p:extLst>
              <p:ext uri="{D42A27DB-BD31-4B8C-83A1-F6EECF244321}">
                <p14:modId xmlns:p14="http://schemas.microsoft.com/office/powerpoint/2010/main" val="1449588566"/>
              </p:ext>
            </p:extLst>
          </p:nvPr>
        </p:nvGraphicFramePr>
        <p:xfrm>
          <a:off x="3523345" y="4227591"/>
          <a:ext cx="5119915" cy="692391"/>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443526486"/>
                    </a:ext>
                  </a:extLst>
                </a:gridCol>
                <a:gridCol w="4205515">
                  <a:extLst>
                    <a:ext uri="{9D8B030D-6E8A-4147-A177-3AD203B41FA5}">
                      <a16:colId xmlns:a16="http://schemas.microsoft.com/office/drawing/2014/main" val="3939780294"/>
                    </a:ext>
                  </a:extLst>
                </a:gridCol>
              </a:tblGrid>
              <a:tr h="6923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b="1" dirty="0">
                          <a:solidFill>
                            <a:srgbClr val="FF0000"/>
                          </a:solidFill>
                          <a:latin typeface="BIZ UDPGothic" panose="020B0400000000000000" pitchFamily="34" charset="-128"/>
                          <a:ea typeface="BIZ UDPGothic" panose="020B0400000000000000" pitchFamily="34" charset="-128"/>
                        </a:rPr>
                        <a:t>危険！</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a:solidFill>
                            <a:schemeClr val="tx1"/>
                          </a:solidFill>
                          <a:latin typeface="BIZ UDPGothic" panose="020B0400000000000000" pitchFamily="34" charset="-128"/>
                          <a:ea typeface="BIZ UDPGothic" panose="020B0400000000000000" pitchFamily="34" charset="-128"/>
                        </a:rPr>
                        <a:t>投資は借金してまでやるものでは</a:t>
                      </a:r>
                      <a:br>
                        <a:rPr kumimoji="1" lang="en-US" altLang="ja-JP" sz="1600" b="1" dirty="0">
                          <a:solidFill>
                            <a:schemeClr val="tx1"/>
                          </a:solidFill>
                          <a:latin typeface="BIZ UDPGothic" panose="020B0400000000000000" pitchFamily="34" charset="-128"/>
                          <a:ea typeface="BIZ UDPGothic" panose="020B0400000000000000" pitchFamily="34" charset="-128"/>
                        </a:rPr>
                      </a:br>
                      <a:r>
                        <a:rPr kumimoji="1" lang="ja-JP" altLang="en-US" sz="1600" b="1">
                          <a:solidFill>
                            <a:schemeClr val="tx1"/>
                          </a:solidFill>
                          <a:latin typeface="BIZ UDPGothic" panose="020B0400000000000000" pitchFamily="34" charset="-128"/>
                          <a:ea typeface="BIZ UDPGothic" panose="020B0400000000000000" pitchFamily="34" charset="-128"/>
                        </a:rPr>
                        <a:t>ありません！</a:t>
                      </a:r>
                      <a:endParaRPr kumimoji="1" lang="ja-JP" altLang="en-US" sz="1600" b="1" dirty="0">
                        <a:solidFill>
                          <a:schemeClr val="tx1"/>
                        </a:solidFill>
                        <a:latin typeface="BIZ UDPGothic" panose="020B0400000000000000" pitchFamily="34" charset="-128"/>
                        <a:ea typeface="BIZ UDPGothic" panose="020B04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7850454"/>
                  </a:ext>
                </a:extLst>
              </a:tr>
            </a:tbl>
          </a:graphicData>
        </a:graphic>
      </p:graphicFrame>
      <p:graphicFrame>
        <p:nvGraphicFramePr>
          <p:cNvPr id="11" name="表 10">
            <a:extLst>
              <a:ext uri="{FF2B5EF4-FFF2-40B4-BE49-F238E27FC236}">
                <a16:creationId xmlns:a16="http://schemas.microsoft.com/office/drawing/2014/main" id="{A88DB9BE-7A8C-A890-CC7F-63EFA467C8CD}"/>
              </a:ext>
            </a:extLst>
          </p:cNvPr>
          <p:cNvGraphicFramePr>
            <a:graphicFrameLocks noGrp="1"/>
          </p:cNvGraphicFramePr>
          <p:nvPr>
            <p:extLst>
              <p:ext uri="{D42A27DB-BD31-4B8C-83A1-F6EECF244321}">
                <p14:modId xmlns:p14="http://schemas.microsoft.com/office/powerpoint/2010/main" val="1485552290"/>
              </p:ext>
            </p:extLst>
          </p:nvPr>
        </p:nvGraphicFramePr>
        <p:xfrm>
          <a:off x="3523345" y="5087623"/>
          <a:ext cx="5320618" cy="82078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443526486"/>
                    </a:ext>
                  </a:extLst>
                </a:gridCol>
                <a:gridCol w="4406218">
                  <a:extLst>
                    <a:ext uri="{9D8B030D-6E8A-4147-A177-3AD203B41FA5}">
                      <a16:colId xmlns:a16="http://schemas.microsoft.com/office/drawing/2014/main" val="3939780294"/>
                    </a:ext>
                  </a:extLst>
                </a:gridCol>
              </a:tblGrid>
              <a:tr h="820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1" spc="-150" dirty="0">
                          <a:solidFill>
                            <a:srgbClr val="03ADEC"/>
                          </a:solidFill>
                          <a:latin typeface="BIZ UDPGothic" panose="020B0400000000000000" pitchFamily="34" charset="-128"/>
                          <a:ea typeface="BIZ UDPGothic" panose="020B0400000000000000" pitchFamily="34" charset="-128"/>
                        </a:rPr>
                        <a:t>Good</a:t>
                      </a:r>
                      <a:r>
                        <a:rPr lang="ja-JP" altLang="en-US" sz="1600" b="1" spc="-150" dirty="0">
                          <a:solidFill>
                            <a:srgbClr val="03ADEC"/>
                          </a:solidFill>
                          <a:latin typeface="BIZ UDPGothic" panose="020B0400000000000000" pitchFamily="34" charset="-128"/>
                          <a:ea typeface="BIZ UDPGothic" panose="020B0400000000000000" pitchFamily="34" charset="-128"/>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BIZ UDPGothic" panose="020B0400000000000000" pitchFamily="34" charset="-128"/>
                          <a:ea typeface="BIZ UDPGothic" panose="020B0400000000000000" pitchFamily="34" charset="-128"/>
                        </a:rPr>
                        <a:t>投資目的での借金は</a:t>
                      </a:r>
                      <a:endParaRPr kumimoji="1" lang="en-US" altLang="ja-JP" sz="1600" b="1" dirty="0">
                        <a:solidFill>
                          <a:schemeClr val="tx1"/>
                        </a:solidFill>
                        <a:latin typeface="BIZ UDPGothic" panose="020B0400000000000000" pitchFamily="34" charset="-128"/>
                        <a:ea typeface="BIZ UDPGothic"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BIZ UDPGothic" panose="020B0400000000000000" pitchFamily="34" charset="-128"/>
                          <a:ea typeface="BIZ UDPGothic" panose="020B0400000000000000" pitchFamily="34" charset="-128"/>
                        </a:rPr>
                        <a:t>返済できなくなるおそれがあります！</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17971071"/>
                  </a:ext>
                </a:extLst>
              </a:tr>
            </a:tbl>
          </a:graphicData>
        </a:graphic>
      </p:graphicFrame>
      <p:graphicFrame>
        <p:nvGraphicFramePr>
          <p:cNvPr id="13" name="表 12">
            <a:extLst>
              <a:ext uri="{FF2B5EF4-FFF2-40B4-BE49-F238E27FC236}">
                <a16:creationId xmlns:a16="http://schemas.microsoft.com/office/drawing/2014/main" id="{9B3A5880-E434-4E3C-F22F-8C3D304A0EBF}"/>
              </a:ext>
            </a:extLst>
          </p:cNvPr>
          <p:cNvGraphicFramePr>
            <a:graphicFrameLocks noGrp="1"/>
          </p:cNvGraphicFramePr>
          <p:nvPr>
            <p:extLst>
              <p:ext uri="{D42A27DB-BD31-4B8C-83A1-F6EECF244321}">
                <p14:modId xmlns:p14="http://schemas.microsoft.com/office/powerpoint/2010/main" val="994387532"/>
              </p:ext>
            </p:extLst>
          </p:nvPr>
        </p:nvGraphicFramePr>
        <p:xfrm>
          <a:off x="1026347" y="5082674"/>
          <a:ext cx="2358119" cy="822960"/>
        </p:xfrm>
        <a:graphic>
          <a:graphicData uri="http://schemas.openxmlformats.org/drawingml/2006/table">
            <a:tbl>
              <a:tblPr firstRow="1" bandRow="1">
                <a:tableStyleId>{5940675A-B579-460E-94D1-54222C63F5DA}</a:tableStyleId>
              </a:tblPr>
              <a:tblGrid>
                <a:gridCol w="384408">
                  <a:extLst>
                    <a:ext uri="{9D8B030D-6E8A-4147-A177-3AD203B41FA5}">
                      <a16:colId xmlns:a16="http://schemas.microsoft.com/office/drawing/2014/main" val="2462096926"/>
                    </a:ext>
                  </a:extLst>
                </a:gridCol>
                <a:gridCol w="1973711">
                  <a:extLst>
                    <a:ext uri="{9D8B030D-6E8A-4147-A177-3AD203B41FA5}">
                      <a16:colId xmlns:a16="http://schemas.microsoft.com/office/drawing/2014/main" val="1480663480"/>
                    </a:ext>
                  </a:extLst>
                </a:gridCol>
              </a:tblGrid>
              <a:tr h="822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1">
                          <a:solidFill>
                            <a:srgbClr val="155DAA"/>
                          </a:solidFill>
                        </a:rPr>
                        <a:t>Ⓑ</a:t>
                      </a:r>
                      <a:endParaRPr lang="en-US" altLang="ja-JP" sz="2000" b="1" dirty="0">
                        <a:solidFill>
                          <a:srgbClr val="155DAA"/>
                        </a:solidFill>
                        <a:latin typeface="+mn-ea"/>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a:latin typeface="BIZ UDPGothic" panose="020B0400000000000000" pitchFamily="34" charset="-128"/>
                          <a:ea typeface="BIZ UDPGothic" panose="020B0400000000000000" pitchFamily="34" charset="-128"/>
                        </a:rPr>
                        <a:t>借金してまで</a:t>
                      </a:r>
                      <a:endParaRPr lang="en-US" altLang="ja-JP" sz="1800" b="1" dirty="0">
                        <a:latin typeface="BIZ UDPGothic" panose="020B0400000000000000" pitchFamily="34" charset="-128"/>
                        <a:ea typeface="BIZ UDPGothic"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a:latin typeface="BIZ UDPGothic" panose="020B0400000000000000" pitchFamily="34" charset="-128"/>
                          <a:ea typeface="BIZ UDPGothic" panose="020B0400000000000000" pitchFamily="34" charset="-128"/>
                        </a:rPr>
                        <a:t>投資はやらない</a:t>
                      </a:r>
                      <a:endParaRPr lang="ja-JP" altLang="en-US" sz="1800" b="1" dirty="0">
                        <a:latin typeface="BIZ UDPGothic" panose="020B0400000000000000" pitchFamily="34" charset="-128"/>
                        <a:ea typeface="BIZ UDPGothic" panose="020B04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7850454"/>
                  </a:ext>
                </a:extLst>
              </a:tr>
            </a:tbl>
          </a:graphicData>
        </a:graphic>
      </p:graphicFrame>
    </p:spTree>
    <p:extLst>
      <p:ext uri="{BB962C8B-B14F-4D97-AF65-F5344CB8AC3E}">
        <p14:creationId xmlns:p14="http://schemas.microsoft.com/office/powerpoint/2010/main" val="376789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39ACBE1-BF68-DFC7-BE6B-0E69F8BA9555}"/>
              </a:ext>
            </a:extLst>
          </p:cNvPr>
          <p:cNvSpPr txBox="1"/>
          <p:nvPr/>
        </p:nvSpPr>
        <p:spPr>
          <a:xfrm>
            <a:off x="403054" y="1621288"/>
            <a:ext cx="8369295" cy="946015"/>
          </a:xfrm>
          <a:prstGeom prst="rect">
            <a:avLst/>
          </a:prstGeom>
          <a:noFill/>
        </p:spPr>
        <p:txBody>
          <a:bodyPr wrap="square" lIns="0" tIns="108000" rIns="0" bIns="0" anchor="t" anchorCtr="0">
            <a:spAutoFit/>
          </a:bodyPr>
          <a:lstStyle/>
          <a:p>
            <a:pPr indent="180000">
              <a:lnSpc>
                <a:spcPts val="2300"/>
              </a:lnSpc>
            </a:pPr>
            <a:r>
              <a:rPr lang="ja-JP" altLang="en-US" sz="1600" dirty="0">
                <a:latin typeface="BIZ UDPゴシック" panose="020B0400000000000000" pitchFamily="50" charset="-128"/>
                <a:ea typeface="BIZ UDPゴシック" panose="020B0400000000000000" pitchFamily="50" charset="-128"/>
              </a:rPr>
              <a:t>友人や知人、</a:t>
            </a:r>
            <a:r>
              <a:rPr lang="en-US" altLang="ja-JP" sz="1600" dirty="0">
                <a:latin typeface="BIZ UDPゴシック" panose="020B0400000000000000" pitchFamily="50" charset="-128"/>
                <a:ea typeface="BIZ UDPゴシック" panose="020B0400000000000000" pitchFamily="50" charset="-128"/>
              </a:rPr>
              <a:t>SNS</a:t>
            </a:r>
            <a:r>
              <a:rPr lang="ja-JP" altLang="en-US" sz="1600" dirty="0">
                <a:latin typeface="BIZ UDPゴシック" panose="020B0400000000000000" pitchFamily="50" charset="-128"/>
                <a:ea typeface="BIZ UDPゴシック" panose="020B0400000000000000" pitchFamily="50" charset="-128"/>
              </a:rPr>
              <a:t>やマッチングアプリで知り合った人から、「簡単にもうけられる」などと取引を勧められ、お金を預けてしまったり、</a:t>
            </a:r>
            <a:r>
              <a:rPr lang="en-US" altLang="ja-JP" sz="1600" dirty="0">
                <a:latin typeface="BIZ UDPゴシック" panose="020B0400000000000000" pitchFamily="50" charset="-128"/>
                <a:ea typeface="BIZ UDPゴシック" panose="020B0400000000000000" pitchFamily="50" charset="-128"/>
              </a:rPr>
              <a:t>AI</a:t>
            </a:r>
            <a:r>
              <a:rPr lang="ja-JP" altLang="en-US" sz="1600" dirty="0">
                <a:latin typeface="BIZ UDPゴシック" panose="020B0400000000000000" pitchFamily="50" charset="-128"/>
                <a:ea typeface="BIZ UDPゴシック" panose="020B0400000000000000" pitchFamily="50" charset="-128"/>
              </a:rPr>
              <a:t>を使った投資システムのセミナーなどに誘われ、持ち掛けられた投資をした結果、</a:t>
            </a:r>
            <a:r>
              <a:rPr lang="ja-JP" altLang="en-US" sz="1600" dirty="0">
                <a:solidFill>
                  <a:srgbClr val="FF0000"/>
                </a:solidFill>
                <a:latin typeface="BIZ UDPゴシック" panose="020B0400000000000000" pitchFamily="50" charset="-128"/>
                <a:ea typeface="BIZ UDPゴシック" panose="020B0400000000000000" pitchFamily="50" charset="-128"/>
              </a:rPr>
              <a:t>返金されない・出金できないなどのトラブルが発生</a:t>
            </a:r>
            <a:r>
              <a:rPr lang="ja-JP" altLang="en-US" sz="1600" dirty="0">
                <a:latin typeface="BIZ UDPゴシック" panose="020B0400000000000000" pitchFamily="50" charset="-128"/>
                <a:ea typeface="BIZ UDPゴシック" panose="020B0400000000000000" pitchFamily="50" charset="-128"/>
              </a:rPr>
              <a:t>しています。</a:t>
            </a:r>
          </a:p>
        </p:txBody>
      </p:sp>
      <p:graphicFrame>
        <p:nvGraphicFramePr>
          <p:cNvPr id="3" name="表 2">
            <a:extLst>
              <a:ext uri="{FF2B5EF4-FFF2-40B4-BE49-F238E27FC236}">
                <a16:creationId xmlns:a16="http://schemas.microsoft.com/office/drawing/2014/main" id="{B9A3D1D2-1556-5ED8-1944-BD9E2B7FB7FC}"/>
              </a:ext>
            </a:extLst>
          </p:cNvPr>
          <p:cNvGraphicFramePr>
            <a:graphicFrameLocks noGrp="1"/>
          </p:cNvGraphicFramePr>
          <p:nvPr>
            <p:extLst>
              <p:ext uri="{D42A27DB-BD31-4B8C-83A1-F6EECF244321}">
                <p14:modId xmlns:p14="http://schemas.microsoft.com/office/powerpoint/2010/main" val="4216243279"/>
              </p:ext>
            </p:extLst>
          </p:nvPr>
        </p:nvGraphicFramePr>
        <p:xfrm>
          <a:off x="387352" y="1258262"/>
          <a:ext cx="8400700" cy="432000"/>
        </p:xfrm>
        <a:graphic>
          <a:graphicData uri="http://schemas.openxmlformats.org/drawingml/2006/table">
            <a:tbl>
              <a:tblPr firstRow="1" bandRow="1"/>
              <a:tblGrid>
                <a:gridCol w="396600">
                  <a:extLst>
                    <a:ext uri="{9D8B030D-6E8A-4147-A177-3AD203B41FA5}">
                      <a16:colId xmlns:a16="http://schemas.microsoft.com/office/drawing/2014/main" val="20000"/>
                    </a:ext>
                  </a:extLst>
                </a:gridCol>
                <a:gridCol w="80041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chemeClr val="bg1"/>
                          </a:solidFill>
                          <a:latin typeface="ＭＳ Ｐゴシック" panose="020B0600070205080204" pitchFamily="50" charset="-128"/>
                          <a:ea typeface="ＭＳ Ｐゴシック" panose="020B0600070205080204" pitchFamily="50" charset="-128"/>
                        </a:rPr>
                        <a:t>➊</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tc>
                  <a:txBody>
                    <a:bodyPr/>
                    <a:lstStyle/>
                    <a:p>
                      <a:pPr algn="just">
                        <a:lnSpc>
                          <a:spcPts val="3000"/>
                        </a:lnSpc>
                      </a:pPr>
                      <a:r>
                        <a:rPr kumimoji="1" lang="ja-JP" altLang="en-US" sz="1600" b="1"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投資を勧める</a:t>
                      </a:r>
                      <a:r>
                        <a:rPr kumimoji="1" lang="ja-JP" altLang="en-US" sz="1600" b="1" u="sng"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相手の話をうのみにしない</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extLst>
                  <a:ext uri="{0D108BD9-81ED-4DB2-BD59-A6C34878D82A}">
                    <a16:rowId xmlns:a16="http://schemas.microsoft.com/office/drawing/2014/main" val="10000"/>
                  </a:ext>
                </a:extLst>
              </a:tr>
            </a:tbl>
          </a:graphicData>
        </a:graphic>
      </p:graphicFrame>
      <p:sp>
        <p:nvSpPr>
          <p:cNvPr id="4" name="テキスト ボックス 3">
            <a:extLst>
              <a:ext uri="{FF2B5EF4-FFF2-40B4-BE49-F238E27FC236}">
                <a16:creationId xmlns:a16="http://schemas.microsoft.com/office/drawing/2014/main" id="{9120352B-F91E-A837-42D9-6EB282D404D4}"/>
              </a:ext>
            </a:extLst>
          </p:cNvPr>
          <p:cNvSpPr txBox="1"/>
          <p:nvPr/>
        </p:nvSpPr>
        <p:spPr>
          <a:xfrm>
            <a:off x="393702" y="4452116"/>
            <a:ext cx="8388000" cy="359829"/>
          </a:xfrm>
          <a:prstGeom prst="rect">
            <a:avLst/>
          </a:prstGeom>
          <a:noFill/>
        </p:spPr>
        <p:txBody>
          <a:bodyPr wrap="square" lIns="0" tIns="108000" rIns="0" bIns="0" anchor="t" anchorCtr="0">
            <a:spAutoFit/>
          </a:bodyPr>
          <a:lstStyle/>
          <a:p>
            <a:pPr indent="180000">
              <a:lnSpc>
                <a:spcPts val="2300"/>
              </a:lnSpc>
            </a:pPr>
            <a:r>
              <a:rPr lang="ja-JP" altLang="en-US" sz="1600" kern="800" spc="50" dirty="0">
                <a:solidFill>
                  <a:srgbClr val="FF0000"/>
                </a:solidFill>
                <a:latin typeface="BIZ UDPゴシック" panose="020B0400000000000000" pitchFamily="50" charset="-128"/>
                <a:ea typeface="BIZ UDPゴシック" panose="020B0400000000000000" pitchFamily="50" charset="-128"/>
              </a:rPr>
              <a:t>取引内容やリスクが十分に理解できなければ、取引や契約をしない。</a:t>
            </a:r>
            <a:endParaRPr lang="ja-JP" altLang="en-US" sz="1600" dirty="0">
              <a:latin typeface="BIZ UDPゴシック" panose="020B0400000000000000" pitchFamily="50" charset="-128"/>
              <a:ea typeface="BIZ UDPゴシック" panose="020B0400000000000000" pitchFamily="50" charset="-128"/>
            </a:endParaRPr>
          </a:p>
        </p:txBody>
      </p:sp>
      <p:graphicFrame>
        <p:nvGraphicFramePr>
          <p:cNvPr id="5" name="表 4">
            <a:extLst>
              <a:ext uri="{FF2B5EF4-FFF2-40B4-BE49-F238E27FC236}">
                <a16:creationId xmlns:a16="http://schemas.microsoft.com/office/drawing/2014/main" id="{0CCDB5D6-63A0-7EF2-28A9-18118D5288BE}"/>
              </a:ext>
            </a:extLst>
          </p:cNvPr>
          <p:cNvGraphicFramePr>
            <a:graphicFrameLocks noGrp="1"/>
          </p:cNvGraphicFramePr>
          <p:nvPr>
            <p:extLst>
              <p:ext uri="{D42A27DB-BD31-4B8C-83A1-F6EECF244321}">
                <p14:modId xmlns:p14="http://schemas.microsoft.com/office/powerpoint/2010/main" val="3863503137"/>
              </p:ext>
            </p:extLst>
          </p:nvPr>
        </p:nvGraphicFramePr>
        <p:xfrm>
          <a:off x="393702" y="4020116"/>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marL="0" marR="0" lvl="0" indent="0" algn="ctr" defTabSz="914400" rtl="0" eaLnBrk="1" fontAlgn="auto" latinLnBrk="0" hangingPunct="1">
                        <a:lnSpc>
                          <a:spcPts val="3000"/>
                        </a:lnSpc>
                        <a:spcBef>
                          <a:spcPts val="0"/>
                        </a:spcBef>
                        <a:spcAft>
                          <a:spcPts val="0"/>
                        </a:spcAft>
                        <a:buClrTx/>
                        <a:buSzTx/>
                        <a:buFontTx/>
                        <a:buNone/>
                        <a:tabLst/>
                        <a:defRPr/>
                      </a:pPr>
                      <a:r>
                        <a:rPr kumimoji="1" lang="ja-JP" altLang="en-US" sz="2000" b="0" dirty="0">
                          <a:solidFill>
                            <a:schemeClr val="bg1"/>
                          </a:solidFill>
                          <a:latin typeface="ＭＳ Ｐゴシック" panose="020B0600070205080204" pitchFamily="50" charset="-128"/>
                          <a:ea typeface="ＭＳ Ｐゴシック" panose="020B0600070205080204" pitchFamily="50" charset="-128"/>
                        </a:rPr>
                        <a:t>➌</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tc>
                  <a:txBody>
                    <a:bodyPr/>
                    <a:lstStyle/>
                    <a:p>
                      <a:pPr algn="just">
                        <a:lnSpc>
                          <a:spcPts val="3000"/>
                        </a:lnSpc>
                      </a:pPr>
                      <a:r>
                        <a:rPr kumimoji="1" lang="ja-JP" altLang="en-US" sz="1600" b="1"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取引内容やリスクの</a:t>
                      </a:r>
                      <a:r>
                        <a:rPr kumimoji="1" lang="ja-JP" altLang="en-US" sz="1600" b="1" u="sng"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理解ができなければ契約しない</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extLst>
                  <a:ext uri="{0D108BD9-81ED-4DB2-BD59-A6C34878D82A}">
                    <a16:rowId xmlns:a16="http://schemas.microsoft.com/office/drawing/2014/main" val="10000"/>
                  </a:ext>
                </a:extLst>
              </a:tr>
            </a:tbl>
          </a:graphicData>
        </a:graphic>
      </p:graphicFrame>
      <p:sp>
        <p:nvSpPr>
          <p:cNvPr id="6" name="テキスト ボックス 5">
            <a:extLst>
              <a:ext uri="{FF2B5EF4-FFF2-40B4-BE49-F238E27FC236}">
                <a16:creationId xmlns:a16="http://schemas.microsoft.com/office/drawing/2014/main" id="{E4AEFE08-3267-B7B5-B47D-0206EB473759}"/>
              </a:ext>
            </a:extLst>
          </p:cNvPr>
          <p:cNvSpPr txBox="1"/>
          <p:nvPr/>
        </p:nvSpPr>
        <p:spPr>
          <a:xfrm>
            <a:off x="393702" y="5598035"/>
            <a:ext cx="8388000" cy="654782"/>
          </a:xfrm>
          <a:prstGeom prst="rect">
            <a:avLst/>
          </a:prstGeom>
          <a:noFill/>
        </p:spPr>
        <p:txBody>
          <a:bodyPr wrap="square" lIns="0" tIns="108000" rIns="0" bIns="0" anchor="t" anchorCtr="0">
            <a:spAutoFit/>
          </a:bodyPr>
          <a:lstStyle/>
          <a:p>
            <a:pPr indent="180000">
              <a:lnSpc>
                <a:spcPts val="2300"/>
              </a:lnSpc>
            </a:pPr>
            <a:r>
              <a:rPr lang="ja-JP" altLang="en-US" sz="1600" kern="800" spc="50" dirty="0">
                <a:latin typeface="BIZ UDPゴシック" panose="020B0400000000000000" pitchFamily="50" charset="-128"/>
                <a:ea typeface="BIZ UDPゴシック" panose="020B0400000000000000" pitchFamily="50" charset="-128"/>
              </a:rPr>
              <a:t>勧誘や契約で不安に思った場合やトラブルに遭ってしまった場合は、身近な消費生活センターに相談をしましょう。</a:t>
            </a:r>
          </a:p>
        </p:txBody>
      </p:sp>
      <p:graphicFrame>
        <p:nvGraphicFramePr>
          <p:cNvPr id="7" name="表 6">
            <a:extLst>
              <a:ext uri="{FF2B5EF4-FFF2-40B4-BE49-F238E27FC236}">
                <a16:creationId xmlns:a16="http://schemas.microsoft.com/office/drawing/2014/main" id="{732613A1-B001-0B58-1B82-EF10F59FB6D2}"/>
              </a:ext>
            </a:extLst>
          </p:cNvPr>
          <p:cNvGraphicFramePr>
            <a:graphicFrameLocks noGrp="1"/>
          </p:cNvGraphicFramePr>
          <p:nvPr>
            <p:extLst>
              <p:ext uri="{D42A27DB-BD31-4B8C-83A1-F6EECF244321}">
                <p14:modId xmlns:p14="http://schemas.microsoft.com/office/powerpoint/2010/main" val="2993416193"/>
              </p:ext>
            </p:extLst>
          </p:nvPr>
        </p:nvGraphicFramePr>
        <p:xfrm>
          <a:off x="393702" y="5148665"/>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en-US" altLang="ja-JP" sz="2000" b="0" dirty="0">
                          <a:solidFill>
                            <a:schemeClr val="bg1"/>
                          </a:solidFill>
                          <a:latin typeface="ＭＳ Ｐゴシック" panose="020B0600070205080204" pitchFamily="50" charset="-128"/>
                          <a:ea typeface="ＭＳ Ｐゴシック" panose="020B0600070205080204" pitchFamily="50" charset="-128"/>
                        </a:rPr>
                        <a:t>➍</a:t>
                      </a:r>
                      <a:endParaRPr kumimoji="1" lang="ja-JP" altLang="en-US" sz="2000" b="0" dirty="0">
                        <a:solidFill>
                          <a:schemeClr val="bg1"/>
                        </a:solidFill>
                        <a:latin typeface="ＭＳ Ｐゴシック" panose="020B0600070205080204" pitchFamily="50" charset="-128"/>
                        <a:ea typeface="ＭＳ Ｐゴシック" panose="020B0600070205080204" pitchFamily="50" charset="-128"/>
                      </a:endParaRP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tc>
                  <a:txBody>
                    <a:bodyPr/>
                    <a:lstStyle/>
                    <a:p>
                      <a:pPr algn="just">
                        <a:lnSpc>
                          <a:spcPts val="3000"/>
                        </a:lnSpc>
                      </a:pPr>
                      <a:r>
                        <a:rPr kumimoji="1" lang="ja-JP" altLang="en-US" sz="1600" b="1"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少しでも不安に思ったら、早めに</a:t>
                      </a:r>
                      <a:r>
                        <a:rPr kumimoji="1" lang="ja-JP" altLang="en-US" sz="1600" b="1" dirty="0">
                          <a:solidFill>
                            <a:srgbClr val="FFFF00"/>
                          </a:solidFill>
                          <a:latin typeface="BIZ UDPゴシック" panose="020B0400000000000000" pitchFamily="50" charset="-128"/>
                          <a:ea typeface="BIZ UDPゴシック" panose="020B0400000000000000" pitchFamily="50" charset="-128"/>
                          <a:cs typeface="メイリオ" panose="020B0604030504040204" pitchFamily="50" charset="-128"/>
                        </a:rPr>
                        <a:t>消費生活センター（消費者ホットライン１８８）</a:t>
                      </a:r>
                      <a:r>
                        <a:rPr kumimoji="1" lang="ja-JP" altLang="en-US" sz="1600" b="1"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に相談</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extLst>
                  <a:ext uri="{0D108BD9-81ED-4DB2-BD59-A6C34878D82A}">
                    <a16:rowId xmlns:a16="http://schemas.microsoft.com/office/drawing/2014/main" val="10000"/>
                  </a:ext>
                </a:extLst>
              </a:tr>
            </a:tbl>
          </a:graphicData>
        </a:graphic>
      </p:graphicFrame>
      <p:sp>
        <p:nvSpPr>
          <p:cNvPr id="9" name="テキスト ボックス 8">
            <a:extLst>
              <a:ext uri="{FF2B5EF4-FFF2-40B4-BE49-F238E27FC236}">
                <a16:creationId xmlns:a16="http://schemas.microsoft.com/office/drawing/2014/main" id="{13FC1C16-A0A8-880C-AD68-2677C046DAC9}"/>
              </a:ext>
            </a:extLst>
          </p:cNvPr>
          <p:cNvSpPr txBox="1"/>
          <p:nvPr/>
        </p:nvSpPr>
        <p:spPr>
          <a:xfrm>
            <a:off x="2683669" y="724787"/>
            <a:ext cx="3776661" cy="361637"/>
          </a:xfrm>
          <a:prstGeom prst="rect">
            <a:avLst/>
          </a:prstGeom>
          <a:noFill/>
        </p:spPr>
        <p:txBody>
          <a:bodyPr wrap="square">
            <a:spAutoFit/>
          </a:bodyPr>
          <a:lstStyle/>
          <a:p>
            <a:pPr algn="ctr">
              <a:lnSpc>
                <a:spcPts val="2100"/>
              </a:lnSpc>
            </a:pPr>
            <a:r>
              <a:rPr lang="ja-JP" altLang="en-US" sz="2400" b="1" spc="300" dirty="0">
                <a:solidFill>
                  <a:srgbClr val="155DAA"/>
                </a:solidFill>
                <a:latin typeface="BIZ UDPゴシック" panose="020B0400000000000000" pitchFamily="50" charset="-128"/>
                <a:ea typeface="BIZ UDPゴシック" panose="020B0400000000000000" pitchFamily="50" charset="-128"/>
              </a:rPr>
              <a:t>アドバイス</a:t>
            </a:r>
          </a:p>
        </p:txBody>
      </p:sp>
      <p:graphicFrame>
        <p:nvGraphicFramePr>
          <p:cNvPr id="10" name="表 9">
            <a:extLst>
              <a:ext uri="{FF2B5EF4-FFF2-40B4-BE49-F238E27FC236}">
                <a16:creationId xmlns:a16="http://schemas.microsoft.com/office/drawing/2014/main" id="{02EB43C0-C1D3-1CBB-0179-D762175CBBDA}"/>
              </a:ext>
            </a:extLst>
          </p:cNvPr>
          <p:cNvGraphicFramePr>
            <a:graphicFrameLocks noGrp="1"/>
          </p:cNvGraphicFramePr>
          <p:nvPr>
            <p:extLst>
              <p:ext uri="{D42A27DB-BD31-4B8C-83A1-F6EECF244321}">
                <p14:modId xmlns:p14="http://schemas.microsoft.com/office/powerpoint/2010/main" val="377000456"/>
              </p:ext>
            </p:extLst>
          </p:nvPr>
        </p:nvGraphicFramePr>
        <p:xfrm>
          <a:off x="381002" y="-12466"/>
          <a:ext cx="4519592" cy="432000"/>
        </p:xfrm>
        <a:graphic>
          <a:graphicData uri="http://schemas.openxmlformats.org/drawingml/2006/table">
            <a:tbl>
              <a:tblPr firstRow="1" bandRow="1">
                <a:tableStyleId>{5C22544A-7EE6-4342-B048-85BDC9FD1C3A}</a:tableStyleId>
              </a:tblPr>
              <a:tblGrid>
                <a:gridCol w="2979353">
                  <a:extLst>
                    <a:ext uri="{9D8B030D-6E8A-4147-A177-3AD203B41FA5}">
                      <a16:colId xmlns:a16="http://schemas.microsoft.com/office/drawing/2014/main" val="20000"/>
                    </a:ext>
                  </a:extLst>
                </a:gridCol>
                <a:gridCol w="1540239">
                  <a:extLst>
                    <a:ext uri="{9D8B030D-6E8A-4147-A177-3AD203B41FA5}">
                      <a16:colId xmlns:a16="http://schemas.microsoft.com/office/drawing/2014/main" val="1678337219"/>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1" baseline="0">
                          <a:solidFill>
                            <a:schemeClr val="bg1"/>
                          </a:solidFill>
                          <a:latin typeface="BIZ UDPゴシック" panose="020B0400000000000000" pitchFamily="50" charset="-128"/>
                          <a:ea typeface="BIZ UDPゴシック" panose="020B0400000000000000" pitchFamily="50" charset="-128"/>
                        </a:rPr>
                        <a:t>暗号資産</a:t>
                      </a:r>
                      <a:endParaRPr kumimoji="1" lang="en-US" altLang="ja-JP" sz="16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1" name="表 10">
            <a:extLst>
              <a:ext uri="{FF2B5EF4-FFF2-40B4-BE49-F238E27FC236}">
                <a16:creationId xmlns:a16="http://schemas.microsoft.com/office/drawing/2014/main" id="{F2599B16-CA66-FF96-4657-902846756694}"/>
              </a:ext>
            </a:extLst>
          </p:cNvPr>
          <p:cNvGraphicFramePr>
            <a:graphicFrameLocks noGrp="1"/>
          </p:cNvGraphicFramePr>
          <p:nvPr>
            <p:extLst>
              <p:ext uri="{D42A27DB-BD31-4B8C-83A1-F6EECF244321}">
                <p14:modId xmlns:p14="http://schemas.microsoft.com/office/powerpoint/2010/main" val="167843731"/>
              </p:ext>
            </p:extLst>
          </p:nvPr>
        </p:nvGraphicFramePr>
        <p:xfrm>
          <a:off x="374997" y="2763179"/>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a:solidFill>
                            <a:schemeClr val="bg1"/>
                          </a:solidFill>
                          <a:latin typeface="ＭＳ Ｐゴシック" panose="020B0600070205080204" pitchFamily="50" charset="-128"/>
                          <a:ea typeface="ＭＳ Ｐゴシック" panose="020B0600070205080204" pitchFamily="50" charset="-128"/>
                        </a:rPr>
                        <a:t>➋</a:t>
                      </a:r>
                      <a:endParaRPr kumimoji="1" lang="ja-JP" altLang="en-US" sz="2000" b="0" dirty="0">
                        <a:solidFill>
                          <a:schemeClr val="bg1"/>
                        </a:solidFill>
                        <a:latin typeface="ＭＳ Ｐゴシック" panose="020B0600070205080204" pitchFamily="50" charset="-128"/>
                        <a:ea typeface="ＭＳ Ｐゴシック" panose="020B0600070205080204" pitchFamily="50" charset="-128"/>
                      </a:endParaRP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tc>
                  <a:txBody>
                    <a:bodyPr/>
                    <a:lstStyle/>
                    <a:p>
                      <a:pPr marL="0" marR="0" lvl="0" indent="0" algn="just" defTabSz="914400" rtl="0" eaLnBrk="1" fontAlgn="auto" latinLnBrk="0" hangingPunct="1">
                        <a:lnSpc>
                          <a:spcPts val="3000"/>
                        </a:lnSpc>
                        <a:spcBef>
                          <a:spcPts val="0"/>
                        </a:spcBef>
                        <a:spcAft>
                          <a:spcPts val="0"/>
                        </a:spcAft>
                        <a:buClrTx/>
                        <a:buSzTx/>
                        <a:buFontTx/>
                        <a:buNone/>
                        <a:tabLst/>
                        <a:defRPr/>
                      </a:pPr>
                      <a:r>
                        <a:rPr kumimoji="1" lang="ja-JP" altLang="en-US" sz="1600" b="1"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取引相手を確認し、</a:t>
                      </a:r>
                      <a:r>
                        <a:rPr kumimoji="1" lang="ja-JP" altLang="en-US" sz="1600" b="1" u="sng"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無登録業者とは取引しない</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extLst>
                  <a:ext uri="{0D108BD9-81ED-4DB2-BD59-A6C34878D82A}">
                    <a16:rowId xmlns:a16="http://schemas.microsoft.com/office/drawing/2014/main" val="10000"/>
                  </a:ext>
                </a:extLst>
              </a:tr>
            </a:tbl>
          </a:graphicData>
        </a:graphic>
      </p:graphicFrame>
      <p:sp>
        <p:nvSpPr>
          <p:cNvPr id="12" name="テキスト ボックス 11">
            <a:extLst>
              <a:ext uri="{FF2B5EF4-FFF2-40B4-BE49-F238E27FC236}">
                <a16:creationId xmlns:a16="http://schemas.microsoft.com/office/drawing/2014/main" id="{05749FF1-E34B-A60E-FBC7-FF8D61E9C67C}"/>
              </a:ext>
            </a:extLst>
          </p:cNvPr>
          <p:cNvSpPr txBox="1"/>
          <p:nvPr/>
        </p:nvSpPr>
        <p:spPr>
          <a:xfrm>
            <a:off x="362298" y="3147922"/>
            <a:ext cx="8388000" cy="359829"/>
          </a:xfrm>
          <a:prstGeom prst="rect">
            <a:avLst/>
          </a:prstGeom>
          <a:noFill/>
        </p:spPr>
        <p:txBody>
          <a:bodyPr wrap="square" lIns="0" tIns="108000" rIns="0" bIns="0" anchor="t" anchorCtr="0">
            <a:spAutoFit/>
          </a:bodyPr>
          <a:lstStyle/>
          <a:p>
            <a:pPr indent="180000">
              <a:lnSpc>
                <a:spcPts val="2300"/>
              </a:lnSpc>
            </a:pPr>
            <a:r>
              <a:rPr lang="ja-JP" altLang="en-US" sz="1600" kern="800" spc="50" dirty="0">
                <a:latin typeface="BIZ UDPゴシック" panose="020B0400000000000000" pitchFamily="50" charset="-128"/>
                <a:ea typeface="BIZ UDPゴシック" panose="020B0400000000000000" pitchFamily="50" charset="-128"/>
              </a:rPr>
              <a:t>暗号資産交換業の登録業者か金融庁のホームページで確認し、無登録業者とは取引しない。</a:t>
            </a:r>
          </a:p>
        </p:txBody>
      </p:sp>
      <p:sp>
        <p:nvSpPr>
          <p:cNvPr id="17" name="テキスト ボックス 16">
            <a:extLst>
              <a:ext uri="{FF2B5EF4-FFF2-40B4-BE49-F238E27FC236}">
                <a16:creationId xmlns:a16="http://schemas.microsoft.com/office/drawing/2014/main" id="{5B39E111-9715-80D1-EE39-C8289D2946A7}"/>
              </a:ext>
            </a:extLst>
          </p:cNvPr>
          <p:cNvSpPr txBox="1"/>
          <p:nvPr/>
        </p:nvSpPr>
        <p:spPr>
          <a:xfrm>
            <a:off x="393701" y="3504032"/>
            <a:ext cx="7402761" cy="646331"/>
          </a:xfrm>
          <a:prstGeom prst="rect">
            <a:avLst/>
          </a:prstGeom>
          <a:noFill/>
        </p:spPr>
        <p:txBody>
          <a:bodyPr wrap="square">
            <a:spAutoFit/>
          </a:bodyPr>
          <a:lstStyle/>
          <a:p>
            <a:r>
              <a:rPr lang="en-US" altLang="ja-JP" dirty="0">
                <a:hlinkClick r:id="rId3"/>
              </a:rPr>
              <a:t>https://www.fsa.go.jp/menkyo/menkyoj/kasoutuka.pdf</a:t>
            </a:r>
            <a:endParaRPr lang="en-US" altLang="ja-JP" dirty="0"/>
          </a:p>
          <a:p>
            <a:endParaRPr lang="ja-JP" altLang="en-US" dirty="0"/>
          </a:p>
        </p:txBody>
      </p:sp>
    </p:spTree>
    <p:extLst>
      <p:ext uri="{BB962C8B-B14F-4D97-AF65-F5344CB8AC3E}">
        <p14:creationId xmlns:p14="http://schemas.microsoft.com/office/powerpoint/2010/main" val="304120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12" grpId="0"/>
      <p:bldP spid="17" grpId="0"/>
    </p:bldLst>
  </p:timing>
</p:sld>
</file>

<file path=ppt/theme/theme1.xml><?xml version="1.0" encoding="utf-8"?>
<a:theme xmlns:a="http://schemas.openxmlformats.org/drawingml/2006/main" name="デザインの設定">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F4011AD742051247A467C195A3383738" ma:contentTypeVersion="11" ma:contentTypeDescription="新しいドキュメントを作成します。" ma:contentTypeScope="" ma:versionID="36599dddc8a14cc94eecd40850a234b1">
  <xsd:schema xmlns:xsd="http://www.w3.org/2001/XMLSchema" xmlns:xs="http://www.w3.org/2001/XMLSchema" xmlns:p="http://schemas.microsoft.com/office/2006/metadata/properties" xmlns:ns2="7a332b01-d7ec-45bc-8996-aa2902fc9686" xmlns:ns3="8b193db2-91d2-4669-906a-3c3ab282e6b8" targetNamespace="http://schemas.microsoft.com/office/2006/metadata/properties" ma:root="true" ma:fieldsID="0fcc6018b8a01208aec05b0810c1900a" ns2:_="" ns3:_="">
    <xsd:import namespace="7a332b01-d7ec-45bc-8996-aa2902fc9686"/>
    <xsd:import namespace="8b193db2-91d2-4669-906a-3c3ab282e6b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332b01-d7ec-45bc-8996-aa2902fc96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b193db2-91d2-4669-906a-3c3ab282e6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a8db961-4090-45fb-bd03-8b70cf98b680}" ma:internalName="TaxCatchAll" ma:showField="CatchAllData" ma:web="8b193db2-91d2-4669-906a-3c3ab282e6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b193db2-91d2-4669-906a-3c3ab282e6b8" xsi:nil="true"/>
    <lcf76f155ced4ddcb4097134ff3c332f xmlns="7a332b01-d7ec-45bc-8996-aa2902fc968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94628E4-108A-4362-BEA4-81F997540D0B}"/>
</file>

<file path=customXml/itemProps2.xml><?xml version="1.0" encoding="utf-8"?>
<ds:datastoreItem xmlns:ds="http://schemas.openxmlformats.org/officeDocument/2006/customXml" ds:itemID="{7C980FE7-15FB-4D7F-89EA-AEF34CCC09B9}">
  <ds:schemaRefs>
    <ds:schemaRef ds:uri="http://schemas.microsoft.com/sharepoint/v3/contenttype/forms"/>
  </ds:schemaRefs>
</ds:datastoreItem>
</file>

<file path=customXml/itemProps3.xml><?xml version="1.0" encoding="utf-8"?>
<ds:datastoreItem xmlns:ds="http://schemas.openxmlformats.org/officeDocument/2006/customXml" ds:itemID="{3E9FD8C6-80D3-4AEA-A9B7-84F457F6B1E3}">
  <ds:schemaRefs>
    <ds:schemaRef ds:uri="http://www.w3.org/XML/1998/namespace"/>
    <ds:schemaRef ds:uri="http://purl.org/dc/terms/"/>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dc44dd61-d298-48f6-94c1-bf6e563cd65e"/>
    <ds:schemaRef ds:uri="f51b2db3-7384-4775-b173-1b4d0721bf4f"/>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5509</TotalTime>
  <Words>422</Words>
  <Application>Microsoft Macintosh PowerPoint</Application>
  <PresentationFormat>画面に合わせる (4:3)</PresentationFormat>
  <Paragraphs>73</Paragraphs>
  <Slides>4</Slides>
  <Notes>4</Notes>
  <HiddenSlides>0</HiddenSlides>
  <MMClips>0</MMClips>
  <ScaleCrop>false</ScaleCrop>
  <HeadingPairs>
    <vt:vector size="6" baseType="variant">
      <vt:variant>
        <vt:lpstr>使用されているフォント</vt:lpstr>
      </vt:variant>
      <vt:variant>
        <vt:i4>5</vt:i4>
      </vt:variant>
      <vt:variant>
        <vt:lpstr>テーマ</vt:lpstr>
      </vt:variant>
      <vt:variant>
        <vt:i4>2</vt:i4>
      </vt:variant>
      <vt:variant>
        <vt:lpstr>スライド タイトル</vt:lpstr>
      </vt:variant>
      <vt:variant>
        <vt:i4>4</vt:i4>
      </vt:variant>
    </vt:vector>
  </HeadingPairs>
  <TitlesOfParts>
    <vt:vector size="11" baseType="lpstr">
      <vt:lpstr>Arial</vt:lpstr>
      <vt:lpstr>游ゴシック</vt:lpstr>
      <vt:lpstr>BIZ UDPゴシック</vt:lpstr>
      <vt:lpstr>BIZ UDPゴシック</vt:lpstr>
      <vt:lpstr>ＭＳ Ｐゴシック</vt:lpstr>
      <vt:lpstr>デザインの設定</vt:lpstr>
      <vt:lpstr>Office テーマ</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subject/>
  <dc:creator/>
  <cp:keywords/>
  <dc:description/>
  <cp:lastModifiedBy>Microsoft Office User</cp:lastModifiedBy>
  <cp:revision>111</cp:revision>
  <cp:lastPrinted>2026-03-02T05:35:25Z</cp:lastPrinted>
  <dcterms:created xsi:type="dcterms:W3CDTF">2020-08-21T08:47:09Z</dcterms:created>
  <dcterms:modified xsi:type="dcterms:W3CDTF">2026-04-01T11:11:10Z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0x010100F4011AD742051247A467C195A3383738</vt:lpwstr>
  </property>
  <property fmtid="{D5CDD505-2E9C-101B-9397-08002B2CF9AE}" pid="3" name="MediaServiceImageTags">
    <vt:lpwstr/>
  </property>
</Properties>
</file>