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4" r:id="rId4"/>
    <p:sldMasterId id="2147483740" r:id="rId5"/>
  </p:sldMasterIdLst>
  <p:notesMasterIdLst>
    <p:notesMasterId r:id="rId10"/>
  </p:notesMasterIdLst>
  <p:sldIdLst>
    <p:sldId id="287" r:id="rId6"/>
    <p:sldId id="336" r:id="rId7"/>
    <p:sldId id="344" r:id="rId8"/>
    <p:sldId id="343" r:id="rId9"/>
  </p:sldIdLst>
  <p:sldSz cx="9144000" cy="6858000" type="screen4x3"/>
  <p:notesSz cx="7099300" cy="10234613"/>
  <p:embeddedFontLst>
    <p:embeddedFont>
      <p:font typeface="BIZ UDPゴシック" panose="020B0400000000000000" pitchFamily="34" charset="-128"/>
      <p:regular r:id="rId11"/>
      <p:bold r:id="rId12"/>
    </p:embeddedFont>
    <p:embeddedFont>
      <p:font typeface="BIZ UDPゴシック" panose="020B0400000000000000" pitchFamily="34" charset="-128"/>
      <p:regular r:id="rId11"/>
      <p:bold r:id="rId12"/>
    </p:embeddedFont>
    <p:embeddedFont>
      <p:font typeface="ＭＳ Ｐゴシック" panose="020B0600070205080204" pitchFamily="34" charset="-128"/>
      <p:regular r:id="rId13"/>
    </p:embeddedFont>
    <p:embeddedFont>
      <p:font typeface="游ゴシック" panose="020B0400000000000000" pitchFamily="34" charset="-128"/>
      <p:regular r:id="rId14"/>
      <p:bold r:id="rId15"/>
    </p:embeddedFont>
  </p:embeddedFont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225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5DAA"/>
    <a:srgbClr val="03ADEC"/>
    <a:srgbClr val="FF9C00"/>
    <a:srgbClr val="48C9FF"/>
    <a:srgbClr val="48BDFF"/>
    <a:srgbClr val="FFA700"/>
    <a:srgbClr val="6FD6FE"/>
    <a:srgbClr val="5ED4FF"/>
    <a:srgbClr val="EBFF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72D547-F3A8-4FA2-A02E-AA0FD33F9CEA}" v="3" dt="2026-03-14T10:39:35.111"/>
    <p1510:client id="{DD9275A6-CCF1-4FDC-B92A-45AD186D2001}" v="4" dt="2026-03-14T11:43:00.7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25" autoAdjust="0"/>
    <p:restoredTop sz="91768" autoAdjust="0"/>
  </p:normalViewPr>
  <p:slideViewPr>
    <p:cSldViewPr snapToGrid="0" showGuides="1">
      <p:cViewPr varScale="1">
        <p:scale>
          <a:sx n="99" d="100"/>
          <a:sy n="99" d="100"/>
        </p:scale>
        <p:origin x="1520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00" d="100"/>
          <a:sy n="100" d="100"/>
        </p:scale>
        <p:origin x="3792" y="160"/>
      </p:cViewPr>
      <p:guideLst>
        <p:guide orient="horz" pos="3225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font" Target="fonts/font1.fntdata"/><Relationship Id="rId5" Type="http://schemas.openxmlformats.org/officeDocument/2006/relationships/slideMaster" Target="slideMasters/slideMaster2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font" Target="fonts/font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中川 壮一(NAKAGAWA Soichi)" userId="0eb52c30-faa1-4d0f-9b30-95b1ae42cf04" providerId="ADAL" clId="{A9D8A263-F53F-40F1-B01B-1ABEFD010516}"/>
    <pc:docChg chg="custSel modSld">
      <pc:chgData name="中川 壮一(NAKAGAWA Soichi)" userId="0eb52c30-faa1-4d0f-9b30-95b1ae42cf04" providerId="ADAL" clId="{A9D8A263-F53F-40F1-B01B-1ABEFD010516}" dt="2026-03-14T11:43:00.705" v="6"/>
      <pc:docMkLst>
        <pc:docMk/>
      </pc:docMkLst>
      <pc:sldChg chg="delSp mod">
        <pc:chgData name="中川 壮一(NAKAGAWA Soichi)" userId="0eb52c30-faa1-4d0f-9b30-95b1ae42cf04" providerId="ADAL" clId="{A9D8A263-F53F-40F1-B01B-1ABEFD010516}" dt="2026-03-14T11:29:01.497" v="0" actId="478"/>
        <pc:sldMkLst>
          <pc:docMk/>
          <pc:sldMk cId="2536831816" sldId="287"/>
        </pc:sldMkLst>
        <pc:picChg chg="del">
          <ac:chgData name="中川 壮一(NAKAGAWA Soichi)" userId="0eb52c30-faa1-4d0f-9b30-95b1ae42cf04" providerId="ADAL" clId="{A9D8A263-F53F-40F1-B01B-1ABEFD010516}" dt="2026-03-14T11:29:01.497" v="0" actId="478"/>
          <ac:picMkLst>
            <pc:docMk/>
            <pc:sldMk cId="2536831816" sldId="287"/>
            <ac:picMk id="2" creationId="{80FB3BB7-2A7A-569F-528C-A40CC80057F4}"/>
          </ac:picMkLst>
        </pc:picChg>
      </pc:sldChg>
      <pc:sldChg chg="delSp mod">
        <pc:chgData name="中川 壮一(NAKAGAWA Soichi)" userId="0eb52c30-faa1-4d0f-9b30-95b1ae42cf04" providerId="ADAL" clId="{A9D8A263-F53F-40F1-B01B-1ABEFD010516}" dt="2026-03-14T11:29:06.584" v="1" actId="478"/>
        <pc:sldMkLst>
          <pc:docMk/>
          <pc:sldMk cId="84683226" sldId="336"/>
        </pc:sldMkLst>
        <pc:picChg chg="del">
          <ac:chgData name="中川 壮一(NAKAGAWA Soichi)" userId="0eb52c30-faa1-4d0f-9b30-95b1ae42cf04" providerId="ADAL" clId="{A9D8A263-F53F-40F1-B01B-1ABEFD010516}" dt="2026-03-14T11:29:06.584" v="1" actId="478"/>
          <ac:picMkLst>
            <pc:docMk/>
            <pc:sldMk cId="84683226" sldId="336"/>
            <ac:picMk id="7" creationId="{576AE002-E9F6-FF08-CCF1-A7C38744B0C4}"/>
          </ac:picMkLst>
        </pc:picChg>
      </pc:sldChg>
      <pc:sldChg chg="modAnim">
        <pc:chgData name="中川 壮一(NAKAGAWA Soichi)" userId="0eb52c30-faa1-4d0f-9b30-95b1ae42cf04" providerId="ADAL" clId="{A9D8A263-F53F-40F1-B01B-1ABEFD010516}" dt="2026-03-14T11:43:00.705" v="6"/>
        <pc:sldMkLst>
          <pc:docMk/>
          <pc:sldMk cId="3041205408" sldId="343"/>
        </pc:sldMkLst>
      </pc:sldChg>
      <pc:sldChg chg="delSp mod">
        <pc:chgData name="中川 壮一(NAKAGAWA Soichi)" userId="0eb52c30-faa1-4d0f-9b30-95b1ae42cf04" providerId="ADAL" clId="{A9D8A263-F53F-40F1-B01B-1ABEFD010516}" dt="2026-03-14T11:29:10.383" v="2" actId="478"/>
        <pc:sldMkLst>
          <pc:docMk/>
          <pc:sldMk cId="3767894133" sldId="344"/>
        </pc:sldMkLst>
        <pc:picChg chg="del">
          <ac:chgData name="中川 壮一(NAKAGAWA Soichi)" userId="0eb52c30-faa1-4d0f-9b30-95b1ae42cf04" providerId="ADAL" clId="{A9D8A263-F53F-40F1-B01B-1ABEFD010516}" dt="2026-03-14T11:29:10.383" v="2" actId="478"/>
          <ac:picMkLst>
            <pc:docMk/>
            <pc:sldMk cId="3767894133" sldId="344"/>
            <ac:picMk id="6" creationId="{3ECB0EEA-C786-0E00-5CCE-D913E790735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4" y="3"/>
            <a:ext cx="3076363" cy="513507"/>
          </a:xfrm>
          <a:prstGeom prst="rect">
            <a:avLst/>
          </a:prstGeom>
        </p:spPr>
        <p:txBody>
          <a:bodyPr vert="horz" lIns="99018" tIns="49510" rIns="99018" bIns="4951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298" y="3"/>
            <a:ext cx="3076363" cy="513507"/>
          </a:xfrm>
          <a:prstGeom prst="rect">
            <a:avLst/>
          </a:prstGeom>
        </p:spPr>
        <p:txBody>
          <a:bodyPr vert="horz" lIns="99018" tIns="49510" rIns="99018" bIns="49510" rtlCol="0"/>
          <a:lstStyle>
            <a:lvl1pPr algn="r">
              <a:defRPr sz="1200"/>
            </a:lvl1pPr>
          </a:lstStyle>
          <a:p>
            <a:fld id="{0F4F8169-28DE-4F09-A6CA-E213F46047D9}" type="datetimeFigureOut">
              <a:rPr kumimoji="1" lang="ja-JP" altLang="en-US" smtClean="0"/>
              <a:t>2026/4/1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3750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18" tIns="49510" rIns="99018" bIns="4951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930" y="4925412"/>
            <a:ext cx="5679440" cy="4029879"/>
          </a:xfrm>
          <a:prstGeom prst="rect">
            <a:avLst/>
          </a:prstGeom>
        </p:spPr>
        <p:txBody>
          <a:bodyPr vert="horz" lIns="99018" tIns="49510" rIns="99018" bIns="4951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4" y="9721110"/>
            <a:ext cx="3076363" cy="513507"/>
          </a:xfrm>
          <a:prstGeom prst="rect">
            <a:avLst/>
          </a:prstGeom>
        </p:spPr>
        <p:txBody>
          <a:bodyPr vert="horz" lIns="99018" tIns="49510" rIns="99018" bIns="4951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298" y="9721110"/>
            <a:ext cx="3076363" cy="513507"/>
          </a:xfrm>
          <a:prstGeom prst="rect">
            <a:avLst/>
          </a:prstGeom>
        </p:spPr>
        <p:txBody>
          <a:bodyPr vert="horz" lIns="99018" tIns="49510" rIns="99018" bIns="49510" rtlCol="0" anchor="b"/>
          <a:lstStyle>
            <a:lvl1pPr algn="r">
              <a:defRPr sz="1200"/>
            </a:lvl1pPr>
          </a:lstStyle>
          <a:p>
            <a:fld id="{A7A0DE74-9FCA-4082-8ABA-73C9EA963D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5696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225" userDrawn="1">
          <p15:clr>
            <a:srgbClr val="F26B43"/>
          </p15:clr>
        </p15:guide>
        <p15:guide id="2" pos="2236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28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0DE74-9FCA-4082-8ABA-73C9EA963DF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8873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28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0DE74-9FCA-4082-8ABA-73C9EA963DF7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0838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28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0DE74-9FCA-4082-8ABA-73C9EA963DF7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278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9622237C-CEFF-E5B5-F49B-44B7E9AB3D1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460968497"/>
              </p:ext>
            </p:extLst>
          </p:nvPr>
        </p:nvGraphicFramePr>
        <p:xfrm>
          <a:off x="0" y="0"/>
          <a:ext cx="9144000" cy="646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67400">
                <a:tc>
                  <a:txBody>
                    <a:bodyPr/>
                    <a:lstStyle/>
                    <a:p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270000" marR="67500" marT="36036" marB="36036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8BDFF">
                        <a:alpha val="3508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DB4B848-A046-604A-8CD6-7848CDB38A78}"/>
              </a:ext>
            </a:extLst>
          </p:cNvPr>
          <p:cNvSpPr txBox="1"/>
          <p:nvPr userDrawn="1"/>
        </p:nvSpPr>
        <p:spPr>
          <a:xfrm>
            <a:off x="2934000" y="6659249"/>
            <a:ext cx="3276000" cy="12054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125"/>
              </a:lnSpc>
            </a:pPr>
            <a:r>
              <a:rPr lang="ja-JP" altLang="en-US" sz="800" b="0" i="0" dirty="0">
                <a:solidFill>
                  <a:srgbClr val="898989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消費者庁　体験型教材「鍛えよう、消費者力　 気づく・断る・相談する」</a:t>
            </a:r>
          </a:p>
        </p:txBody>
      </p:sp>
    </p:spTree>
    <p:extLst>
      <p:ext uri="{BB962C8B-B14F-4D97-AF65-F5344CB8AC3E}">
        <p14:creationId xmlns:p14="http://schemas.microsoft.com/office/powerpoint/2010/main" val="3794043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9622237C-CEFF-E5B5-F49B-44B7E9AB3D1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773014648"/>
              </p:ext>
            </p:extLst>
          </p:nvPr>
        </p:nvGraphicFramePr>
        <p:xfrm>
          <a:off x="0" y="0"/>
          <a:ext cx="9144000" cy="646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67400">
                <a:tc>
                  <a:txBody>
                    <a:bodyPr/>
                    <a:lstStyle/>
                    <a:p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270000" marR="67500" marT="36036" marB="36036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  <a:alpha val="6980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E7AEB27-2275-7923-5824-5A7F6D5D8E9C}"/>
              </a:ext>
            </a:extLst>
          </p:cNvPr>
          <p:cNvSpPr txBox="1"/>
          <p:nvPr userDrawn="1"/>
        </p:nvSpPr>
        <p:spPr>
          <a:xfrm>
            <a:off x="2934000" y="6659249"/>
            <a:ext cx="3276000" cy="12054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125"/>
              </a:lnSpc>
            </a:pPr>
            <a:r>
              <a:rPr lang="ja-JP" altLang="en-US" sz="800" b="0" i="0" dirty="0">
                <a:solidFill>
                  <a:srgbClr val="898989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消費者庁　体験型教材「鍛えよう、消費者力　 気づく・断る・相談する」</a:t>
            </a:r>
          </a:p>
        </p:txBody>
      </p:sp>
    </p:spTree>
    <p:extLst>
      <p:ext uri="{BB962C8B-B14F-4D97-AF65-F5344CB8AC3E}">
        <p14:creationId xmlns:p14="http://schemas.microsoft.com/office/powerpoint/2010/main" val="2056233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9622237C-CEFF-E5B5-F49B-44B7E9AB3D1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97727270"/>
              </p:ext>
            </p:extLst>
          </p:nvPr>
        </p:nvGraphicFramePr>
        <p:xfrm>
          <a:off x="0" y="0"/>
          <a:ext cx="9144000" cy="646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67400">
                <a:tc>
                  <a:txBody>
                    <a:bodyPr/>
                    <a:lstStyle/>
                    <a:p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270000" marR="67500" marT="36036" marB="36036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D59B">
                        <a:alpha val="8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FD4C538-8272-4084-AE03-892BDDF803D2}"/>
              </a:ext>
            </a:extLst>
          </p:cNvPr>
          <p:cNvSpPr txBox="1"/>
          <p:nvPr userDrawn="1"/>
        </p:nvSpPr>
        <p:spPr>
          <a:xfrm>
            <a:off x="2934000" y="6659249"/>
            <a:ext cx="3276000" cy="12054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125"/>
              </a:lnSpc>
            </a:pPr>
            <a:r>
              <a:rPr lang="ja-JP" altLang="en-US" sz="800" b="0" i="0" dirty="0">
                <a:solidFill>
                  <a:srgbClr val="898989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消費者庁　体験型教材「鍛えよう、消費者力　 気づく・断る・相談する」</a:t>
            </a:r>
          </a:p>
        </p:txBody>
      </p:sp>
      <p:pic>
        <p:nvPicPr>
          <p:cNvPr id="6" name="図 5" descr="時計, ボール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049E4B42-F901-47A9-D194-7D9A5D0576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r="11736"/>
          <a:stretch>
            <a:fillRect/>
          </a:stretch>
        </p:blipFill>
        <p:spPr>
          <a:xfrm flipH="1">
            <a:off x="-3" y="0"/>
            <a:ext cx="9144001" cy="64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0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表 9">
            <a:extLst>
              <a:ext uri="{FF2B5EF4-FFF2-40B4-BE49-F238E27FC236}">
                <a16:creationId xmlns:a16="http://schemas.microsoft.com/office/drawing/2014/main" id="{AF51E5E3-5DAD-17DA-5C3A-37423141051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30902996"/>
              </p:ext>
            </p:extLst>
          </p:nvPr>
        </p:nvGraphicFramePr>
        <p:xfrm>
          <a:off x="-18000" y="-68822"/>
          <a:ext cx="9180000" cy="50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270000" marR="67500" marT="36036" marB="36036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8B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084E558-F6DD-EB56-CA88-25F553C09DC1}"/>
              </a:ext>
            </a:extLst>
          </p:cNvPr>
          <p:cNvSpPr txBox="1"/>
          <p:nvPr userDrawn="1"/>
        </p:nvSpPr>
        <p:spPr>
          <a:xfrm>
            <a:off x="2934000" y="6659249"/>
            <a:ext cx="3276000" cy="12054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125"/>
              </a:lnSpc>
            </a:pPr>
            <a:r>
              <a:rPr lang="ja-JP" altLang="en-US" sz="800" b="0" i="0" dirty="0">
                <a:solidFill>
                  <a:srgbClr val="898989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消費者庁　体験型教材「鍛えよう、消費者力　 気づく・断る・相談する」</a:t>
            </a:r>
          </a:p>
        </p:txBody>
      </p:sp>
    </p:spTree>
    <p:extLst>
      <p:ext uri="{BB962C8B-B14F-4D97-AF65-F5344CB8AC3E}">
        <p14:creationId xmlns:p14="http://schemas.microsoft.com/office/powerpoint/2010/main" val="13845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3E47423B-3FD6-00ED-3E9F-F90505D1271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972825284"/>
              </p:ext>
            </p:extLst>
          </p:nvPr>
        </p:nvGraphicFramePr>
        <p:xfrm>
          <a:off x="-18000" y="-68822"/>
          <a:ext cx="9180000" cy="50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270000" marR="67500" marT="36036" marB="36036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DB319B1-40B8-ACF7-BA19-6183DD4692E4}"/>
              </a:ext>
            </a:extLst>
          </p:cNvPr>
          <p:cNvSpPr txBox="1"/>
          <p:nvPr userDrawn="1"/>
        </p:nvSpPr>
        <p:spPr>
          <a:xfrm>
            <a:off x="2934000" y="6659249"/>
            <a:ext cx="3276000" cy="12054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125"/>
              </a:lnSpc>
            </a:pPr>
            <a:r>
              <a:rPr lang="ja-JP" altLang="en-US" sz="800" b="0" i="0" dirty="0">
                <a:solidFill>
                  <a:srgbClr val="898989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消費者庁　体験型教材「鍛えよう、消費者力　 気づく・断る・相談する」</a:t>
            </a:r>
          </a:p>
        </p:txBody>
      </p:sp>
    </p:spTree>
    <p:extLst>
      <p:ext uri="{BB962C8B-B14F-4D97-AF65-F5344CB8AC3E}">
        <p14:creationId xmlns:p14="http://schemas.microsoft.com/office/powerpoint/2010/main" val="2846548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3E47423B-3FD6-00ED-3E9F-F90505D1271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524762888"/>
              </p:ext>
            </p:extLst>
          </p:nvPr>
        </p:nvGraphicFramePr>
        <p:xfrm>
          <a:off x="-18000" y="-68822"/>
          <a:ext cx="9180000" cy="50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270000" marR="67500" marT="36036" marB="36036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D5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F0CC598-0919-4656-A6A3-87C3DCB8C2C7}"/>
              </a:ext>
            </a:extLst>
          </p:cNvPr>
          <p:cNvSpPr txBox="1"/>
          <p:nvPr userDrawn="1"/>
        </p:nvSpPr>
        <p:spPr>
          <a:xfrm>
            <a:off x="2934000" y="6659249"/>
            <a:ext cx="3276000" cy="12054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125"/>
              </a:lnSpc>
            </a:pPr>
            <a:r>
              <a:rPr lang="ja-JP" altLang="en-US" sz="800" b="0" i="0" dirty="0">
                <a:solidFill>
                  <a:srgbClr val="898989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消費者庁　体験型教材「鍛えよう、消費者力　 気づく・断る・相談する」</a:t>
            </a:r>
          </a:p>
        </p:txBody>
      </p:sp>
    </p:spTree>
    <p:extLst>
      <p:ext uri="{BB962C8B-B14F-4D97-AF65-F5344CB8AC3E}">
        <p14:creationId xmlns:p14="http://schemas.microsoft.com/office/powerpoint/2010/main" val="914555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178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8" r:id="rId2"/>
    <p:sldLayoutId id="2147483677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894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661" r:id="rId2"/>
    <p:sldLayoutId id="2147483662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FFBBA4D-2976-AE70-1ECC-61F136C2C455}"/>
              </a:ext>
            </a:extLst>
          </p:cNvPr>
          <p:cNvSpPr txBox="1"/>
          <p:nvPr/>
        </p:nvSpPr>
        <p:spPr>
          <a:xfrm>
            <a:off x="2096110" y="796517"/>
            <a:ext cx="6382883" cy="398177"/>
          </a:xfrm>
          <a:prstGeom prst="rect">
            <a:avLst/>
          </a:prstGeom>
          <a:noFill/>
        </p:spPr>
        <p:txBody>
          <a:bodyPr wrap="square" lIns="36000" tIns="36000" rIns="36000" bIns="36000" anchor="t" anchorCtr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ja-JP" altLang="en-US" sz="2000" b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サークルの見学に誘われたとき、どうしましたか？</a:t>
            </a:r>
          </a:p>
        </p:txBody>
      </p:sp>
      <p:sp>
        <p:nvSpPr>
          <p:cNvPr id="87" name="四角形: 角を丸くする 34">
            <a:extLst>
              <a:ext uri="{FF2B5EF4-FFF2-40B4-BE49-F238E27FC236}">
                <a16:creationId xmlns:a16="http://schemas.microsoft.com/office/drawing/2014/main" id="{98DCE0D8-C9E8-5E25-3CBB-BE6DB39863E4}"/>
              </a:ext>
            </a:extLst>
          </p:cNvPr>
          <p:cNvSpPr/>
          <p:nvPr/>
        </p:nvSpPr>
        <p:spPr>
          <a:xfrm>
            <a:off x="375069" y="728803"/>
            <a:ext cx="1554092" cy="533606"/>
          </a:xfrm>
          <a:prstGeom prst="roundRect">
            <a:avLst>
              <a:gd name="adj" fmla="val 32616"/>
            </a:avLst>
          </a:prstGeom>
          <a:solidFill>
            <a:srgbClr val="155DAA"/>
          </a:solidFill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選択場面 </a:t>
            </a:r>
            <a:r>
              <a:rPr lang="en-US" altLang="ja-JP" sz="16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①</a:t>
            </a:r>
            <a:endParaRPr lang="ja-JP" altLang="en-US" sz="1600" b="1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aphicFrame>
        <p:nvGraphicFramePr>
          <p:cNvPr id="92" name="表 91">
            <a:extLst>
              <a:ext uri="{FF2B5EF4-FFF2-40B4-BE49-F238E27FC236}">
                <a16:creationId xmlns:a16="http://schemas.microsoft.com/office/drawing/2014/main" id="{F32A91EF-3E9B-B28C-845D-9B8204BE98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076535"/>
              </p:ext>
            </p:extLst>
          </p:nvPr>
        </p:nvGraphicFramePr>
        <p:xfrm>
          <a:off x="375068" y="-12466"/>
          <a:ext cx="8731531" cy="4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13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1287">
                  <a:extLst>
                    <a:ext uri="{9D8B030D-6E8A-4147-A177-3AD203B41FA5}">
                      <a16:colId xmlns:a16="http://schemas.microsoft.com/office/drawing/2014/main" val="1678337219"/>
                    </a:ext>
                  </a:extLst>
                </a:gridCol>
                <a:gridCol w="3679290">
                  <a:extLst>
                    <a:ext uri="{9D8B030D-6E8A-4147-A177-3AD203B41FA5}">
                      <a16:colId xmlns:a16="http://schemas.microsoft.com/office/drawing/2014/main" val="3116882824"/>
                    </a:ext>
                  </a:extLst>
                </a:gridCol>
                <a:gridCol w="529576">
                  <a:extLst>
                    <a:ext uri="{9D8B030D-6E8A-4147-A177-3AD203B41FA5}">
                      <a16:colId xmlns:a16="http://schemas.microsoft.com/office/drawing/2014/main" val="423987266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baseline="0" dirty="0">
                          <a:solidFill>
                            <a:schemeClr val="bg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偽装サークル</a:t>
                      </a:r>
                    </a:p>
                  </a:txBody>
                  <a:tcPr marL="72000" marR="0" marT="0" marB="7200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baseline="0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72000" marR="0" marT="0" marB="7200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baseline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72000" marR="0" marT="0" marB="7200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baseline="0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72000" marR="0" marT="0" marB="7200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図 1" descr="屋内, 人, 窓, テーブル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B1A2B550-862A-D640-453C-60F9330F3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7" t="11842" r="2815" b="8520"/>
          <a:stretch>
            <a:fillRect/>
          </a:stretch>
        </p:blipFill>
        <p:spPr>
          <a:xfrm>
            <a:off x="2630466" y="1521026"/>
            <a:ext cx="3883068" cy="2194540"/>
          </a:xfrm>
          <a:prstGeom prst="rect">
            <a:avLst/>
          </a:prstGeom>
        </p:spPr>
      </p:pic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1587451E-D4B4-C77E-7896-241472E1B4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530416"/>
              </p:ext>
            </p:extLst>
          </p:nvPr>
        </p:nvGraphicFramePr>
        <p:xfrm>
          <a:off x="1175782" y="4275094"/>
          <a:ext cx="2347563" cy="6923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408">
                  <a:extLst>
                    <a:ext uri="{9D8B030D-6E8A-4147-A177-3AD203B41FA5}">
                      <a16:colId xmlns:a16="http://schemas.microsoft.com/office/drawing/2014/main" val="2462096926"/>
                    </a:ext>
                  </a:extLst>
                </a:gridCol>
                <a:gridCol w="1963155">
                  <a:extLst>
                    <a:ext uri="{9D8B030D-6E8A-4147-A177-3AD203B41FA5}">
                      <a16:colId xmlns:a16="http://schemas.microsoft.com/office/drawing/2014/main" val="1480663480"/>
                    </a:ext>
                  </a:extLst>
                </a:gridCol>
              </a:tblGrid>
              <a:tr h="6923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000" b="1">
                          <a:solidFill>
                            <a:srgbClr val="155DAA"/>
                          </a:solidFill>
                        </a:rPr>
                        <a:t>Ⓐ</a:t>
                      </a:r>
                      <a:endParaRPr lang="en-US" altLang="ja-JP" sz="2000" b="1" dirty="0">
                        <a:solidFill>
                          <a:srgbClr val="155DAA"/>
                        </a:solidFill>
                        <a:latin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1"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見に行ってみる</a:t>
                      </a:r>
                      <a:endParaRPr lang="ja-JP" altLang="en-US" sz="1800" b="1" dirty="0">
                        <a:latin typeface="BIZ UDPGothic" panose="020B0400000000000000" pitchFamily="34" charset="-128"/>
                        <a:ea typeface="BIZ UDPGothic" panose="020B0400000000000000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7850454"/>
                  </a:ext>
                </a:extLst>
              </a:tr>
            </a:tbl>
          </a:graphicData>
        </a:graphic>
      </p:graphicFrame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282E6D59-8CD2-4231-B3A4-2142D5054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291444"/>
              </p:ext>
            </p:extLst>
          </p:nvPr>
        </p:nvGraphicFramePr>
        <p:xfrm>
          <a:off x="3523345" y="4275093"/>
          <a:ext cx="5119915" cy="6923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443526486"/>
                    </a:ext>
                  </a:extLst>
                </a:gridCol>
                <a:gridCol w="4205515">
                  <a:extLst>
                    <a:ext uri="{9D8B030D-6E8A-4147-A177-3AD203B41FA5}">
                      <a16:colId xmlns:a16="http://schemas.microsoft.com/office/drawing/2014/main" val="3939780294"/>
                    </a:ext>
                  </a:extLst>
                </a:gridCol>
              </a:tblGrid>
              <a:tr h="6923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 b="1" dirty="0">
                          <a:solidFill>
                            <a:srgbClr val="FF9C00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注意！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実態のわからないサークルに</a:t>
                      </a:r>
                      <a:endParaRPr kumimoji="1" lang="en-US" altLang="ja-JP" sz="1600" b="1" dirty="0">
                        <a:solidFill>
                          <a:schemeClr val="tx1"/>
                        </a:solidFill>
                        <a:latin typeface="BIZ UDPGothic" panose="020B0400000000000000" pitchFamily="34" charset="-128"/>
                        <a:ea typeface="BIZ UDPGothic" panose="020B0400000000000000" pitchFamily="34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勧誘されるかもしれません。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7850454"/>
                  </a:ext>
                </a:extLst>
              </a:tr>
            </a:tbl>
          </a:graphicData>
        </a:graphic>
      </p:graphicFrame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852F2EDD-F765-A004-DAF5-80E0755CDB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264829"/>
              </p:ext>
            </p:extLst>
          </p:nvPr>
        </p:nvGraphicFramePr>
        <p:xfrm>
          <a:off x="3523345" y="5135125"/>
          <a:ext cx="5119915" cy="8207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443526486"/>
                    </a:ext>
                  </a:extLst>
                </a:gridCol>
                <a:gridCol w="4205515">
                  <a:extLst>
                    <a:ext uri="{9D8B030D-6E8A-4147-A177-3AD203B41FA5}">
                      <a16:colId xmlns:a16="http://schemas.microsoft.com/office/drawing/2014/main" val="3939780294"/>
                    </a:ext>
                  </a:extLst>
                </a:gridCol>
              </a:tblGrid>
              <a:tr h="8207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spc="-150" dirty="0">
                          <a:solidFill>
                            <a:srgbClr val="03ADEC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Good</a:t>
                      </a:r>
                      <a:r>
                        <a:rPr lang="ja-JP" altLang="en-US" sz="1600" b="1" spc="-150" dirty="0">
                          <a:solidFill>
                            <a:srgbClr val="03ADEC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！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実態のわからないサークルの勧誘に</a:t>
                      </a:r>
                      <a:endParaRPr kumimoji="1" lang="en-US" altLang="ja-JP" sz="1600" b="1" dirty="0">
                        <a:solidFill>
                          <a:schemeClr val="tx1"/>
                        </a:solidFill>
                        <a:latin typeface="BIZ UDPGothic" panose="020B0400000000000000" pitchFamily="34" charset="-128"/>
                        <a:ea typeface="BIZ UDPGothic" panose="020B0400000000000000" pitchFamily="34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注意しましょう。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17971071"/>
                  </a:ext>
                </a:extLst>
              </a:tr>
            </a:tbl>
          </a:graphicData>
        </a:graphic>
      </p:graphicFrame>
      <p:graphicFrame>
        <p:nvGraphicFramePr>
          <p:cNvPr id="11" name="表 10">
            <a:extLst>
              <a:ext uri="{FF2B5EF4-FFF2-40B4-BE49-F238E27FC236}">
                <a16:creationId xmlns:a16="http://schemas.microsoft.com/office/drawing/2014/main" id="{4E9DDD2A-0820-8F1C-6731-09DE785D0E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3396365"/>
              </p:ext>
            </p:extLst>
          </p:nvPr>
        </p:nvGraphicFramePr>
        <p:xfrm>
          <a:off x="1175782" y="5130176"/>
          <a:ext cx="2347563" cy="82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3759">
                  <a:extLst>
                    <a:ext uri="{9D8B030D-6E8A-4147-A177-3AD203B41FA5}">
                      <a16:colId xmlns:a16="http://schemas.microsoft.com/office/drawing/2014/main" val="2462096926"/>
                    </a:ext>
                  </a:extLst>
                </a:gridCol>
                <a:gridCol w="1953804">
                  <a:extLst>
                    <a:ext uri="{9D8B030D-6E8A-4147-A177-3AD203B41FA5}">
                      <a16:colId xmlns:a16="http://schemas.microsoft.com/office/drawing/2014/main" val="1480663480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000" b="1">
                          <a:solidFill>
                            <a:srgbClr val="155DAA"/>
                          </a:solidFill>
                        </a:rPr>
                        <a:t>Ⓑ</a:t>
                      </a:r>
                      <a:endParaRPr lang="en-US" altLang="ja-JP" sz="2000" b="1" dirty="0">
                        <a:solidFill>
                          <a:srgbClr val="155DAA"/>
                        </a:solidFill>
                        <a:latin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1"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見に行かない</a:t>
                      </a:r>
                      <a:endParaRPr lang="ja-JP" altLang="en-US" sz="1800" b="1" dirty="0">
                        <a:latin typeface="BIZ UDPGothic" panose="020B0400000000000000" pitchFamily="34" charset="-128"/>
                        <a:ea typeface="BIZ UDPGothic" panose="020B0400000000000000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78504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683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表 29">
            <a:extLst>
              <a:ext uri="{FF2B5EF4-FFF2-40B4-BE49-F238E27FC236}">
                <a16:creationId xmlns:a16="http://schemas.microsoft.com/office/drawing/2014/main" id="{6D67EA89-AF86-9621-6A04-DCC5320D45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900849"/>
              </p:ext>
            </p:extLst>
          </p:nvPr>
        </p:nvGraphicFramePr>
        <p:xfrm>
          <a:off x="375068" y="-12466"/>
          <a:ext cx="8731531" cy="4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13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1287">
                  <a:extLst>
                    <a:ext uri="{9D8B030D-6E8A-4147-A177-3AD203B41FA5}">
                      <a16:colId xmlns:a16="http://schemas.microsoft.com/office/drawing/2014/main" val="1678337219"/>
                    </a:ext>
                  </a:extLst>
                </a:gridCol>
                <a:gridCol w="3679290">
                  <a:extLst>
                    <a:ext uri="{9D8B030D-6E8A-4147-A177-3AD203B41FA5}">
                      <a16:colId xmlns:a16="http://schemas.microsoft.com/office/drawing/2014/main" val="3116882824"/>
                    </a:ext>
                  </a:extLst>
                </a:gridCol>
                <a:gridCol w="529576">
                  <a:extLst>
                    <a:ext uri="{9D8B030D-6E8A-4147-A177-3AD203B41FA5}">
                      <a16:colId xmlns:a16="http://schemas.microsoft.com/office/drawing/2014/main" val="423987266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baseline="0" dirty="0">
                          <a:solidFill>
                            <a:schemeClr val="bg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偽装サークル</a:t>
                      </a:r>
                    </a:p>
                  </a:txBody>
                  <a:tcPr marL="72000" marR="0" marT="0" marB="7200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baseline="0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72000" marR="0" marT="0" marB="7200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baseline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72000" marR="0" marT="0" marB="7200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baseline="0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72000" marR="0" marT="0" marB="7200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2B9C721-7BB4-4880-8ABA-4C427219F903}"/>
              </a:ext>
            </a:extLst>
          </p:cNvPr>
          <p:cNvSpPr txBox="1"/>
          <p:nvPr/>
        </p:nvSpPr>
        <p:spPr>
          <a:xfrm>
            <a:off x="2096110" y="796517"/>
            <a:ext cx="6382883" cy="398177"/>
          </a:xfrm>
          <a:prstGeom prst="rect">
            <a:avLst/>
          </a:prstGeom>
          <a:noFill/>
        </p:spPr>
        <p:txBody>
          <a:bodyPr wrap="square" lIns="36000" tIns="36000" rIns="36000" bIns="36000" anchor="t" anchorCtr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ja-JP" altLang="en-US" sz="2000" b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セミナー合宿に誘われたとき、どうしましたか？</a:t>
            </a:r>
          </a:p>
        </p:txBody>
      </p:sp>
      <p:sp>
        <p:nvSpPr>
          <p:cNvPr id="3" name="四角形: 角を丸くする 34">
            <a:extLst>
              <a:ext uri="{FF2B5EF4-FFF2-40B4-BE49-F238E27FC236}">
                <a16:creationId xmlns:a16="http://schemas.microsoft.com/office/drawing/2014/main" id="{E3031EE3-719A-414E-28A0-3227D76C69F3}"/>
              </a:ext>
            </a:extLst>
          </p:cNvPr>
          <p:cNvSpPr/>
          <p:nvPr/>
        </p:nvSpPr>
        <p:spPr>
          <a:xfrm>
            <a:off x="375069" y="728803"/>
            <a:ext cx="1554092" cy="533606"/>
          </a:xfrm>
          <a:prstGeom prst="roundRect">
            <a:avLst>
              <a:gd name="adj" fmla="val 32616"/>
            </a:avLst>
          </a:prstGeom>
          <a:solidFill>
            <a:srgbClr val="155DAA"/>
          </a:solidFill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選択場面 </a:t>
            </a:r>
            <a:r>
              <a:rPr lang="en-US" altLang="ja-JP" sz="16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②</a:t>
            </a:r>
            <a:endParaRPr lang="ja-JP" altLang="en-US" sz="1600" b="1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7" name="図 6" descr="屋内, 人, 女性, テーブル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30DE98FB-2CD5-FB53-E0FE-D513D31E0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70"/>
          <a:stretch>
            <a:fillRect/>
          </a:stretch>
        </p:blipFill>
        <p:spPr>
          <a:xfrm>
            <a:off x="2618471" y="1517781"/>
            <a:ext cx="3895063" cy="2197785"/>
          </a:xfrm>
          <a:prstGeom prst="rect">
            <a:avLst/>
          </a:prstGeom>
        </p:spPr>
      </p:pic>
      <p:graphicFrame>
        <p:nvGraphicFramePr>
          <p:cNvPr id="10" name="表 9">
            <a:extLst>
              <a:ext uri="{FF2B5EF4-FFF2-40B4-BE49-F238E27FC236}">
                <a16:creationId xmlns:a16="http://schemas.microsoft.com/office/drawing/2014/main" id="{C7402031-E006-7C19-F8C2-8FEB1A69BA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4059573"/>
              </p:ext>
            </p:extLst>
          </p:nvPr>
        </p:nvGraphicFramePr>
        <p:xfrm>
          <a:off x="890773" y="3883208"/>
          <a:ext cx="2525693" cy="6923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408">
                  <a:extLst>
                    <a:ext uri="{9D8B030D-6E8A-4147-A177-3AD203B41FA5}">
                      <a16:colId xmlns:a16="http://schemas.microsoft.com/office/drawing/2014/main" val="2462096926"/>
                    </a:ext>
                  </a:extLst>
                </a:gridCol>
                <a:gridCol w="2141285">
                  <a:extLst>
                    <a:ext uri="{9D8B030D-6E8A-4147-A177-3AD203B41FA5}">
                      <a16:colId xmlns:a16="http://schemas.microsoft.com/office/drawing/2014/main" val="1480663480"/>
                    </a:ext>
                  </a:extLst>
                </a:gridCol>
              </a:tblGrid>
              <a:tr h="6923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000" b="1">
                          <a:solidFill>
                            <a:srgbClr val="155DAA"/>
                          </a:solidFill>
                        </a:rPr>
                        <a:t>Ⓐ</a:t>
                      </a:r>
                      <a:endParaRPr lang="en-US" altLang="ja-JP" sz="2000" b="1" dirty="0">
                        <a:solidFill>
                          <a:srgbClr val="155DAA"/>
                        </a:solidFill>
                        <a:latin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1"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合宿に行ってみる</a:t>
                      </a:r>
                      <a:endParaRPr lang="ja-JP" altLang="en-US" sz="1800" b="1" dirty="0">
                        <a:latin typeface="BIZ UDPGothic" panose="020B0400000000000000" pitchFamily="34" charset="-128"/>
                        <a:ea typeface="BIZ UDPGothic" panose="020B0400000000000000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7850454"/>
                  </a:ext>
                </a:extLst>
              </a:tr>
            </a:tbl>
          </a:graphicData>
        </a:graphic>
      </p:graphicFrame>
      <p:graphicFrame>
        <p:nvGraphicFramePr>
          <p:cNvPr id="11" name="表 10">
            <a:extLst>
              <a:ext uri="{FF2B5EF4-FFF2-40B4-BE49-F238E27FC236}">
                <a16:creationId xmlns:a16="http://schemas.microsoft.com/office/drawing/2014/main" id="{0E977A3F-D9F3-BD70-9197-4CBE9069B8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366367"/>
              </p:ext>
            </p:extLst>
          </p:nvPr>
        </p:nvGraphicFramePr>
        <p:xfrm>
          <a:off x="3368966" y="3883207"/>
          <a:ext cx="5119915" cy="6923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443526486"/>
                    </a:ext>
                  </a:extLst>
                </a:gridCol>
                <a:gridCol w="4205515">
                  <a:extLst>
                    <a:ext uri="{9D8B030D-6E8A-4147-A177-3AD203B41FA5}">
                      <a16:colId xmlns:a16="http://schemas.microsoft.com/office/drawing/2014/main" val="3939780294"/>
                    </a:ext>
                  </a:extLst>
                </a:gridCol>
              </a:tblGrid>
              <a:tr h="6923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 b="1">
                          <a:solidFill>
                            <a:srgbClr val="FF0000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危険！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強引に誘われた合宿に参加すると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トラブルに遭う可能性が高いです。</a:t>
                      </a:r>
                      <a:endParaRPr kumimoji="1" lang="ja-JP" altLang="en-US" sz="1600" b="1" dirty="0">
                        <a:solidFill>
                          <a:schemeClr val="tx1"/>
                        </a:solidFill>
                        <a:latin typeface="BIZ UDPGothic" panose="020B0400000000000000" pitchFamily="34" charset="-128"/>
                        <a:ea typeface="BIZ UDPGothic" panose="020B0400000000000000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7850454"/>
                  </a:ext>
                </a:extLst>
              </a:tr>
            </a:tbl>
          </a:graphicData>
        </a:graphic>
      </p:graphicFrame>
      <p:graphicFrame>
        <p:nvGraphicFramePr>
          <p:cNvPr id="12" name="表 11">
            <a:extLst>
              <a:ext uri="{FF2B5EF4-FFF2-40B4-BE49-F238E27FC236}">
                <a16:creationId xmlns:a16="http://schemas.microsoft.com/office/drawing/2014/main" id="{9AB14880-319A-56B0-96EB-3597B32DF2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6321926"/>
              </p:ext>
            </p:extLst>
          </p:nvPr>
        </p:nvGraphicFramePr>
        <p:xfrm>
          <a:off x="3368966" y="4743239"/>
          <a:ext cx="5119915" cy="8207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443526486"/>
                    </a:ext>
                  </a:extLst>
                </a:gridCol>
                <a:gridCol w="4205515">
                  <a:extLst>
                    <a:ext uri="{9D8B030D-6E8A-4147-A177-3AD203B41FA5}">
                      <a16:colId xmlns:a16="http://schemas.microsoft.com/office/drawing/2014/main" val="3939780294"/>
                    </a:ext>
                  </a:extLst>
                </a:gridCol>
              </a:tblGrid>
              <a:tr h="8207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 b="1" dirty="0">
                          <a:solidFill>
                            <a:srgbClr val="FF9C00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注意！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手元にお金がないと言い訳</a:t>
                      </a: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すると</a:t>
                      </a:r>
                      <a:endParaRPr kumimoji="1" lang="en-US" altLang="ja-JP" sz="1600" b="1" dirty="0">
                        <a:solidFill>
                          <a:schemeClr val="tx1"/>
                        </a:solidFill>
                        <a:latin typeface="BIZ UDPGothic" panose="020B0400000000000000" pitchFamily="34" charset="-128"/>
                        <a:ea typeface="BIZ UDPGothic" panose="020B0400000000000000" pitchFamily="34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後払い</a:t>
                      </a:r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や借金を</a:t>
                      </a: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勧められ断りづらくなります</a:t>
                      </a:r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17971071"/>
                  </a:ext>
                </a:extLst>
              </a:tr>
            </a:tbl>
          </a:graphicData>
        </a:graphic>
      </p:graphicFrame>
      <p:graphicFrame>
        <p:nvGraphicFramePr>
          <p:cNvPr id="13" name="表 12">
            <a:extLst>
              <a:ext uri="{FF2B5EF4-FFF2-40B4-BE49-F238E27FC236}">
                <a16:creationId xmlns:a16="http://schemas.microsoft.com/office/drawing/2014/main" id="{17839E8B-1229-3C57-64A3-524FCA6F47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2781276"/>
              </p:ext>
            </p:extLst>
          </p:nvPr>
        </p:nvGraphicFramePr>
        <p:xfrm>
          <a:off x="3368966" y="5601090"/>
          <a:ext cx="5130014" cy="8207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1777">
                  <a:extLst>
                    <a:ext uri="{9D8B030D-6E8A-4147-A177-3AD203B41FA5}">
                      <a16:colId xmlns:a16="http://schemas.microsoft.com/office/drawing/2014/main" val="2443526486"/>
                    </a:ext>
                  </a:extLst>
                </a:gridCol>
                <a:gridCol w="4188237">
                  <a:extLst>
                    <a:ext uri="{9D8B030D-6E8A-4147-A177-3AD203B41FA5}">
                      <a16:colId xmlns:a16="http://schemas.microsoft.com/office/drawing/2014/main" val="3939780294"/>
                    </a:ext>
                  </a:extLst>
                </a:gridCol>
              </a:tblGrid>
              <a:tr h="8207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spc="-150" dirty="0">
                          <a:solidFill>
                            <a:srgbClr val="03ADEC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Good</a:t>
                      </a:r>
                      <a:r>
                        <a:rPr lang="ja-JP" altLang="en-US" sz="1600" b="1" spc="-150" dirty="0">
                          <a:solidFill>
                            <a:srgbClr val="03ADEC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！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相談を</a:t>
                      </a: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すると冷静</a:t>
                      </a:r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に判断する</a:t>
                      </a: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ことが</a:t>
                      </a:r>
                      <a:endParaRPr kumimoji="1" lang="en-US" altLang="ja-JP" sz="1600" b="1" dirty="0">
                        <a:solidFill>
                          <a:schemeClr val="tx1"/>
                        </a:solidFill>
                        <a:latin typeface="BIZ UDPGothic" panose="020B0400000000000000" pitchFamily="34" charset="-128"/>
                        <a:ea typeface="BIZ UDPGothic" panose="020B0400000000000000" pitchFamily="34" charset="-128"/>
                      </a:endParaRPr>
                    </a:p>
                    <a:p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期待できます</a:t>
                      </a:r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77574184"/>
                  </a:ext>
                </a:extLst>
              </a:tr>
            </a:tbl>
          </a:graphicData>
        </a:graphic>
      </p:graphicFrame>
      <p:graphicFrame>
        <p:nvGraphicFramePr>
          <p:cNvPr id="14" name="表 13">
            <a:extLst>
              <a:ext uri="{FF2B5EF4-FFF2-40B4-BE49-F238E27FC236}">
                <a16:creationId xmlns:a16="http://schemas.microsoft.com/office/drawing/2014/main" id="{32E7134C-E982-D7D0-91D3-D97CED5B34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279358"/>
              </p:ext>
            </p:extLst>
          </p:nvPr>
        </p:nvGraphicFramePr>
        <p:xfrm>
          <a:off x="890773" y="4738290"/>
          <a:ext cx="2478192" cy="82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408">
                  <a:extLst>
                    <a:ext uri="{9D8B030D-6E8A-4147-A177-3AD203B41FA5}">
                      <a16:colId xmlns:a16="http://schemas.microsoft.com/office/drawing/2014/main" val="2462096926"/>
                    </a:ext>
                  </a:extLst>
                </a:gridCol>
                <a:gridCol w="2093784">
                  <a:extLst>
                    <a:ext uri="{9D8B030D-6E8A-4147-A177-3AD203B41FA5}">
                      <a16:colId xmlns:a16="http://schemas.microsoft.com/office/drawing/2014/main" val="1480663480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000" b="1">
                          <a:solidFill>
                            <a:srgbClr val="155DAA"/>
                          </a:solidFill>
                        </a:rPr>
                        <a:t>Ⓑ</a:t>
                      </a:r>
                      <a:endParaRPr lang="en-US" altLang="ja-JP" sz="2000" b="1" dirty="0">
                        <a:solidFill>
                          <a:srgbClr val="155DAA"/>
                        </a:solidFill>
                        <a:latin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1"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お金がかかるから</a:t>
                      </a:r>
                      <a:endParaRPr lang="en-US" altLang="ja-JP" sz="1800" b="1" dirty="0">
                        <a:latin typeface="BIZ UDPGothic" panose="020B0400000000000000" pitchFamily="34" charset="-128"/>
                        <a:ea typeface="BIZ UDPGothic" panose="020B0400000000000000" pitchFamily="34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1"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行かない</a:t>
                      </a:r>
                      <a:endParaRPr lang="ja-JP" altLang="en-US" sz="1800" b="1" dirty="0">
                        <a:latin typeface="BIZ UDPGothic" panose="020B0400000000000000" pitchFamily="34" charset="-128"/>
                        <a:ea typeface="BIZ UDPGothic" panose="020B0400000000000000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7850454"/>
                  </a:ext>
                </a:extLst>
              </a:tr>
            </a:tbl>
          </a:graphicData>
        </a:graphic>
      </p:graphicFrame>
      <p:graphicFrame>
        <p:nvGraphicFramePr>
          <p:cNvPr id="15" name="表 14">
            <a:extLst>
              <a:ext uri="{FF2B5EF4-FFF2-40B4-BE49-F238E27FC236}">
                <a16:creationId xmlns:a16="http://schemas.microsoft.com/office/drawing/2014/main" id="{CD08CAE6-8C23-D86E-73A5-4E6FC066F6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202782"/>
              </p:ext>
            </p:extLst>
          </p:nvPr>
        </p:nvGraphicFramePr>
        <p:xfrm>
          <a:off x="890773" y="5594633"/>
          <a:ext cx="2525693" cy="8294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408">
                  <a:extLst>
                    <a:ext uri="{9D8B030D-6E8A-4147-A177-3AD203B41FA5}">
                      <a16:colId xmlns:a16="http://schemas.microsoft.com/office/drawing/2014/main" val="2462096926"/>
                    </a:ext>
                  </a:extLst>
                </a:gridCol>
                <a:gridCol w="2141285">
                  <a:extLst>
                    <a:ext uri="{9D8B030D-6E8A-4147-A177-3AD203B41FA5}">
                      <a16:colId xmlns:a16="http://schemas.microsoft.com/office/drawing/2014/main" val="1480663480"/>
                    </a:ext>
                  </a:extLst>
                </a:gridCol>
              </a:tblGrid>
              <a:tr h="82941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>
                          <a:solidFill>
                            <a:srgbClr val="155DAA"/>
                          </a:solidFill>
                        </a:rPr>
                        <a:t>Ⓒ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親に相談してみる</a:t>
                      </a:r>
                      <a:endParaRPr kumimoji="1" lang="ja-JP" altLang="en-US" sz="1800" b="1" dirty="0">
                        <a:latin typeface="BIZ UDPGothic" panose="020B0400000000000000" pitchFamily="34" charset="-128"/>
                        <a:ea typeface="BIZ UDPGothic" panose="020B0400000000000000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78504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68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表 29">
            <a:extLst>
              <a:ext uri="{FF2B5EF4-FFF2-40B4-BE49-F238E27FC236}">
                <a16:creationId xmlns:a16="http://schemas.microsoft.com/office/drawing/2014/main" id="{6D67EA89-AF86-9621-6A04-DCC5320D45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052031"/>
              </p:ext>
            </p:extLst>
          </p:nvPr>
        </p:nvGraphicFramePr>
        <p:xfrm>
          <a:off x="375068" y="-12466"/>
          <a:ext cx="8731531" cy="4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13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1287">
                  <a:extLst>
                    <a:ext uri="{9D8B030D-6E8A-4147-A177-3AD203B41FA5}">
                      <a16:colId xmlns:a16="http://schemas.microsoft.com/office/drawing/2014/main" val="1678337219"/>
                    </a:ext>
                  </a:extLst>
                </a:gridCol>
                <a:gridCol w="3679290">
                  <a:extLst>
                    <a:ext uri="{9D8B030D-6E8A-4147-A177-3AD203B41FA5}">
                      <a16:colId xmlns:a16="http://schemas.microsoft.com/office/drawing/2014/main" val="3116882824"/>
                    </a:ext>
                  </a:extLst>
                </a:gridCol>
                <a:gridCol w="529576">
                  <a:extLst>
                    <a:ext uri="{9D8B030D-6E8A-4147-A177-3AD203B41FA5}">
                      <a16:colId xmlns:a16="http://schemas.microsoft.com/office/drawing/2014/main" val="423987266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baseline="0" dirty="0">
                          <a:solidFill>
                            <a:schemeClr val="bg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偽装サークル</a:t>
                      </a:r>
                    </a:p>
                  </a:txBody>
                  <a:tcPr marL="72000" marR="0" marT="0" marB="7200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baseline="0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72000" marR="0" marT="0" marB="7200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baseline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72000" marR="0" marT="0" marB="7200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baseline="0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72000" marR="0" marT="0" marB="7200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2B9C721-7BB4-4880-8ABA-4C427219F903}"/>
              </a:ext>
            </a:extLst>
          </p:cNvPr>
          <p:cNvSpPr txBox="1"/>
          <p:nvPr/>
        </p:nvSpPr>
        <p:spPr>
          <a:xfrm>
            <a:off x="2096110" y="796517"/>
            <a:ext cx="6382883" cy="398177"/>
          </a:xfrm>
          <a:prstGeom prst="rect">
            <a:avLst/>
          </a:prstGeom>
          <a:noFill/>
        </p:spPr>
        <p:txBody>
          <a:bodyPr wrap="square" lIns="36000" tIns="36000" rIns="36000" bIns="36000" anchor="t" anchorCtr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ja-JP" altLang="en-US" sz="2000" b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教材の購入を迫られたとき、どうしましたか？</a:t>
            </a:r>
          </a:p>
        </p:txBody>
      </p:sp>
      <p:sp>
        <p:nvSpPr>
          <p:cNvPr id="3" name="四角形: 角を丸くする 34">
            <a:extLst>
              <a:ext uri="{FF2B5EF4-FFF2-40B4-BE49-F238E27FC236}">
                <a16:creationId xmlns:a16="http://schemas.microsoft.com/office/drawing/2014/main" id="{E3031EE3-719A-414E-28A0-3227D76C69F3}"/>
              </a:ext>
            </a:extLst>
          </p:cNvPr>
          <p:cNvSpPr/>
          <p:nvPr/>
        </p:nvSpPr>
        <p:spPr>
          <a:xfrm>
            <a:off x="375069" y="728803"/>
            <a:ext cx="1554092" cy="533606"/>
          </a:xfrm>
          <a:prstGeom prst="roundRect">
            <a:avLst>
              <a:gd name="adj" fmla="val 32616"/>
            </a:avLst>
          </a:prstGeom>
          <a:solidFill>
            <a:srgbClr val="155DAA"/>
          </a:solidFill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選択場面 </a:t>
            </a:r>
            <a:r>
              <a:rPr lang="en-US" altLang="ja-JP" sz="16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③</a:t>
            </a:r>
            <a:endParaRPr lang="ja-JP" altLang="en-US" sz="1600" b="1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6" name="図 5" descr="人, 屋内, テーブル, ケーキ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D6E085EF-B155-5A8C-A641-F05BB60E0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690"/>
          <a:stretch>
            <a:fillRect/>
          </a:stretch>
        </p:blipFill>
        <p:spPr>
          <a:xfrm>
            <a:off x="2622901" y="1517781"/>
            <a:ext cx="3886201" cy="2197785"/>
          </a:xfrm>
          <a:prstGeom prst="rect">
            <a:avLst/>
          </a:prstGeom>
        </p:spPr>
      </p:pic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C7EF5B80-A08B-E096-14DD-762347197C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777895"/>
              </p:ext>
            </p:extLst>
          </p:nvPr>
        </p:nvGraphicFramePr>
        <p:xfrm>
          <a:off x="750257" y="3883208"/>
          <a:ext cx="2585070" cy="6923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408">
                  <a:extLst>
                    <a:ext uri="{9D8B030D-6E8A-4147-A177-3AD203B41FA5}">
                      <a16:colId xmlns:a16="http://schemas.microsoft.com/office/drawing/2014/main" val="2462096926"/>
                    </a:ext>
                  </a:extLst>
                </a:gridCol>
                <a:gridCol w="2200662">
                  <a:extLst>
                    <a:ext uri="{9D8B030D-6E8A-4147-A177-3AD203B41FA5}">
                      <a16:colId xmlns:a16="http://schemas.microsoft.com/office/drawing/2014/main" val="1480663480"/>
                    </a:ext>
                  </a:extLst>
                </a:gridCol>
              </a:tblGrid>
              <a:tr h="6923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000" b="1">
                          <a:solidFill>
                            <a:srgbClr val="155DAA"/>
                          </a:solidFill>
                        </a:rPr>
                        <a:t>Ⓐ</a:t>
                      </a:r>
                      <a:endParaRPr lang="en-US" altLang="ja-JP" sz="2000" b="1" dirty="0">
                        <a:solidFill>
                          <a:srgbClr val="155DAA"/>
                        </a:solidFill>
                        <a:latin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1"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サインして購入する</a:t>
                      </a:r>
                      <a:endParaRPr lang="ja-JP" altLang="en-US" sz="1800" b="1" dirty="0">
                        <a:latin typeface="BIZ UDPGothic" panose="020B0400000000000000" pitchFamily="34" charset="-128"/>
                        <a:ea typeface="BIZ UDPGothic" panose="020B0400000000000000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7850454"/>
                  </a:ext>
                </a:extLst>
              </a:tr>
            </a:tbl>
          </a:graphicData>
        </a:graphic>
      </p:graphicFrame>
      <p:graphicFrame>
        <p:nvGraphicFramePr>
          <p:cNvPr id="10" name="表 9">
            <a:extLst>
              <a:ext uri="{FF2B5EF4-FFF2-40B4-BE49-F238E27FC236}">
                <a16:creationId xmlns:a16="http://schemas.microsoft.com/office/drawing/2014/main" id="{508ECFEC-0D6E-8DCC-FDF2-B815466A20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286511"/>
              </p:ext>
            </p:extLst>
          </p:nvPr>
        </p:nvGraphicFramePr>
        <p:xfrm>
          <a:off x="3394703" y="3883207"/>
          <a:ext cx="5119915" cy="6923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443526486"/>
                    </a:ext>
                  </a:extLst>
                </a:gridCol>
                <a:gridCol w="4205515">
                  <a:extLst>
                    <a:ext uri="{9D8B030D-6E8A-4147-A177-3AD203B41FA5}">
                      <a16:colId xmlns:a16="http://schemas.microsoft.com/office/drawing/2014/main" val="3939780294"/>
                    </a:ext>
                  </a:extLst>
                </a:gridCol>
              </a:tblGrid>
              <a:tr h="6923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 b="1">
                          <a:solidFill>
                            <a:srgbClr val="FF0000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危険！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本当にその教材は必要なものですか。</a:t>
                      </a:r>
                      <a:endParaRPr kumimoji="1" lang="en-US" altLang="ja-JP" sz="1600" b="1" dirty="0">
                        <a:solidFill>
                          <a:schemeClr val="tx1"/>
                        </a:solidFill>
                        <a:latin typeface="BIZ UDPGothic" panose="020B0400000000000000" pitchFamily="34" charset="-128"/>
                        <a:ea typeface="BIZ UDPGothic" panose="020B0400000000000000" pitchFamily="34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強引に契約をさせられていませんか。</a:t>
                      </a:r>
                      <a:endParaRPr kumimoji="1" lang="ja-JP" altLang="en-US" sz="1600" b="1" dirty="0">
                        <a:solidFill>
                          <a:schemeClr val="tx1"/>
                        </a:solidFill>
                        <a:latin typeface="BIZ UDPGothic" panose="020B0400000000000000" pitchFamily="34" charset="-128"/>
                        <a:ea typeface="BIZ UDPGothic" panose="020B0400000000000000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7850454"/>
                  </a:ext>
                </a:extLst>
              </a:tr>
            </a:tbl>
          </a:graphicData>
        </a:graphic>
      </p:graphicFrame>
      <p:graphicFrame>
        <p:nvGraphicFramePr>
          <p:cNvPr id="11" name="表 10">
            <a:extLst>
              <a:ext uri="{FF2B5EF4-FFF2-40B4-BE49-F238E27FC236}">
                <a16:creationId xmlns:a16="http://schemas.microsoft.com/office/drawing/2014/main" id="{D6C5CBCD-4057-4C6F-670D-BD89AFFFF2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5892350"/>
              </p:ext>
            </p:extLst>
          </p:nvPr>
        </p:nvGraphicFramePr>
        <p:xfrm>
          <a:off x="3394703" y="4743239"/>
          <a:ext cx="5119915" cy="8207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443526486"/>
                    </a:ext>
                  </a:extLst>
                </a:gridCol>
                <a:gridCol w="4205515">
                  <a:extLst>
                    <a:ext uri="{9D8B030D-6E8A-4147-A177-3AD203B41FA5}">
                      <a16:colId xmlns:a16="http://schemas.microsoft.com/office/drawing/2014/main" val="3939780294"/>
                    </a:ext>
                  </a:extLst>
                </a:gridCol>
              </a:tblGrid>
              <a:tr h="8207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 b="1" dirty="0">
                          <a:solidFill>
                            <a:srgbClr val="FF9C00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注意！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確認することは良いですが、</a:t>
                      </a:r>
                      <a:endParaRPr kumimoji="1" lang="en-US" altLang="ja-JP" sz="1600" b="1" dirty="0">
                        <a:solidFill>
                          <a:schemeClr val="tx1"/>
                        </a:solidFill>
                        <a:latin typeface="BIZ UDPGothic" panose="020B0400000000000000" pitchFamily="34" charset="-128"/>
                        <a:ea typeface="BIZ UDPGothic" panose="020B0400000000000000" pitchFamily="34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相手に押し切られる可能性があります。</a:t>
                      </a:r>
                      <a:endParaRPr kumimoji="1" lang="ja-JP" altLang="en-US" sz="1600" b="1" dirty="0">
                        <a:solidFill>
                          <a:schemeClr val="tx1"/>
                        </a:solidFill>
                        <a:latin typeface="BIZ UDPGothic" panose="020B0400000000000000" pitchFamily="34" charset="-128"/>
                        <a:ea typeface="BIZ UDPGothic" panose="020B0400000000000000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17971071"/>
                  </a:ext>
                </a:extLst>
              </a:tr>
            </a:tbl>
          </a:graphicData>
        </a:graphic>
      </p:graphicFrame>
      <p:graphicFrame>
        <p:nvGraphicFramePr>
          <p:cNvPr id="12" name="表 11">
            <a:extLst>
              <a:ext uri="{FF2B5EF4-FFF2-40B4-BE49-F238E27FC236}">
                <a16:creationId xmlns:a16="http://schemas.microsoft.com/office/drawing/2014/main" id="{AE682C41-B891-3583-78A0-002247F579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495133"/>
              </p:ext>
            </p:extLst>
          </p:nvPr>
        </p:nvGraphicFramePr>
        <p:xfrm>
          <a:off x="3394703" y="5601090"/>
          <a:ext cx="5203032" cy="8207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9791">
                  <a:extLst>
                    <a:ext uri="{9D8B030D-6E8A-4147-A177-3AD203B41FA5}">
                      <a16:colId xmlns:a16="http://schemas.microsoft.com/office/drawing/2014/main" val="2443526486"/>
                    </a:ext>
                  </a:extLst>
                </a:gridCol>
                <a:gridCol w="4263241">
                  <a:extLst>
                    <a:ext uri="{9D8B030D-6E8A-4147-A177-3AD203B41FA5}">
                      <a16:colId xmlns:a16="http://schemas.microsoft.com/office/drawing/2014/main" val="3939780294"/>
                    </a:ext>
                  </a:extLst>
                </a:gridCol>
              </a:tblGrid>
              <a:tr h="8207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spc="-150" dirty="0">
                          <a:solidFill>
                            <a:srgbClr val="03ADEC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Good</a:t>
                      </a:r>
                      <a:r>
                        <a:rPr lang="ja-JP" altLang="en-US" sz="1600" b="1" spc="-150" dirty="0">
                          <a:solidFill>
                            <a:srgbClr val="03ADEC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！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契約をその場で決める必要はありません。</a:t>
                      </a:r>
                    </a:p>
                    <a:p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相談をして、落ち着いて冷静に判断しましょう。</a:t>
                      </a:r>
                      <a:endParaRPr kumimoji="1" lang="ja-JP" altLang="en-US" sz="1600" b="1" dirty="0">
                        <a:solidFill>
                          <a:schemeClr val="tx1"/>
                        </a:solidFill>
                        <a:latin typeface="BIZ UDPGothic" panose="020B0400000000000000" pitchFamily="34" charset="-128"/>
                        <a:ea typeface="BIZ UDPGothic" panose="020B0400000000000000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77574184"/>
                  </a:ext>
                </a:extLst>
              </a:tr>
            </a:tbl>
          </a:graphicData>
        </a:graphic>
      </p:graphicFrame>
      <p:graphicFrame>
        <p:nvGraphicFramePr>
          <p:cNvPr id="13" name="表 12">
            <a:extLst>
              <a:ext uri="{FF2B5EF4-FFF2-40B4-BE49-F238E27FC236}">
                <a16:creationId xmlns:a16="http://schemas.microsoft.com/office/drawing/2014/main" id="{E297B6DC-D0F3-3760-DBD3-51AA856FE9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732624"/>
              </p:ext>
            </p:extLst>
          </p:nvPr>
        </p:nvGraphicFramePr>
        <p:xfrm>
          <a:off x="750257" y="4738290"/>
          <a:ext cx="2525693" cy="82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408">
                  <a:extLst>
                    <a:ext uri="{9D8B030D-6E8A-4147-A177-3AD203B41FA5}">
                      <a16:colId xmlns:a16="http://schemas.microsoft.com/office/drawing/2014/main" val="2462096926"/>
                    </a:ext>
                  </a:extLst>
                </a:gridCol>
                <a:gridCol w="2141285">
                  <a:extLst>
                    <a:ext uri="{9D8B030D-6E8A-4147-A177-3AD203B41FA5}">
                      <a16:colId xmlns:a16="http://schemas.microsoft.com/office/drawing/2014/main" val="1480663480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000" b="1">
                          <a:solidFill>
                            <a:srgbClr val="155DAA"/>
                          </a:solidFill>
                        </a:rPr>
                        <a:t>Ⓑ</a:t>
                      </a:r>
                      <a:endParaRPr lang="en-US" altLang="ja-JP" sz="2000" b="1" dirty="0">
                        <a:solidFill>
                          <a:srgbClr val="155DAA"/>
                        </a:solidFill>
                        <a:latin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1"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どんな教材か聞く</a:t>
                      </a:r>
                      <a:endParaRPr lang="ja-JP" altLang="en-US" sz="1800" b="1" dirty="0">
                        <a:latin typeface="BIZ UDPGothic" panose="020B0400000000000000" pitchFamily="34" charset="-128"/>
                        <a:ea typeface="BIZ UDPGothic" panose="020B0400000000000000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7850454"/>
                  </a:ext>
                </a:extLst>
              </a:tr>
            </a:tbl>
          </a:graphicData>
        </a:graphic>
      </p:graphicFrame>
      <p:graphicFrame>
        <p:nvGraphicFramePr>
          <p:cNvPr id="14" name="表 13">
            <a:extLst>
              <a:ext uri="{FF2B5EF4-FFF2-40B4-BE49-F238E27FC236}">
                <a16:creationId xmlns:a16="http://schemas.microsoft.com/office/drawing/2014/main" id="{2976C0B4-9CB8-052A-21D8-C3ADC2A979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376243"/>
              </p:ext>
            </p:extLst>
          </p:nvPr>
        </p:nvGraphicFramePr>
        <p:xfrm>
          <a:off x="750257" y="5594633"/>
          <a:ext cx="2644446" cy="8294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408">
                  <a:extLst>
                    <a:ext uri="{9D8B030D-6E8A-4147-A177-3AD203B41FA5}">
                      <a16:colId xmlns:a16="http://schemas.microsoft.com/office/drawing/2014/main" val="2462096926"/>
                    </a:ext>
                  </a:extLst>
                </a:gridCol>
                <a:gridCol w="2260038">
                  <a:extLst>
                    <a:ext uri="{9D8B030D-6E8A-4147-A177-3AD203B41FA5}">
                      <a16:colId xmlns:a16="http://schemas.microsoft.com/office/drawing/2014/main" val="1480663480"/>
                    </a:ext>
                  </a:extLst>
                </a:gridCol>
              </a:tblGrid>
              <a:tr h="82941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>
                          <a:solidFill>
                            <a:srgbClr val="155DAA"/>
                          </a:solidFill>
                        </a:rPr>
                        <a:t>Ⓒ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b="1">
                          <a:latin typeface="BIZ UDPGothic" panose="020B0400000000000000" pitchFamily="34" charset="-128"/>
                          <a:ea typeface="BIZ UDPGothic" panose="020B0400000000000000" pitchFamily="34" charset="-128"/>
                        </a:rPr>
                        <a:t>親に相談して決める</a:t>
                      </a:r>
                      <a:endParaRPr kumimoji="1" lang="ja-JP" altLang="en-US" sz="1800" b="1" dirty="0">
                        <a:latin typeface="BIZ UDPGothic" panose="020B0400000000000000" pitchFamily="34" charset="-128"/>
                        <a:ea typeface="BIZ UDPGothic" panose="020B0400000000000000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78504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789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39ACBE1-BF68-DFC7-BE6B-0E69F8BA9555}"/>
              </a:ext>
            </a:extLst>
          </p:cNvPr>
          <p:cNvSpPr txBox="1"/>
          <p:nvPr/>
        </p:nvSpPr>
        <p:spPr>
          <a:xfrm>
            <a:off x="406402" y="1676453"/>
            <a:ext cx="6066628" cy="1244687"/>
          </a:xfrm>
          <a:prstGeom prst="rect">
            <a:avLst/>
          </a:prstGeom>
          <a:noFill/>
        </p:spPr>
        <p:txBody>
          <a:bodyPr wrap="square" lIns="0" tIns="108000" rIns="0" bIns="0" anchor="t" anchorCtr="0">
            <a:spAutoFit/>
          </a:bodyPr>
          <a:lstStyle/>
          <a:p>
            <a:pPr indent="180000">
              <a:lnSpc>
                <a:spcPts val="2300"/>
              </a:lnSpc>
            </a:pPr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カルト的団体は、サークル活動や勉強会などと偽って勧誘をすることがあり、</a:t>
            </a:r>
            <a:r>
              <a:rPr lang="ja-JP" altLang="en-US" sz="16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アンケートで個人情報を聞きだしたり、合宿などの閉鎖的な環境で物品の購入や寄附を募る等、周囲の人との相談を遮断</a:t>
            </a:r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することがあります。</a:t>
            </a:r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B9A3D1D2-1556-5ED8-1944-BD9E2B7FB7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551631"/>
              </p:ext>
            </p:extLst>
          </p:nvPr>
        </p:nvGraphicFramePr>
        <p:xfrm>
          <a:off x="374998" y="1244453"/>
          <a:ext cx="8388000" cy="432000"/>
        </p:xfrm>
        <a:graphic>
          <a:graphicData uri="http://schemas.openxmlformats.org/drawingml/2006/table">
            <a:tbl>
              <a:tblPr firstRow="1" bandRow="1"/>
              <a:tblGrid>
                <a:gridCol w="3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9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kumimoji="1" lang="ja-JP" altLang="en-US" sz="20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➊</a:t>
                      </a:r>
                    </a:p>
                  </a:txBody>
                  <a:tcPr marL="36000" marR="0" marT="0" marB="36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5DA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000"/>
                        </a:lnSpc>
                      </a:pPr>
                      <a:r>
                        <a:rPr kumimoji="1" lang="ja-JP" altLang="en-US" sz="1600" b="1" dirty="0">
                          <a:solidFill>
                            <a:schemeClr val="bg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メイリオ" panose="020B0604030504040204" pitchFamily="50" charset="-128"/>
                        </a:rPr>
                        <a:t>サークルやボランティアを装った</a:t>
                      </a:r>
                      <a:r>
                        <a:rPr kumimoji="1" lang="ja-JP" altLang="en-US" sz="1600" b="1" u="sng" dirty="0">
                          <a:solidFill>
                            <a:schemeClr val="bg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メイリオ" panose="020B0604030504040204" pitchFamily="50" charset="-128"/>
                        </a:rPr>
                        <a:t>カルト的団体の勧誘</a:t>
                      </a:r>
                      <a:r>
                        <a:rPr kumimoji="1" lang="ja-JP" altLang="en-US" sz="1600" b="1" dirty="0">
                          <a:solidFill>
                            <a:schemeClr val="bg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メイリオ" panose="020B0604030504040204" pitchFamily="50" charset="-128"/>
                        </a:rPr>
                        <a:t>に注意</a:t>
                      </a:r>
                    </a:p>
                  </a:txBody>
                  <a:tcPr marL="108000" marR="0" marT="0" marB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5D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120352B-F91E-A837-42D9-6EB282D404D4}"/>
              </a:ext>
            </a:extLst>
          </p:cNvPr>
          <p:cNvSpPr txBox="1"/>
          <p:nvPr/>
        </p:nvSpPr>
        <p:spPr>
          <a:xfrm>
            <a:off x="393702" y="3405054"/>
            <a:ext cx="6066628" cy="356110"/>
          </a:xfrm>
          <a:prstGeom prst="rect">
            <a:avLst/>
          </a:prstGeom>
          <a:noFill/>
        </p:spPr>
        <p:txBody>
          <a:bodyPr wrap="square" lIns="0" tIns="108000" rIns="0" bIns="0" anchor="t" anchorCtr="0">
            <a:spAutoFit/>
          </a:bodyPr>
          <a:lstStyle/>
          <a:p>
            <a:pPr indent="180000">
              <a:lnSpc>
                <a:spcPts val="2300"/>
              </a:lnSpc>
            </a:pPr>
            <a:endParaRPr lang="ja-JP" altLang="en-US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0CCDB5D6-63A0-7EF2-28A9-18118D5288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019884"/>
              </p:ext>
            </p:extLst>
          </p:nvPr>
        </p:nvGraphicFramePr>
        <p:xfrm>
          <a:off x="374998" y="3074866"/>
          <a:ext cx="8388000" cy="432000"/>
        </p:xfrm>
        <a:graphic>
          <a:graphicData uri="http://schemas.openxmlformats.org/drawingml/2006/table">
            <a:tbl>
              <a:tblPr firstRow="1" bandRow="1"/>
              <a:tblGrid>
                <a:gridCol w="3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9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kumimoji="1" lang="ja-JP" altLang="en-US" sz="20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➋</a:t>
                      </a:r>
                    </a:p>
                  </a:txBody>
                  <a:tcPr marL="36000" marR="0" marT="0" marB="36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5DA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000"/>
                        </a:lnSpc>
                      </a:pPr>
                      <a:r>
                        <a:rPr kumimoji="1" lang="ja-JP" altLang="en-US" sz="1600" b="1" dirty="0">
                          <a:solidFill>
                            <a:schemeClr val="bg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メイリオ" panose="020B0604030504040204" pitchFamily="50" charset="-128"/>
                        </a:rPr>
                        <a:t>入団すると</a:t>
                      </a:r>
                      <a:r>
                        <a:rPr kumimoji="1" lang="ja-JP" altLang="en-US" sz="1600" b="1" u="sng" dirty="0">
                          <a:solidFill>
                            <a:schemeClr val="bg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メイリオ" panose="020B0604030504040204" pitchFamily="50" charset="-128"/>
                        </a:rPr>
                        <a:t>マインドコントロールされ</a:t>
                      </a:r>
                      <a:r>
                        <a:rPr kumimoji="1" lang="ja-JP" altLang="en-US" sz="1600" b="1" dirty="0">
                          <a:solidFill>
                            <a:schemeClr val="bg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メイリオ" panose="020B0604030504040204" pitchFamily="50" charset="-128"/>
                        </a:rPr>
                        <a:t>、脱会が困難</a:t>
                      </a:r>
                    </a:p>
                  </a:txBody>
                  <a:tcPr marL="108000" marR="0" marT="0" marB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5D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4AEFE08-3267-B7B5-B47D-0206EB473759}"/>
              </a:ext>
            </a:extLst>
          </p:cNvPr>
          <p:cNvSpPr txBox="1"/>
          <p:nvPr/>
        </p:nvSpPr>
        <p:spPr>
          <a:xfrm>
            <a:off x="374998" y="5286393"/>
            <a:ext cx="8388000" cy="946015"/>
          </a:xfrm>
          <a:prstGeom prst="rect">
            <a:avLst/>
          </a:prstGeom>
          <a:noFill/>
        </p:spPr>
        <p:txBody>
          <a:bodyPr wrap="square" lIns="0" tIns="108000" rIns="0" bIns="0" anchor="t" anchorCtr="0">
            <a:spAutoFit/>
          </a:bodyPr>
          <a:lstStyle/>
          <a:p>
            <a:pPr indent="180000">
              <a:lnSpc>
                <a:spcPts val="2300"/>
              </a:lnSpc>
            </a:pPr>
            <a:r>
              <a:rPr lang="ja-JP" altLang="en-US" sz="1600" kern="800" spc="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カルト的団体の価値観を信じ込むあまり、</a:t>
            </a:r>
            <a:r>
              <a:rPr lang="ja-JP" altLang="en-US" sz="1600" kern="800" spc="5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多額の寄付をしてしまったり、身の周りの人の信用を失ってしまう</a:t>
            </a:r>
            <a:r>
              <a:rPr lang="ja-JP" altLang="en-US" sz="1600" kern="800" spc="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こともあります。カルト的団体の勧誘を受けたり、家族や周囲の人の異変に気づいたら、消費生活センター等に早めに相談をしましょう。</a:t>
            </a:r>
          </a:p>
        </p:txBody>
      </p:sp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732613A1-B001-0B58-1B82-EF10F59FB6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700075"/>
              </p:ext>
            </p:extLst>
          </p:nvPr>
        </p:nvGraphicFramePr>
        <p:xfrm>
          <a:off x="374998" y="4854393"/>
          <a:ext cx="8388000" cy="432000"/>
        </p:xfrm>
        <a:graphic>
          <a:graphicData uri="http://schemas.openxmlformats.org/drawingml/2006/table">
            <a:tbl>
              <a:tblPr firstRow="1" bandRow="1"/>
              <a:tblGrid>
                <a:gridCol w="3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9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kumimoji="1" lang="ja-JP" altLang="en-US" sz="2000" b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➌</a:t>
                      </a:r>
                      <a:endParaRPr kumimoji="1" lang="ja-JP" altLang="en-US" sz="2000" b="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0" marT="0" marB="36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5DA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000"/>
                        </a:lnSpc>
                      </a:pPr>
                      <a:r>
                        <a:rPr kumimoji="1" lang="ja-JP" altLang="en-US" sz="1600" b="1" dirty="0">
                          <a:solidFill>
                            <a:schemeClr val="bg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メイリオ" panose="020B0604030504040204" pitchFamily="50" charset="-128"/>
                        </a:rPr>
                        <a:t>少しでもおかしいと思ったら、</a:t>
                      </a:r>
                      <a:r>
                        <a:rPr kumimoji="1" lang="ja-JP" altLang="en-US" sz="1600" b="1" dirty="0">
                          <a:solidFill>
                            <a:srgbClr val="FFFF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メイリオ" panose="020B0604030504040204" pitchFamily="50" charset="-128"/>
                        </a:rPr>
                        <a:t>家族や消費生活センター</a:t>
                      </a:r>
                      <a:r>
                        <a:rPr kumimoji="1" lang="ja-JP" altLang="en-US" sz="1400" b="1" dirty="0">
                          <a:solidFill>
                            <a:srgbClr val="FFFF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メイリオ" panose="020B0604030504040204" pitchFamily="50" charset="-128"/>
                        </a:rPr>
                        <a:t>（消費者ホットライン</a:t>
                      </a:r>
                      <a:r>
                        <a:rPr kumimoji="1" lang="en-US" altLang="ja-JP" sz="1400" b="1" dirty="0">
                          <a:solidFill>
                            <a:srgbClr val="FFFF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メイリオ" panose="020B0604030504040204" pitchFamily="50" charset="-128"/>
                        </a:rPr>
                        <a:t>188</a:t>
                      </a:r>
                      <a:r>
                        <a:rPr kumimoji="1" lang="ja-JP" altLang="en-US" sz="1400" b="1" dirty="0">
                          <a:solidFill>
                            <a:srgbClr val="FFFF00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メイリオ" panose="020B0604030504040204" pitchFamily="50" charset="-128"/>
                        </a:rPr>
                        <a:t>）</a:t>
                      </a:r>
                      <a:r>
                        <a:rPr kumimoji="1" lang="ja-JP" altLang="en-US" sz="1600" b="1" dirty="0">
                          <a:solidFill>
                            <a:schemeClr val="bg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メイリオ" panose="020B0604030504040204" pitchFamily="50" charset="-128"/>
                        </a:rPr>
                        <a:t>に相談</a:t>
                      </a:r>
                    </a:p>
                  </a:txBody>
                  <a:tcPr marL="108000" marR="0" marT="0" marB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5D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3FC1C16-A0A8-880C-AD68-2677C046DAC9}"/>
              </a:ext>
            </a:extLst>
          </p:cNvPr>
          <p:cNvSpPr txBox="1"/>
          <p:nvPr/>
        </p:nvSpPr>
        <p:spPr>
          <a:xfrm>
            <a:off x="2683669" y="724787"/>
            <a:ext cx="3776661" cy="361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ja-JP" altLang="en-US" sz="2400" b="1" spc="300" dirty="0">
                <a:solidFill>
                  <a:srgbClr val="155DAA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アドバイス</a:t>
            </a:r>
          </a:p>
        </p:txBody>
      </p:sp>
      <p:graphicFrame>
        <p:nvGraphicFramePr>
          <p:cNvPr id="10" name="表 9">
            <a:extLst>
              <a:ext uri="{FF2B5EF4-FFF2-40B4-BE49-F238E27FC236}">
                <a16:creationId xmlns:a16="http://schemas.microsoft.com/office/drawing/2014/main" id="{02EB43C0-C1D3-1CBB-0179-D762175CBB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829977"/>
              </p:ext>
            </p:extLst>
          </p:nvPr>
        </p:nvGraphicFramePr>
        <p:xfrm>
          <a:off x="381002" y="-12466"/>
          <a:ext cx="8725598" cy="4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9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0239">
                  <a:extLst>
                    <a:ext uri="{9D8B030D-6E8A-4147-A177-3AD203B41FA5}">
                      <a16:colId xmlns:a16="http://schemas.microsoft.com/office/drawing/2014/main" val="1678337219"/>
                    </a:ext>
                  </a:extLst>
                </a:gridCol>
                <a:gridCol w="3676790">
                  <a:extLst>
                    <a:ext uri="{9D8B030D-6E8A-4147-A177-3AD203B41FA5}">
                      <a16:colId xmlns:a16="http://schemas.microsoft.com/office/drawing/2014/main" val="3116882824"/>
                    </a:ext>
                  </a:extLst>
                </a:gridCol>
                <a:gridCol w="529216">
                  <a:extLst>
                    <a:ext uri="{9D8B030D-6E8A-4147-A177-3AD203B41FA5}">
                      <a16:colId xmlns:a16="http://schemas.microsoft.com/office/drawing/2014/main" val="423987266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baseline="0">
                          <a:solidFill>
                            <a:schemeClr val="bg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偽装サークル</a:t>
                      </a:r>
                      <a:endParaRPr kumimoji="1" lang="ja-JP" altLang="en-US" sz="1600" b="1" baseline="0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72000" marR="0" marT="0" marB="7200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baseline="0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72000" marR="0" marT="0" marB="7200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baseline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72000" marR="0" marT="0" marB="7200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baseline="0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72000" marR="0" marT="0" marB="7200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図 7" descr="時計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2AC63B67-EF34-7191-961A-9A539DC6A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459" y="1880551"/>
            <a:ext cx="2021539" cy="260047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5720FCC-77F2-ECE8-592D-4D7ED3025C8D}"/>
              </a:ext>
            </a:extLst>
          </p:cNvPr>
          <p:cNvSpPr txBox="1"/>
          <p:nvPr/>
        </p:nvSpPr>
        <p:spPr>
          <a:xfrm>
            <a:off x="406402" y="3448231"/>
            <a:ext cx="6066628" cy="1244687"/>
          </a:xfrm>
          <a:prstGeom prst="rect">
            <a:avLst/>
          </a:prstGeom>
          <a:noFill/>
        </p:spPr>
        <p:txBody>
          <a:bodyPr wrap="square" lIns="0" tIns="108000" rIns="0" bIns="0" anchor="t" anchorCtr="0">
            <a:spAutoFit/>
          </a:bodyPr>
          <a:lstStyle/>
          <a:p>
            <a:pPr indent="180000">
              <a:lnSpc>
                <a:spcPts val="2300"/>
              </a:lnSpc>
            </a:pPr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カルト的団体は、勧誘した人に対して、団体の価値観に沿った考え方をするように誘導し、</a:t>
            </a:r>
            <a:r>
              <a:rPr lang="ja-JP" altLang="en-US" sz="16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肉体的・精神的・金銭的な献身を強いる特徴</a:t>
            </a:r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があります。そのため、友人や家族との関係が壊れてしまうこともあります。</a:t>
            </a:r>
          </a:p>
        </p:txBody>
      </p:sp>
    </p:spTree>
    <p:extLst>
      <p:ext uri="{BB962C8B-B14F-4D97-AF65-F5344CB8AC3E}">
        <p14:creationId xmlns:p14="http://schemas.microsoft.com/office/powerpoint/2010/main" val="304120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3" grpId="0"/>
    </p:bldLst>
  </p:timing>
</p:sld>
</file>

<file path=ppt/theme/theme1.xml><?xml version="1.0" encoding="utf-8"?>
<a:theme xmlns:a="http://schemas.openxmlformats.org/drawingml/2006/main" name="デザインの設定">
  <a:themeElements>
    <a:clrScheme name="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b193db2-91d2-4669-906a-3c3ab282e6b8" xsi:nil="true"/>
    <lcf76f155ced4ddcb4097134ff3c332f xmlns="7a332b01-d7ec-45bc-8996-aa2902fc9686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F4011AD742051247A467C195A3383738" ma:contentTypeVersion="11" ma:contentTypeDescription="新しいドキュメントを作成します。" ma:contentTypeScope="" ma:versionID="36599dddc8a14cc94eecd40850a234b1">
  <xsd:schema xmlns:xsd="http://www.w3.org/2001/XMLSchema" xmlns:xs="http://www.w3.org/2001/XMLSchema" xmlns:p="http://schemas.microsoft.com/office/2006/metadata/properties" xmlns:ns2="7a332b01-d7ec-45bc-8996-aa2902fc9686" xmlns:ns3="8b193db2-91d2-4669-906a-3c3ab282e6b8" targetNamespace="http://schemas.microsoft.com/office/2006/metadata/properties" ma:root="true" ma:fieldsID="0fcc6018b8a01208aec05b0810c1900a" ns2:_="" ns3:_="">
    <xsd:import namespace="7a332b01-d7ec-45bc-8996-aa2902fc9686"/>
    <xsd:import namespace="8b193db2-91d2-4669-906a-3c3ab282e6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332b01-d7ec-45bc-8996-aa2902fc96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画像タグ" ma:readOnly="false" ma:fieldId="{5cf76f15-5ced-4ddc-b409-7134ff3c332f}" ma:taxonomyMulti="true" ma:sspId="1e1c6816-2a4f-4461-93c7-8dd281d6228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193db2-91d2-4669-906a-3c3ab282e6b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a8db961-4090-45fb-bd03-8b70cf98b680}" ma:internalName="TaxCatchAll" ma:showField="CatchAllData" ma:web="8b193db2-91d2-4669-906a-3c3ab282e6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E9FD8C6-80D3-4AEA-A9B7-84F457F6B1E3}">
  <ds:schemaRefs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purl.org/dc/terms/"/>
    <ds:schemaRef ds:uri="f51b2db3-7384-4775-b173-1b4d0721bf4f"/>
    <ds:schemaRef ds:uri="http://purl.org/dc/elements/1.1/"/>
    <ds:schemaRef ds:uri="dc44dd61-d298-48f6-94c1-bf6e563cd65e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9B67CE9-CF9B-499B-87DE-A2A83AD60545}"/>
</file>

<file path=customXml/itemProps3.xml><?xml version="1.0" encoding="utf-8"?>
<ds:datastoreItem xmlns:ds="http://schemas.openxmlformats.org/officeDocument/2006/customXml" ds:itemID="{7C980FE7-15FB-4D7F-89EA-AEF34CCC09B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5118</TotalTime>
  <Words>435</Words>
  <Application>Microsoft Macintosh PowerPoint</Application>
  <PresentationFormat>画面に合わせる (4:3)</PresentationFormat>
  <Paragraphs>64</Paragraphs>
  <Slides>4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4</vt:i4>
      </vt:variant>
    </vt:vector>
  </HeadingPairs>
  <TitlesOfParts>
    <vt:vector size="11" baseType="lpstr">
      <vt:lpstr>Arial</vt:lpstr>
      <vt:lpstr>游ゴシック</vt:lpstr>
      <vt:lpstr>BIZ UDPゴシック</vt:lpstr>
      <vt:lpstr>BIZ UDPゴシック</vt:lpstr>
      <vt:lpstr>ＭＳ Ｐゴシック</vt:lpstr>
      <vt:lpstr>デザインの設定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subject/>
  <dc:creator/>
  <cp:keywords/>
  <dc:description/>
  <cp:lastModifiedBy>Microsoft Office User</cp:lastModifiedBy>
  <cp:revision>107</cp:revision>
  <cp:lastPrinted>2026-03-02T05:35:25Z</cp:lastPrinted>
  <dcterms:created xsi:type="dcterms:W3CDTF">2020-08-21T08:47:09Z</dcterms:created>
  <dcterms:modified xsi:type="dcterms:W3CDTF">2026-04-01T11:10:56Z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0x010100F4011AD742051247A467C195A3383738</vt:lpwstr>
  </property>
  <property fmtid="{D5CDD505-2E9C-101B-9397-08002B2CF9AE}" pid="3" name="MediaServiceImageTags">
    <vt:lpwstr/>
  </property>
</Properties>
</file>